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y="5143500" cx="9144000"/>
  <p:notesSz cx="6858000" cy="9144000"/>
  <p:embeddedFontLst>
    <p:embeddedFont>
      <p:font typeface="Raleway"/>
      <p:regular r:id="rId65"/>
      <p:bold r:id="rId66"/>
      <p:italic r:id="rId67"/>
      <p:boldItalic r:id="rId68"/>
    </p:embeddedFont>
    <p:embeddedFont>
      <p:font typeface="Proxima Nova"/>
      <p:regular r:id="rId69"/>
      <p:bold r:id="rId70"/>
      <p:italic r:id="rId71"/>
      <p:boldItalic r:id="rId72"/>
    </p:embeddedFont>
    <p:embeddedFont>
      <p:font typeface="Lato"/>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Lato-regular.fntdata"/><Relationship Id="rId72" Type="http://schemas.openxmlformats.org/officeDocument/2006/relationships/font" Target="fonts/ProximaNova-boldItalic.fntdata"/><Relationship Id="rId31" Type="http://schemas.openxmlformats.org/officeDocument/2006/relationships/slide" Target="slides/slide26.xml"/><Relationship Id="rId75" Type="http://schemas.openxmlformats.org/officeDocument/2006/relationships/font" Target="fonts/Lato-italic.fntdata"/><Relationship Id="rId30" Type="http://schemas.openxmlformats.org/officeDocument/2006/relationships/slide" Target="slides/slide25.xml"/><Relationship Id="rId74" Type="http://schemas.openxmlformats.org/officeDocument/2006/relationships/font" Target="fonts/Lato-bold.fntdata"/><Relationship Id="rId33" Type="http://schemas.openxmlformats.org/officeDocument/2006/relationships/slide" Target="slides/slide28.xml"/><Relationship Id="rId32" Type="http://schemas.openxmlformats.org/officeDocument/2006/relationships/slide" Target="slides/slide27.xml"/><Relationship Id="rId76" Type="http://schemas.openxmlformats.org/officeDocument/2006/relationships/font" Target="fonts/Lato-bol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ProximaNova-italic.fntdata"/><Relationship Id="rId70" Type="http://schemas.openxmlformats.org/officeDocument/2006/relationships/font" Target="fonts/ProximaNova-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Raleway-bold.fntdata"/><Relationship Id="rId21" Type="http://schemas.openxmlformats.org/officeDocument/2006/relationships/slide" Target="slides/slide16.xml"/><Relationship Id="rId65" Type="http://schemas.openxmlformats.org/officeDocument/2006/relationships/font" Target="fonts/Raleway-regular.fntdata"/><Relationship Id="rId24" Type="http://schemas.openxmlformats.org/officeDocument/2006/relationships/slide" Target="slides/slide19.xml"/><Relationship Id="rId68" Type="http://schemas.openxmlformats.org/officeDocument/2006/relationships/font" Target="fonts/Raleway-boldItalic.fntdata"/><Relationship Id="rId23" Type="http://schemas.openxmlformats.org/officeDocument/2006/relationships/slide" Target="slides/slide18.xml"/><Relationship Id="rId67" Type="http://schemas.openxmlformats.org/officeDocument/2006/relationships/font" Target="fonts/Raleway-italic.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roximaNova-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ucid.app/lucidchart/invitations/accept/inv_45ae8f1b-dc8b-42d2-a529-8378345b107d?viewport_loc=769%2C114%2C2234%2C1065%2C0_0" TargetMode="External"/><Relationship Id="rId3" Type="http://schemas.openxmlformats.org/officeDocument/2006/relationships/hyperlink" Target="https://lucid.app/lucidchart/invitations/accept/inv_5b79baa5-c80c-470b-aa2b-ac171f8e65e8"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ucid.app/lucidchart/invitations/accept/inv_45ae8f1b-dc8b-42d2-a529-8378345b107d?viewport_loc=769%2C114%2C2234%2C1065%2C0_0" TargetMode="External"/><Relationship Id="rId3" Type="http://schemas.openxmlformats.org/officeDocument/2006/relationships/hyperlink" Target="https://lucid.app/lucidchart/invitations/accept/inv_5b79baa5-c80c-470b-aa2b-ac171f8e65e8"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ucid.app/lucidchart/invitations/accept/inv_45ae8f1b-dc8b-42d2-a529-8378345b107d?viewport_loc=769%2C114%2C2234%2C1065%2C0_0" TargetMode="External"/><Relationship Id="rId3" Type="http://schemas.openxmlformats.org/officeDocument/2006/relationships/hyperlink" Target="https://lucid.app/lucidchart/invitations/accept/inv_5b79baa5-c80c-470b-aa2b-ac171f8e65e8"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ucid.app/lucidchart/invitations/accept/inv_45ae8f1b-dc8b-42d2-a529-8378345b107d?viewport_loc=769%2C114%2C2234%2C1065%2C0_0" TargetMode="External"/><Relationship Id="rId3" Type="http://schemas.openxmlformats.org/officeDocument/2006/relationships/hyperlink" Target="https://lucid.app/lucidchart/invitations/accept/inv_5b79baa5-c80c-470b-aa2b-ac171f8e65e8"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ucid.app/lucidchart/invitations/accept/inv_45ae8f1b-dc8b-42d2-a529-8378345b107d?viewport_loc=769%2C114%2C2234%2C1065%2C0_0" TargetMode="External"/><Relationship Id="rId3" Type="http://schemas.openxmlformats.org/officeDocument/2006/relationships/hyperlink" Target="https://lucid.app/lucidchart/invitations/accept/inv_5b79baa5-c80c-470b-aa2b-ac171f8e65e8"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ucid.app/lucidchart/invitations/accept/inv_45ae8f1b-dc8b-42d2-a529-8378345b107d?viewport_loc=769%2C114%2C2234%2C1065%2C0_0" TargetMode="External"/><Relationship Id="rId3" Type="http://schemas.openxmlformats.org/officeDocument/2006/relationships/hyperlink" Target="https://lucid.app/lucidchart/invitations/accept/inv_5b79baa5-c80c-470b-aa2b-ac171f8e65e8"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ucid.app/lucidchart/invitations/accept/inv_45ae8f1b-dc8b-42d2-a529-8378345b107d?viewport_loc=769%2C114%2C2234%2C1065%2C0_0" TargetMode="External"/><Relationship Id="rId3" Type="http://schemas.openxmlformats.org/officeDocument/2006/relationships/hyperlink" Target="https://lucid.app/lucidchart/invitations/accept/inv_5b79baa5-c80c-470b-aa2b-ac171f8e65e8" TargetMode="Externa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ucid.app/lucidchart/invitations/accept/inv_45ae8f1b-dc8b-42d2-a529-8378345b107d?viewport_loc=769%2C114%2C2234%2C1065%2C0_0" TargetMode="External"/><Relationship Id="rId3" Type="http://schemas.openxmlformats.org/officeDocument/2006/relationships/hyperlink" Target="https://lucid.app/lucidchart/invitations/accept/inv_5b79baa5-c80c-470b-aa2b-ac171f8e65e8"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ucid.app/lucidchart/invitations/accept/inv_45ae8f1b-dc8b-42d2-a529-8378345b107d?viewport_loc=769%2C114%2C2234%2C1065%2C0_0" TargetMode="External"/><Relationship Id="rId3" Type="http://schemas.openxmlformats.org/officeDocument/2006/relationships/hyperlink" Target="https://lucid.app/lucidchart/invitations/accept/inv_5b79baa5-c80c-470b-aa2b-ac171f8e65e8"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ucid.app/lucidchart/invitations/accept/inv_45ae8f1b-dc8b-42d2-a529-8378345b107d?viewport_loc=769%2C114%2C2234%2C1065%2C0_0" TargetMode="External"/><Relationship Id="rId3" Type="http://schemas.openxmlformats.org/officeDocument/2006/relationships/hyperlink" Target="https://lucid.app/lucidchart/invitations/accept/inv_5b79baa5-c80c-470b-aa2b-ac171f8e65e8"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ucid.app/lucidchart/invitations/accept/inv_45ae8f1b-dc8b-42d2-a529-8378345b107d?viewport_loc=769%2C114%2C2234%2C1065%2C0_0" TargetMode="External"/><Relationship Id="rId3" Type="http://schemas.openxmlformats.org/officeDocument/2006/relationships/hyperlink" Target="https://lucid.app/lucidchart/invitations/accept/inv_5b79baa5-c80c-470b-aa2b-ac171f8e65e8"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ucid.app/lucidchart/invitations/accept/inv_45ae8f1b-dc8b-42d2-a529-8378345b107d?viewport_loc=769%2C114%2C2234%2C1065%2C0_0" TargetMode="External"/><Relationship Id="rId3" Type="http://schemas.openxmlformats.org/officeDocument/2006/relationships/hyperlink" Target="https://lucid.app/lucidchart/invitations/accept/inv_5b79baa5-c80c-470b-aa2b-ac171f8e65e8"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ucid.app/lucidchart/invitations/accept/inv_45ae8f1b-dc8b-42d2-a529-8378345b107d?viewport_loc=769%2C114%2C2234%2C1065%2C0_0" TargetMode="External"/><Relationship Id="rId3" Type="http://schemas.openxmlformats.org/officeDocument/2006/relationships/hyperlink" Target="https://lucid.app/lucidchart/invitations/accept/inv_5b79baa5-c80c-470b-aa2b-ac171f8e65e8" TargetMode="Externa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ucid.app/lucidchart/invitations/accept/inv_45ae8f1b-dc8b-42d2-a529-8378345b107d?viewport_loc=769%2C114%2C2234%2C1065%2C0_0" TargetMode="External"/><Relationship Id="rId3" Type="http://schemas.openxmlformats.org/officeDocument/2006/relationships/hyperlink" Target="https://lucid.app/lucidchart/invitations/accept/inv_5b79baa5-c80c-470b-aa2b-ac171f8e65e8"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a:t>IMPORTANT SLIDES</a:t>
            </a:r>
            <a:endParaRPr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c7789ca744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c7789ca744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c7789ca744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c7789ca744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c7789ca744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c7789ca744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c714c3cbf2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c714c3cbf2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c714c3cbf2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c714c3cbf2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c714c3cbf2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c714c3cbf2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c7789ca744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c7789ca744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rgbClr val="1A9988"/>
                </a:solidFill>
              </a:rPr>
              <a:t>ER Diagram</a:t>
            </a:r>
            <a:endParaRPr b="1" sz="1400">
              <a:solidFill>
                <a:srgbClr val="1A9988"/>
              </a:solidFill>
            </a:endParaRPr>
          </a:p>
          <a:p>
            <a:pPr indent="0" lvl="0" marL="0" rtl="0" algn="l">
              <a:spcBef>
                <a:spcPts val="0"/>
              </a:spcBef>
              <a:spcAft>
                <a:spcPts val="0"/>
              </a:spcAft>
              <a:buNone/>
            </a:pPr>
            <a:r>
              <a:rPr lang="en-GB" u="sng">
                <a:solidFill>
                  <a:srgbClr val="4A86E8"/>
                </a:solidFill>
              </a:rPr>
              <a:t>https://lucid.app/lucidchart/invitations/accept/909684b0-d02e-4801-84c9-9c7e3f163525?viewport_loc=-757.5891043766558%2C24.20412474046831%2C3717.7535601359223%2C1597.472232870904%2C0_0</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c7789ca744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c7789ca744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rgbClr val="1A9988"/>
                </a:solidFill>
              </a:rPr>
              <a:t>ER Diagram</a:t>
            </a:r>
            <a:endParaRPr b="1" sz="1400">
              <a:solidFill>
                <a:srgbClr val="1A9988"/>
              </a:solidFill>
            </a:endParaRPr>
          </a:p>
          <a:p>
            <a:pPr indent="0" lvl="0" marL="0" rtl="0" algn="l">
              <a:spcBef>
                <a:spcPts val="0"/>
              </a:spcBef>
              <a:spcAft>
                <a:spcPts val="0"/>
              </a:spcAft>
              <a:buNone/>
            </a:pPr>
            <a:r>
              <a:rPr lang="en-GB" u="sng">
                <a:solidFill>
                  <a:srgbClr val="4A86E8"/>
                </a:solidFill>
              </a:rPr>
              <a:t>https://lucid.app/lucidchart/invitations/accept/909684b0-d02e-4801-84c9-9c7e3f163525?viewport_loc=-757.5891043766558%2C24.20412474046831%2C3717.7535601359223%2C1597.472232870904%2C0_0</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d746ae3a4a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d746ae3a4a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chemeClr val="dk1"/>
                </a:solidFill>
              </a:rPr>
              <a:t>ER Diagram</a:t>
            </a:r>
            <a:endParaRPr b="1" sz="1400">
              <a:solidFill>
                <a:schemeClr val="dk1"/>
              </a:solidFill>
            </a:endParaRPr>
          </a:p>
          <a:p>
            <a:pPr indent="0" lvl="0" marL="0" rtl="0" algn="l">
              <a:spcBef>
                <a:spcPts val="0"/>
              </a:spcBef>
              <a:spcAft>
                <a:spcPts val="0"/>
              </a:spcAft>
              <a:buNone/>
            </a:pPr>
            <a:r>
              <a:rPr lang="en-GB" u="sng">
                <a:solidFill>
                  <a:srgbClr val="4A86E8"/>
                </a:solidFill>
              </a:rPr>
              <a:t>https://lucid.app/lucidchart/invitations/accept/909684b0-d02e-4801-84c9-9c7e3f163525?viewport_loc=-757.5891043766558%2C24.20412474046831%2C3717.7535601359223%2C1597.472232870904%2C0_0</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c7789ca744_0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c7789ca744_0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rgbClr val="1A9988"/>
                </a:solidFill>
              </a:rPr>
              <a:t>ER Diagram</a:t>
            </a:r>
            <a:endParaRPr b="1" sz="1400">
              <a:solidFill>
                <a:srgbClr val="1A9988"/>
              </a:solidFill>
            </a:endParaRPr>
          </a:p>
          <a:p>
            <a:pPr indent="0" lvl="0" marL="0" rtl="0" algn="l">
              <a:spcBef>
                <a:spcPts val="0"/>
              </a:spcBef>
              <a:spcAft>
                <a:spcPts val="0"/>
              </a:spcAft>
              <a:buNone/>
            </a:pPr>
            <a:r>
              <a:rPr lang="en-GB" u="sng">
                <a:solidFill>
                  <a:srgbClr val="4A86E8"/>
                </a:solidFill>
              </a:rPr>
              <a:t>https://lucid.app/lucidchart/invitations/accept/909684b0-d02e-4801-84c9-9c7e3f163525?viewport_loc=-757.5891043766558%2C24.20412474046831%2C3717.7535601359223%2C1597.472232870904%2C0_0</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c7789ca744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c7789ca744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rPr>
              <a:t>IMPORTANT SLIDES</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c714c3cbf2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c714c3cbf2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rgbClr val="1A9988"/>
                </a:solidFill>
              </a:rPr>
              <a:t>ER Diagram</a:t>
            </a:r>
            <a:endParaRPr b="1" sz="1400">
              <a:solidFill>
                <a:srgbClr val="1A9988"/>
              </a:solidFill>
            </a:endParaRPr>
          </a:p>
          <a:p>
            <a:pPr indent="0" lvl="0" marL="0" rtl="0" algn="l">
              <a:spcBef>
                <a:spcPts val="0"/>
              </a:spcBef>
              <a:spcAft>
                <a:spcPts val="0"/>
              </a:spcAft>
              <a:buNone/>
            </a:pPr>
            <a:r>
              <a:rPr lang="en-GB" u="sng">
                <a:solidFill>
                  <a:srgbClr val="4A86E8"/>
                </a:solidFill>
              </a:rPr>
              <a:t>https://lucid.app/lucidchart/invitations/accept/909684b0-d02e-4801-84c9-9c7e3f163525?viewport_loc=-757.5891043766558%2C24.20412474046831%2C3717.7535601359223%2C1597.472232870904%2C0_0</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c714c3cbf2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c714c3cbf2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rgbClr val="1A9988"/>
                </a:solidFill>
              </a:rPr>
              <a:t>ER Diagram</a:t>
            </a:r>
            <a:endParaRPr b="1" sz="1400">
              <a:solidFill>
                <a:srgbClr val="1A9988"/>
              </a:solidFill>
            </a:endParaRPr>
          </a:p>
          <a:p>
            <a:pPr indent="0" lvl="0" marL="0" rtl="0" algn="l">
              <a:spcBef>
                <a:spcPts val="0"/>
              </a:spcBef>
              <a:spcAft>
                <a:spcPts val="0"/>
              </a:spcAft>
              <a:buNone/>
            </a:pPr>
            <a:r>
              <a:rPr lang="en-GB" u="sng">
                <a:solidFill>
                  <a:srgbClr val="4A86E8"/>
                </a:solidFill>
              </a:rPr>
              <a:t>https://lucid.app/lucidchart/invitations/accept/909684b0-d02e-4801-84c9-9c7e3f163525?viewport_loc=-757.5891043766558%2C24.20412474046831%2C3717.7535601359223%2C1597.472232870904%2C0_0</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c714c3cbf2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c714c3cbf2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rgbClr val="1A9988"/>
                </a:solidFill>
              </a:rPr>
              <a:t>ER Diagram</a:t>
            </a:r>
            <a:endParaRPr b="1" sz="1400">
              <a:solidFill>
                <a:srgbClr val="1A9988"/>
              </a:solidFill>
            </a:endParaRPr>
          </a:p>
          <a:p>
            <a:pPr indent="0" lvl="0" marL="0" rtl="0" algn="l">
              <a:spcBef>
                <a:spcPts val="0"/>
              </a:spcBef>
              <a:spcAft>
                <a:spcPts val="0"/>
              </a:spcAft>
              <a:buNone/>
            </a:pPr>
            <a:r>
              <a:rPr lang="en-GB" u="sng">
                <a:solidFill>
                  <a:srgbClr val="4A86E8"/>
                </a:solidFill>
              </a:rPr>
              <a:t>https://lucid.app/lucidchart/invitations/accept/909684b0-d02e-4801-84c9-9c7e3f163525?viewport_loc=-757.5891043766558%2C24.20412474046831%2C3717.7535601359223%2C1597.472232870904%2C0_0</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c714c3cbf2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c714c3cbf2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rgbClr val="1A9988"/>
                </a:solidFill>
              </a:rPr>
              <a:t>ER Diagram</a:t>
            </a:r>
            <a:endParaRPr b="1" sz="1400">
              <a:solidFill>
                <a:srgbClr val="1A9988"/>
              </a:solidFill>
            </a:endParaRPr>
          </a:p>
          <a:p>
            <a:pPr indent="0" lvl="0" marL="0" rtl="0" algn="l">
              <a:spcBef>
                <a:spcPts val="0"/>
              </a:spcBef>
              <a:spcAft>
                <a:spcPts val="0"/>
              </a:spcAft>
              <a:buNone/>
            </a:pPr>
            <a:r>
              <a:rPr lang="en-GB" u="sng">
                <a:solidFill>
                  <a:srgbClr val="4A86E8"/>
                </a:solidFill>
              </a:rPr>
              <a:t>https://lucid.app/lucidchart/invitations/accept/909684b0-d02e-4801-84c9-9c7e3f163525?viewport_loc=-757.5891043766558%2C24.20412474046831%2C3717.7535601359223%2C1597.472232870904%2C0_0</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c36e0ba6b6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c36e0ba6b6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rgbClr val="1A9988"/>
                </a:solidFill>
              </a:rPr>
              <a:t>ER Diagram</a:t>
            </a:r>
            <a:endParaRPr b="1" sz="1400">
              <a:solidFill>
                <a:srgbClr val="1A9988"/>
              </a:solidFill>
            </a:endParaRPr>
          </a:p>
          <a:p>
            <a:pPr indent="0" lvl="0" marL="0" rtl="0" algn="l">
              <a:spcBef>
                <a:spcPts val="0"/>
              </a:spcBef>
              <a:spcAft>
                <a:spcPts val="0"/>
              </a:spcAft>
              <a:buNone/>
            </a:pPr>
            <a:r>
              <a:rPr lang="en-GB" u="sng">
                <a:solidFill>
                  <a:srgbClr val="4A86E8"/>
                </a:solidFill>
              </a:rPr>
              <a:t>https://lucid.app/lucidchart/invitations/accept/909684b0-d02e-4801-84c9-9c7e3f163525?viewport_loc=-757.5891043766558%2C24.20412474046831%2C3717.7535601359223%2C1597.472232870904%2C0_0</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c36e0ba6b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c36e0ba6b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rgbClr val="1A9988"/>
                </a:solidFill>
              </a:rPr>
              <a:t>ER Diagram</a:t>
            </a:r>
            <a:endParaRPr b="1" sz="1400">
              <a:solidFill>
                <a:srgbClr val="1A9988"/>
              </a:solidFill>
            </a:endParaRPr>
          </a:p>
          <a:p>
            <a:pPr indent="0" lvl="0" marL="0" rtl="0" algn="l">
              <a:spcBef>
                <a:spcPts val="0"/>
              </a:spcBef>
              <a:spcAft>
                <a:spcPts val="0"/>
              </a:spcAft>
              <a:buNone/>
            </a:pPr>
            <a:r>
              <a:rPr lang="en-GB" u="sng">
                <a:solidFill>
                  <a:srgbClr val="4A86E8"/>
                </a:solidFill>
              </a:rPr>
              <a:t>https://lucid.app/lucidchart/invitations/accept/909684b0-d02e-4801-84c9-9c7e3f163525?viewport_loc=-757.5891043766558%2C24.20412474046831%2C3717.7535601359223%2C1597.472232870904%2C0_0</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c36e0ba6b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c36e0ba6b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rgbClr val="1A9988"/>
                </a:solidFill>
              </a:rPr>
              <a:t>ER Diagram</a:t>
            </a:r>
            <a:endParaRPr b="1" sz="1400">
              <a:solidFill>
                <a:srgbClr val="1A9988"/>
              </a:solidFill>
            </a:endParaRPr>
          </a:p>
          <a:p>
            <a:pPr indent="0" lvl="0" marL="0" rtl="0" algn="l">
              <a:spcBef>
                <a:spcPts val="0"/>
              </a:spcBef>
              <a:spcAft>
                <a:spcPts val="0"/>
              </a:spcAft>
              <a:buClr>
                <a:schemeClr val="dk1"/>
              </a:buClr>
              <a:buSzPts val="1100"/>
              <a:buFont typeface="Arial"/>
              <a:buNone/>
            </a:pPr>
            <a:r>
              <a:rPr lang="en-GB" u="sng">
                <a:solidFill>
                  <a:srgbClr val="4A86E8"/>
                </a:solidFill>
              </a:rPr>
              <a:t>https://lucid.app/lucidchart/invitations/accept/909684b0-d02e-4801-84c9-9c7e3f163525?viewport_loc=-757.5891043766558%2C24.20412474046831%2C3717.7535601359223%2C1597.472232870904%2C0_0</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c7789ca744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c7789ca744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chemeClr val="dk1"/>
                </a:solidFill>
              </a:rPr>
              <a:t>Relational Data Model </a:t>
            </a:r>
            <a:endParaRPr b="1" sz="1400">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Link 1: </a:t>
            </a:r>
            <a:r>
              <a:rPr lang="en-GB" u="sng">
                <a:solidFill>
                  <a:srgbClr val="1C3678"/>
                </a:solidFill>
                <a:hlinkClick r:id="rId2">
                  <a:extLst>
                    <a:ext uri="{A12FA001-AC4F-418D-AE19-62706E023703}">
                      <ahyp:hlinkClr val="tx"/>
                    </a:ext>
                  </a:extLst>
                </a:hlinkClick>
              </a:rPr>
              <a:t>https://lucid.app/lucidchart/invitations/accept/inv_45ae8f1b-dc8b-42d2-a529-8378345b107d?viewport_loc=769%2C114%2C2234%2C1065%2C0_0</a:t>
            </a:r>
            <a:endParaRPr>
              <a:solidFill>
                <a:schemeClr val="dk1"/>
              </a:solidFill>
            </a:endParaRPr>
          </a:p>
          <a:p>
            <a:pPr indent="0" lvl="0" marL="0" rtl="0" algn="l">
              <a:spcBef>
                <a:spcPts val="0"/>
              </a:spcBef>
              <a:spcAft>
                <a:spcPts val="0"/>
              </a:spcAft>
              <a:buNone/>
            </a:pPr>
            <a:r>
              <a:rPr lang="en-GB">
                <a:solidFill>
                  <a:schemeClr val="dk1"/>
                </a:solidFill>
              </a:rPr>
              <a:t>Link 2: </a:t>
            </a:r>
            <a:r>
              <a:rPr lang="en-GB" u="sng">
                <a:solidFill>
                  <a:srgbClr val="1C3678"/>
                </a:solidFill>
                <a:hlinkClick r:id="rId3">
                  <a:extLst>
                    <a:ext uri="{A12FA001-AC4F-418D-AE19-62706E023703}">
                      <ahyp:hlinkClr val="tx"/>
                    </a:ext>
                  </a:extLst>
                </a:hlinkClick>
              </a:rPr>
              <a:t>https://lucid.app/lucidchart/invitations/accept/inv_5b79baa5-c80c-470b-aa2b-ac171f8e65e8</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c7789ca744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c7789ca744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chemeClr val="dk1"/>
                </a:solidFill>
              </a:rPr>
              <a:t>Relational Data Model </a:t>
            </a:r>
            <a:endParaRPr b="1" sz="1400">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Link 1: </a:t>
            </a:r>
            <a:r>
              <a:rPr lang="en-GB" u="sng">
                <a:solidFill>
                  <a:srgbClr val="1C3678"/>
                </a:solidFill>
                <a:hlinkClick r:id="rId2">
                  <a:extLst>
                    <a:ext uri="{A12FA001-AC4F-418D-AE19-62706E023703}">
                      <ahyp:hlinkClr val="tx"/>
                    </a:ext>
                  </a:extLst>
                </a:hlinkClick>
              </a:rPr>
              <a:t>https://lucid.app/lucidchart/invitations/accept/inv_45ae8f1b-dc8b-42d2-a529-8378345b107d?viewport_loc=769%2C114%2C2234%2C1065%2C0_0</a:t>
            </a:r>
            <a:endParaRPr>
              <a:solidFill>
                <a:schemeClr val="dk1"/>
              </a:solidFill>
            </a:endParaRPr>
          </a:p>
          <a:p>
            <a:pPr indent="0" lvl="0" marL="0" rtl="0" algn="l">
              <a:spcBef>
                <a:spcPts val="0"/>
              </a:spcBef>
              <a:spcAft>
                <a:spcPts val="0"/>
              </a:spcAft>
              <a:buNone/>
            </a:pPr>
            <a:r>
              <a:rPr lang="en-GB">
                <a:solidFill>
                  <a:schemeClr val="dk1"/>
                </a:solidFill>
              </a:rPr>
              <a:t>Link 2: </a:t>
            </a:r>
            <a:r>
              <a:rPr lang="en-GB" u="sng">
                <a:solidFill>
                  <a:srgbClr val="1C3678"/>
                </a:solidFill>
                <a:hlinkClick r:id="rId3">
                  <a:extLst>
                    <a:ext uri="{A12FA001-AC4F-418D-AE19-62706E023703}">
                      <ahyp:hlinkClr val="tx"/>
                    </a:ext>
                  </a:extLst>
                </a:hlinkClick>
              </a:rPr>
              <a:t>https://lucid.app/lucidchart/invitations/accept/inv_5b79baa5-c80c-470b-aa2b-ac171f8e65e8</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c7789ca744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c7789ca744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After consulting in our first discussion and while building the Logical data model we noticed a few things we had to change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c7789ca744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c7789ca744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rPr>
              <a:t>IMPORTANT SLIDES</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d6cb525add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d6cb525add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Relational Data Model </a:t>
            </a:r>
            <a:endParaRPr b="1" sz="1400"/>
          </a:p>
          <a:p>
            <a:pPr indent="0" lvl="0" marL="0" rtl="0" algn="l">
              <a:spcBef>
                <a:spcPts val="0"/>
              </a:spcBef>
              <a:spcAft>
                <a:spcPts val="0"/>
              </a:spcAft>
              <a:buNone/>
            </a:pPr>
            <a:r>
              <a:rPr lang="en-GB"/>
              <a:t>Link 1:</a:t>
            </a:r>
            <a:r>
              <a:rPr lang="en-GB"/>
              <a:t> </a:t>
            </a:r>
            <a:r>
              <a:rPr lang="en-GB" u="sng">
                <a:solidFill>
                  <a:schemeClr val="hlink"/>
                </a:solidFill>
                <a:hlinkClick r:id="rId2"/>
              </a:rPr>
              <a:t>https://lucid.app/lucidchart/invitations/accept/inv_45ae8f1b-dc8b-42d2-a529-8378345b107d?viewport_loc=769%2C114%2C2234%2C1065%2C0_0</a:t>
            </a:r>
            <a:endParaRPr/>
          </a:p>
          <a:p>
            <a:pPr indent="0" lvl="0" marL="0" rtl="0" algn="l">
              <a:spcBef>
                <a:spcPts val="0"/>
              </a:spcBef>
              <a:spcAft>
                <a:spcPts val="0"/>
              </a:spcAft>
              <a:buNone/>
            </a:pPr>
            <a:r>
              <a:rPr lang="en-GB"/>
              <a:t>Link 2: </a:t>
            </a:r>
            <a:r>
              <a:rPr lang="en-GB" u="sng">
                <a:solidFill>
                  <a:schemeClr val="hlink"/>
                </a:solidFill>
                <a:hlinkClick r:id="rId3"/>
              </a:rPr>
              <a:t>https://lucid.app/lucidchart/invitations/accept/inv_5b79baa5-c80c-470b-aa2b-ac171f8e65e8</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d6cb525add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d6cb525ad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chemeClr val="dk1"/>
                </a:solidFill>
              </a:rPr>
              <a:t>Relational Data Model </a:t>
            </a:r>
            <a:endParaRPr b="1" sz="1400">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Link 1: </a:t>
            </a:r>
            <a:r>
              <a:rPr lang="en-GB" u="sng">
                <a:solidFill>
                  <a:srgbClr val="1C3678"/>
                </a:solidFill>
                <a:hlinkClick r:id="rId2">
                  <a:extLst>
                    <a:ext uri="{A12FA001-AC4F-418D-AE19-62706E023703}">
                      <ahyp:hlinkClr val="tx"/>
                    </a:ext>
                  </a:extLst>
                </a:hlinkClick>
              </a:rPr>
              <a:t>https://lucid.app/lucidchart/invitations/accept/inv_45ae8f1b-dc8b-42d2-a529-8378345b107d?viewport_loc=769%2C114%2C2234%2C1065%2C0_0</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Link 2: </a:t>
            </a:r>
            <a:r>
              <a:rPr lang="en-GB" u="sng">
                <a:solidFill>
                  <a:srgbClr val="1C3678"/>
                </a:solidFill>
                <a:hlinkClick r:id="rId3">
                  <a:extLst>
                    <a:ext uri="{A12FA001-AC4F-418D-AE19-62706E023703}">
                      <ahyp:hlinkClr val="tx"/>
                    </a:ext>
                  </a:extLst>
                </a:hlinkClick>
              </a:rPr>
              <a:t>https://lucid.app/lucidchart/invitations/accept/inv_5b79baa5-c80c-470b-aa2b-ac171f8e65e8</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d6cb525add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d6cb525add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chemeClr val="dk1"/>
                </a:solidFill>
              </a:rPr>
              <a:t>Relational Data Model </a:t>
            </a:r>
            <a:endParaRPr b="1" sz="1400">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Link 1: </a:t>
            </a:r>
            <a:r>
              <a:rPr lang="en-GB" u="sng">
                <a:solidFill>
                  <a:srgbClr val="1C3678"/>
                </a:solidFill>
                <a:hlinkClick r:id="rId2">
                  <a:extLst>
                    <a:ext uri="{A12FA001-AC4F-418D-AE19-62706E023703}">
                      <ahyp:hlinkClr val="tx"/>
                    </a:ext>
                  </a:extLst>
                </a:hlinkClick>
              </a:rPr>
              <a:t>https://lucid.app/lucidchart/invitations/accept/inv_45ae8f1b-dc8b-42d2-a529-8378345b107d?viewport_loc=769%2C114%2C2234%2C1065%2C0_0</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Link 2: </a:t>
            </a:r>
            <a:r>
              <a:rPr lang="en-GB" u="sng">
                <a:solidFill>
                  <a:srgbClr val="1C3678"/>
                </a:solidFill>
                <a:hlinkClick r:id="rId3">
                  <a:extLst>
                    <a:ext uri="{A12FA001-AC4F-418D-AE19-62706E023703}">
                      <ahyp:hlinkClr val="tx"/>
                    </a:ext>
                  </a:extLst>
                </a:hlinkClick>
              </a:rPr>
              <a:t>https://lucid.app/lucidchart/invitations/accept/inv_5b79baa5-c80c-470b-aa2b-ac171f8e65e8</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d6cb525add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d6cb525add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chemeClr val="dk1"/>
                </a:solidFill>
              </a:rPr>
              <a:t>Relational Data Model </a:t>
            </a:r>
            <a:endParaRPr b="1" sz="1400">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Link 1: </a:t>
            </a:r>
            <a:r>
              <a:rPr lang="en-GB" u="sng">
                <a:solidFill>
                  <a:srgbClr val="1C3678"/>
                </a:solidFill>
                <a:hlinkClick r:id="rId2">
                  <a:extLst>
                    <a:ext uri="{A12FA001-AC4F-418D-AE19-62706E023703}">
                      <ahyp:hlinkClr val="tx"/>
                    </a:ext>
                  </a:extLst>
                </a:hlinkClick>
              </a:rPr>
              <a:t>https://lucid.app/lucidchart/invitations/accept/inv_45ae8f1b-dc8b-42d2-a529-8378345b107d?viewport_loc=769%2C114%2C2234%2C1065%2C0_0</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Link 2: </a:t>
            </a:r>
            <a:r>
              <a:rPr lang="en-GB" u="sng">
                <a:solidFill>
                  <a:srgbClr val="1C3678"/>
                </a:solidFill>
                <a:hlinkClick r:id="rId3">
                  <a:extLst>
                    <a:ext uri="{A12FA001-AC4F-418D-AE19-62706E023703}">
                      <ahyp:hlinkClr val="tx"/>
                    </a:ext>
                  </a:extLst>
                </a:hlinkClick>
              </a:rPr>
              <a:t>https://lucid.app/lucidchart/invitations/accept/inv_5b79baa5-c80c-470b-aa2b-ac171f8e65e8</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d6cb525add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d6cb525add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chemeClr val="dk1"/>
                </a:solidFill>
              </a:rPr>
              <a:t>Relational Data Model </a:t>
            </a:r>
            <a:endParaRPr b="1" sz="1400">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Link 1: </a:t>
            </a:r>
            <a:r>
              <a:rPr lang="en-GB" u="sng">
                <a:solidFill>
                  <a:srgbClr val="1C3678"/>
                </a:solidFill>
                <a:hlinkClick r:id="rId2">
                  <a:extLst>
                    <a:ext uri="{A12FA001-AC4F-418D-AE19-62706E023703}">
                      <ahyp:hlinkClr val="tx"/>
                    </a:ext>
                  </a:extLst>
                </a:hlinkClick>
              </a:rPr>
              <a:t>https://lucid.app/lucidchart/invitations/accept/inv_45ae8f1b-dc8b-42d2-a529-8378345b107d?viewport_loc=769%2C114%2C2234%2C1065%2C0_0</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Link 2: </a:t>
            </a:r>
            <a:r>
              <a:rPr lang="en-GB" u="sng">
                <a:solidFill>
                  <a:srgbClr val="1C3678"/>
                </a:solidFill>
                <a:hlinkClick r:id="rId3">
                  <a:extLst>
                    <a:ext uri="{A12FA001-AC4F-418D-AE19-62706E023703}">
                      <ahyp:hlinkClr val="tx"/>
                    </a:ext>
                  </a:extLst>
                </a:hlinkClick>
              </a:rPr>
              <a:t>https://lucid.app/lucidchart/invitations/accept/inv_5b79baa5-c80c-470b-aa2b-ac171f8e65e8</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d6cb525add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d6cb525add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chemeClr val="dk1"/>
                </a:solidFill>
              </a:rPr>
              <a:t>Relational Data Model </a:t>
            </a:r>
            <a:endParaRPr b="1" sz="1400">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Link 1: </a:t>
            </a:r>
            <a:r>
              <a:rPr lang="en-GB" u="sng">
                <a:solidFill>
                  <a:srgbClr val="1C3678"/>
                </a:solidFill>
                <a:hlinkClick r:id="rId2">
                  <a:extLst>
                    <a:ext uri="{A12FA001-AC4F-418D-AE19-62706E023703}">
                      <ahyp:hlinkClr val="tx"/>
                    </a:ext>
                  </a:extLst>
                </a:hlinkClick>
              </a:rPr>
              <a:t>https://lucid.app/lucidchart/invitations/accept/inv_45ae8f1b-dc8b-42d2-a529-8378345b107d?viewport_loc=769%2C114%2C2234%2C1065%2C0_0</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Link 2: </a:t>
            </a:r>
            <a:r>
              <a:rPr lang="en-GB" u="sng">
                <a:solidFill>
                  <a:srgbClr val="1C3678"/>
                </a:solidFill>
                <a:hlinkClick r:id="rId3">
                  <a:extLst>
                    <a:ext uri="{A12FA001-AC4F-418D-AE19-62706E023703}">
                      <ahyp:hlinkClr val="tx"/>
                    </a:ext>
                  </a:extLst>
                </a:hlinkClick>
              </a:rPr>
              <a:t>https://lucid.app/lucidchart/invitations/accept/inv_5b79baa5-c80c-470b-aa2b-ac171f8e65e8</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d6cb525add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d6cb525add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chemeClr val="dk1"/>
                </a:solidFill>
              </a:rPr>
              <a:t>Relational Data Model </a:t>
            </a:r>
            <a:endParaRPr b="1" sz="1400">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Link 1: </a:t>
            </a:r>
            <a:r>
              <a:rPr lang="en-GB" u="sng">
                <a:solidFill>
                  <a:srgbClr val="1C3678"/>
                </a:solidFill>
                <a:hlinkClick r:id="rId2">
                  <a:extLst>
                    <a:ext uri="{A12FA001-AC4F-418D-AE19-62706E023703}">
                      <ahyp:hlinkClr val="tx"/>
                    </a:ext>
                  </a:extLst>
                </a:hlinkClick>
              </a:rPr>
              <a:t>https://lucid.app/lucidchart/invitations/accept/inv_45ae8f1b-dc8b-42d2-a529-8378345b107d?viewport_loc=769%2C114%2C2234%2C1065%2C0_0</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Link 2: </a:t>
            </a:r>
            <a:r>
              <a:rPr lang="en-GB" u="sng">
                <a:solidFill>
                  <a:srgbClr val="1C3678"/>
                </a:solidFill>
                <a:hlinkClick r:id="rId3">
                  <a:extLst>
                    <a:ext uri="{A12FA001-AC4F-418D-AE19-62706E023703}">
                      <ahyp:hlinkClr val="tx"/>
                    </a:ext>
                  </a:extLst>
                </a:hlinkClick>
              </a:rPr>
              <a:t>https://lucid.app/lucidchart/invitations/accept/inv_5b79baa5-c80c-470b-aa2b-ac171f8e65e8</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d6cb525add_1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d6cb525add_1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chemeClr val="dk1"/>
                </a:solidFill>
              </a:rPr>
              <a:t>Relational Data Model </a:t>
            </a:r>
            <a:endParaRPr b="1" sz="1400">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Link 1: </a:t>
            </a:r>
            <a:r>
              <a:rPr lang="en-GB" u="sng">
                <a:solidFill>
                  <a:srgbClr val="1C3678"/>
                </a:solidFill>
                <a:hlinkClick r:id="rId2">
                  <a:extLst>
                    <a:ext uri="{A12FA001-AC4F-418D-AE19-62706E023703}">
                      <ahyp:hlinkClr val="tx"/>
                    </a:ext>
                  </a:extLst>
                </a:hlinkClick>
              </a:rPr>
              <a:t>https://lucid.app/lucidchart/invitations/accept/inv_45ae8f1b-dc8b-42d2-a529-8378345b107d?viewport_loc=769%2C114%2C2234%2C1065%2C0_0</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Link 2: </a:t>
            </a:r>
            <a:r>
              <a:rPr lang="en-GB" u="sng">
                <a:solidFill>
                  <a:srgbClr val="1C3678"/>
                </a:solidFill>
                <a:hlinkClick r:id="rId3">
                  <a:extLst>
                    <a:ext uri="{A12FA001-AC4F-418D-AE19-62706E023703}">
                      <ahyp:hlinkClr val="tx"/>
                    </a:ext>
                  </a:extLst>
                </a:hlinkClick>
              </a:rPr>
              <a:t>https://lucid.app/lucidchart/invitations/accept/inv_5b79baa5-c80c-470b-aa2b-ac171f8e65e8</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gd6cb525add_1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2" name="Google Shape;1062;gd6cb525add_1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chemeClr val="dk1"/>
                </a:solidFill>
              </a:rPr>
              <a:t>Relational Data Model </a:t>
            </a:r>
            <a:endParaRPr b="1" sz="1400">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Link 1: </a:t>
            </a:r>
            <a:r>
              <a:rPr lang="en-GB" u="sng">
                <a:solidFill>
                  <a:srgbClr val="1C3678"/>
                </a:solidFill>
                <a:hlinkClick r:id="rId2">
                  <a:extLst>
                    <a:ext uri="{A12FA001-AC4F-418D-AE19-62706E023703}">
                      <ahyp:hlinkClr val="tx"/>
                    </a:ext>
                  </a:extLst>
                </a:hlinkClick>
              </a:rPr>
              <a:t>https://lucid.app/lucidchart/invitations/accept/inv_45ae8f1b-dc8b-42d2-a529-8378345b107d?viewport_loc=769%2C114%2C2234%2C1065%2C0_0</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Link 2: </a:t>
            </a:r>
            <a:r>
              <a:rPr lang="en-GB" u="sng">
                <a:solidFill>
                  <a:srgbClr val="1C3678"/>
                </a:solidFill>
                <a:hlinkClick r:id="rId3">
                  <a:extLst>
                    <a:ext uri="{A12FA001-AC4F-418D-AE19-62706E023703}">
                      <ahyp:hlinkClr val="tx"/>
                    </a:ext>
                  </a:extLst>
                </a:hlinkClick>
              </a:rPr>
              <a:t>https://lucid.app/lucidchart/invitations/accept/inv_5b79baa5-c80c-470b-aa2b-ac171f8e65e8</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6" name="Shape 1096"/>
        <p:cNvGrpSpPr/>
        <p:nvPr/>
      </p:nvGrpSpPr>
      <p:grpSpPr>
        <a:xfrm>
          <a:off x="0" y="0"/>
          <a:ext cx="0" cy="0"/>
          <a:chOff x="0" y="0"/>
          <a:chExt cx="0" cy="0"/>
        </a:xfrm>
      </p:grpSpPr>
      <p:sp>
        <p:nvSpPr>
          <p:cNvPr id="1097" name="Google Shape;1097;gd6cb525add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d6cb525add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chemeClr val="dk1"/>
                </a:solidFill>
              </a:rPr>
              <a:t>Relational Data Model </a:t>
            </a:r>
            <a:endParaRPr b="1" sz="1400">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Link 1: </a:t>
            </a:r>
            <a:r>
              <a:rPr lang="en-GB" u="sng">
                <a:solidFill>
                  <a:srgbClr val="1C3678"/>
                </a:solidFill>
                <a:hlinkClick r:id="rId2">
                  <a:extLst>
                    <a:ext uri="{A12FA001-AC4F-418D-AE19-62706E023703}">
                      <ahyp:hlinkClr val="tx"/>
                    </a:ext>
                  </a:extLst>
                </a:hlinkClick>
              </a:rPr>
              <a:t>https://lucid.app/lucidchart/invitations/accept/inv_45ae8f1b-dc8b-42d2-a529-8378345b107d?viewport_loc=769%2C114%2C2234%2C1065%2C0_0</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Link 2: </a:t>
            </a:r>
            <a:r>
              <a:rPr lang="en-GB" u="sng">
                <a:solidFill>
                  <a:srgbClr val="1C3678"/>
                </a:solidFill>
                <a:hlinkClick r:id="rId3">
                  <a:extLst>
                    <a:ext uri="{A12FA001-AC4F-418D-AE19-62706E023703}">
                      <ahyp:hlinkClr val="tx"/>
                    </a:ext>
                  </a:extLst>
                </a:hlinkClick>
              </a:rPr>
              <a:t>https://lucid.app/lucidchart/invitations/accept/inv_5b79baa5-c80c-470b-aa2b-ac171f8e65e8</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c7789ca744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c7789ca744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rPr>
              <a:t>IMPORTANT SLIDES</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d6cb525add_1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d6cb525add_1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chemeClr val="dk1"/>
                </a:solidFill>
              </a:rPr>
              <a:t>Relational Data Model </a:t>
            </a:r>
            <a:endParaRPr b="1" sz="1400">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Link 1: </a:t>
            </a:r>
            <a:r>
              <a:rPr lang="en-GB" u="sng">
                <a:solidFill>
                  <a:srgbClr val="1C3678"/>
                </a:solidFill>
                <a:hlinkClick r:id="rId2">
                  <a:extLst>
                    <a:ext uri="{A12FA001-AC4F-418D-AE19-62706E023703}">
                      <ahyp:hlinkClr val="tx"/>
                    </a:ext>
                  </a:extLst>
                </a:hlinkClick>
              </a:rPr>
              <a:t>https://lucid.app/lucidchart/invitations/accept/inv_45ae8f1b-dc8b-42d2-a529-8378345b107d?viewport_loc=769%2C114%2C2234%2C1065%2C0_0</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Link 2: </a:t>
            </a:r>
            <a:r>
              <a:rPr lang="en-GB" u="sng">
                <a:solidFill>
                  <a:srgbClr val="1C3678"/>
                </a:solidFill>
                <a:hlinkClick r:id="rId3">
                  <a:extLst>
                    <a:ext uri="{A12FA001-AC4F-418D-AE19-62706E023703}">
                      <ahyp:hlinkClr val="tx"/>
                    </a:ext>
                  </a:extLst>
                </a:hlinkClick>
              </a:rPr>
              <a:t>https://lucid.app/lucidchart/invitations/accept/inv_5b79baa5-c80c-470b-aa2b-ac171f8e65e8</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d16fb6892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d16fb6892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chemeClr val="dk1"/>
                </a:solidFill>
              </a:rPr>
              <a:t>Relational Data Model </a:t>
            </a:r>
            <a:endParaRPr b="1" sz="1400">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Link 1: </a:t>
            </a:r>
            <a:r>
              <a:rPr lang="en-GB" u="sng">
                <a:solidFill>
                  <a:srgbClr val="1C3678"/>
                </a:solidFill>
                <a:hlinkClick r:id="rId2">
                  <a:extLst>
                    <a:ext uri="{A12FA001-AC4F-418D-AE19-62706E023703}">
                      <ahyp:hlinkClr val="tx"/>
                    </a:ext>
                  </a:extLst>
                </a:hlinkClick>
              </a:rPr>
              <a:t>https://lucid.app/lucidchart/invitations/accept/inv_45ae8f1b-dc8b-42d2-a529-8378345b107d?viewport_loc=769%2C114%2C2234%2C1065%2C0_0</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Link 2: </a:t>
            </a:r>
            <a:r>
              <a:rPr lang="en-GB" u="sng">
                <a:solidFill>
                  <a:srgbClr val="1C3678"/>
                </a:solidFill>
                <a:hlinkClick r:id="rId3">
                  <a:extLst>
                    <a:ext uri="{A12FA001-AC4F-418D-AE19-62706E023703}">
                      <ahyp:hlinkClr val="tx"/>
                    </a:ext>
                  </a:extLst>
                </a:hlinkClick>
              </a:rPr>
              <a:t>https://lucid.app/lucidchart/invitations/accept/inv_5b79baa5-c80c-470b-aa2b-ac171f8e65e8</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d6296ccf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d6296ccf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c7789ca744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c7789ca744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600">
                <a:solidFill>
                  <a:schemeClr val="dk1"/>
                </a:solidFill>
              </a:rPr>
              <a:t>Metadata:</a:t>
            </a:r>
            <a:r>
              <a:rPr lang="en-GB">
                <a:solidFill>
                  <a:schemeClr val="dk1"/>
                </a:solidFill>
              </a:rPr>
              <a:t> </a:t>
            </a:r>
            <a:r>
              <a:rPr lang="en-GB" u="sng">
                <a:solidFill>
                  <a:srgbClr val="4A86E8"/>
                </a:solidFill>
              </a:rPr>
              <a:t>https://docs.google.com/document/d/1VhY1GLBmVkOjp38MwECYATnP075095KQpqWHNGeZuqk/edit?ts=6086420e</a:t>
            </a:r>
            <a:endParaRPr u="sng">
              <a:solidFill>
                <a:srgbClr val="4A86E8"/>
              </a:solidFill>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5" name="Shape 1235"/>
        <p:cNvGrpSpPr/>
        <p:nvPr/>
      </p:nvGrpSpPr>
      <p:grpSpPr>
        <a:xfrm>
          <a:off x="0" y="0"/>
          <a:ext cx="0" cy="0"/>
          <a:chOff x="0" y="0"/>
          <a:chExt cx="0" cy="0"/>
        </a:xfrm>
      </p:grpSpPr>
      <p:sp>
        <p:nvSpPr>
          <p:cNvPr id="1236" name="Google Shape;1236;gd6cb525add_1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d6cb525add_1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600">
                <a:solidFill>
                  <a:schemeClr val="dk1"/>
                </a:solidFill>
              </a:rPr>
              <a:t>Metadata:</a:t>
            </a:r>
            <a:r>
              <a:rPr lang="en-GB">
                <a:solidFill>
                  <a:schemeClr val="dk1"/>
                </a:solidFill>
              </a:rPr>
              <a:t> </a:t>
            </a:r>
            <a:r>
              <a:rPr lang="en-GB" u="sng">
                <a:solidFill>
                  <a:srgbClr val="4A86E8"/>
                </a:solidFill>
              </a:rPr>
              <a:t>https://docs.google.com/document/d/1VhY1GLBmVkOjp38MwECYATnP075095KQpqWHNGeZuqk/edit?ts=6086420e</a:t>
            </a:r>
            <a:endParaRPr u="sng">
              <a:solidFill>
                <a:srgbClr val="4A86E8"/>
              </a:solidFill>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d16fb6892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d16fb6892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rgbClr val="1A9988"/>
                </a:solidFill>
              </a:rPr>
              <a:t>Metadata:</a:t>
            </a:r>
            <a:r>
              <a:rPr lang="en-GB">
                <a:solidFill>
                  <a:srgbClr val="1A9988"/>
                </a:solidFill>
              </a:rPr>
              <a:t> </a:t>
            </a:r>
            <a:r>
              <a:rPr lang="en-GB" u="sng">
                <a:solidFill>
                  <a:srgbClr val="4A86E8"/>
                </a:solidFill>
              </a:rPr>
              <a:t>https://docs.google.com/document/d/1VhY1GLBmVkOjp38MwECYATnP075095KQpqWHNGeZuqk/edit?ts=6086420e</a:t>
            </a:r>
            <a:endParaRPr u="sng">
              <a:solidFill>
                <a:srgbClr val="4A86E8"/>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sz="140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d16fb68926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d16fb68926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rgbClr val="1A9988"/>
                </a:solidFill>
              </a:rPr>
              <a:t>Metadata:</a:t>
            </a:r>
            <a:r>
              <a:rPr lang="en-GB">
                <a:solidFill>
                  <a:srgbClr val="1A9988"/>
                </a:solidFill>
              </a:rPr>
              <a:t> </a:t>
            </a:r>
            <a:r>
              <a:rPr lang="en-GB" u="sng">
                <a:solidFill>
                  <a:srgbClr val="4A86E8"/>
                </a:solidFill>
              </a:rPr>
              <a:t>https://docs.google.com/document/d/1VhY1GLBmVkOjp38MwECYATnP075095KQpqWHNGeZuqk/edit?ts=6086420e</a:t>
            </a:r>
            <a:endParaRPr u="sng">
              <a:solidFill>
                <a:srgbClr val="4A86E8"/>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sz="1400">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d16fb6892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d16fb6892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600">
                <a:solidFill>
                  <a:srgbClr val="1A9988"/>
                </a:solidFill>
              </a:rPr>
              <a:t>Metadata:</a:t>
            </a:r>
            <a:r>
              <a:rPr lang="en-GB">
                <a:solidFill>
                  <a:srgbClr val="1A9988"/>
                </a:solidFill>
              </a:rPr>
              <a:t> </a:t>
            </a:r>
            <a:r>
              <a:rPr lang="en-GB" u="sng">
                <a:solidFill>
                  <a:srgbClr val="4A86E8"/>
                </a:solidFill>
              </a:rPr>
              <a:t>https://docs.google.com/document/d/1VhY1GLBmVkOjp38MwECYATnP075095KQpqWHNGeZuqk/edit?ts=6086420e</a:t>
            </a:r>
            <a:endParaRPr u="sng">
              <a:solidFill>
                <a:srgbClr val="4A86E8"/>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gd16fb68926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7" name="Google Shape;1307;gd16fb68926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rgbClr val="1A9988"/>
                </a:solidFill>
              </a:rPr>
              <a:t>CREATE TABLE </a:t>
            </a:r>
            <a:endParaRPr b="1" sz="1400">
              <a:solidFill>
                <a:srgbClr val="1A9988"/>
              </a:solidFill>
            </a:endParaRPr>
          </a:p>
          <a:p>
            <a:pPr indent="0" lvl="0" marL="0" rtl="0" algn="l">
              <a:spcBef>
                <a:spcPts val="0"/>
              </a:spcBef>
              <a:spcAft>
                <a:spcPts val="0"/>
              </a:spcAft>
              <a:buClr>
                <a:schemeClr val="dk1"/>
              </a:buClr>
              <a:buSzPts val="1100"/>
              <a:buFont typeface="Arial"/>
              <a:buNone/>
            </a:pPr>
            <a:r>
              <a:rPr b="1" lang="en-GB" sz="1400">
                <a:solidFill>
                  <a:srgbClr val="1A9988"/>
                </a:solidFill>
              </a:rPr>
              <a:t>PRIMARY KEY CONSTRAINT</a:t>
            </a:r>
            <a:endParaRPr b="1" sz="1400">
              <a:solidFill>
                <a:srgbClr val="1A9988"/>
              </a:solidFill>
            </a:endParaRPr>
          </a:p>
          <a:p>
            <a:pPr indent="0" lvl="0" marL="0" rtl="0" algn="l">
              <a:spcBef>
                <a:spcPts val="0"/>
              </a:spcBef>
              <a:spcAft>
                <a:spcPts val="0"/>
              </a:spcAft>
              <a:buClr>
                <a:schemeClr val="dk1"/>
              </a:buClr>
              <a:buSzPts val="1100"/>
              <a:buFont typeface="Arial"/>
              <a:buNone/>
            </a:pPr>
            <a:r>
              <a:rPr b="1" lang="en-GB" sz="1400">
                <a:solidFill>
                  <a:srgbClr val="1A9988"/>
                </a:solidFill>
              </a:rPr>
              <a:t>FOREIGN KEY CONSTRAINT</a:t>
            </a:r>
            <a:endParaRPr b="1" sz="1400">
              <a:solidFill>
                <a:srgbClr val="1A9988"/>
              </a:solidFill>
            </a:endParaRPr>
          </a:p>
          <a:p>
            <a:pPr indent="0" lvl="0" marL="0" rtl="0" algn="l">
              <a:spcBef>
                <a:spcPts val="0"/>
              </a:spcBef>
              <a:spcAft>
                <a:spcPts val="0"/>
              </a:spcAft>
              <a:buClr>
                <a:schemeClr val="dk1"/>
              </a:buClr>
              <a:buSzPts val="1100"/>
              <a:buFont typeface="Arial"/>
              <a:buNone/>
            </a:pPr>
            <a:r>
              <a:rPr b="1" lang="en-GB" sz="1400">
                <a:solidFill>
                  <a:srgbClr val="1A9988"/>
                </a:solidFill>
              </a:rPr>
              <a:t>DESCRIBE CUSTOMER;</a:t>
            </a:r>
            <a:endParaRPr b="1" sz="1400">
              <a:solidFill>
                <a:srgbClr val="1A9988"/>
              </a:solidFill>
            </a:endParaRPr>
          </a:p>
          <a:p>
            <a:pPr indent="0" lvl="0" marL="0" rtl="0" algn="l">
              <a:spcBef>
                <a:spcPts val="0"/>
              </a:spcBef>
              <a:spcAft>
                <a:spcPts val="0"/>
              </a:spcAft>
              <a:buClr>
                <a:schemeClr val="dk1"/>
              </a:buClr>
              <a:buSzPts val="1100"/>
              <a:buFont typeface="Arial"/>
              <a:buNone/>
            </a:pPr>
            <a:r>
              <a:rPr b="1" lang="en-GB" sz="1400">
                <a:solidFill>
                  <a:srgbClr val="1A9988"/>
                </a:solidFill>
              </a:rPr>
              <a:t>ON UPDATE CASCADE </a:t>
            </a:r>
            <a:endParaRPr b="1" sz="1400">
              <a:solidFill>
                <a:srgbClr val="1A9988"/>
              </a:solidFill>
            </a:endParaRPr>
          </a:p>
          <a:p>
            <a:pPr indent="0" lvl="0" marL="0" rtl="0" algn="l">
              <a:spcBef>
                <a:spcPts val="0"/>
              </a:spcBef>
              <a:spcAft>
                <a:spcPts val="0"/>
              </a:spcAft>
              <a:buClr>
                <a:schemeClr val="dk1"/>
              </a:buClr>
              <a:buSzPts val="1100"/>
              <a:buFont typeface="Arial"/>
              <a:buNone/>
            </a:pPr>
            <a:r>
              <a:rPr b="1" lang="en-GB" sz="1400">
                <a:solidFill>
                  <a:srgbClr val="1A9988"/>
                </a:solidFill>
              </a:rPr>
              <a:t>ON UPDATE RESTRICT </a:t>
            </a:r>
            <a:endParaRPr b="1" sz="1400">
              <a:solidFill>
                <a:srgbClr val="1A9988"/>
              </a:solidFill>
            </a:endParaRPr>
          </a:p>
          <a:p>
            <a:pPr indent="0" lvl="0" marL="0" rtl="0" algn="l">
              <a:spcBef>
                <a:spcPts val="0"/>
              </a:spcBef>
              <a:spcAft>
                <a:spcPts val="0"/>
              </a:spcAft>
              <a:buClr>
                <a:schemeClr val="dk1"/>
              </a:buClr>
              <a:buSzPts val="1100"/>
              <a:buFont typeface="Arial"/>
              <a:buNone/>
            </a:pPr>
            <a:r>
              <a:rPr b="1" lang="en-GB" sz="1400">
                <a:solidFill>
                  <a:srgbClr val="1A9988"/>
                </a:solidFill>
              </a:rPr>
              <a:t>ON UPDATE SET NULL</a:t>
            </a:r>
            <a:endParaRPr b="1" sz="1400">
              <a:solidFill>
                <a:srgbClr val="1A9988"/>
              </a:solidFill>
            </a:endParaRPr>
          </a:p>
          <a:p>
            <a:pPr indent="0" lvl="0" marL="0" rtl="0" algn="l">
              <a:spcBef>
                <a:spcPts val="0"/>
              </a:spcBef>
              <a:spcAft>
                <a:spcPts val="0"/>
              </a:spcAft>
              <a:buClr>
                <a:schemeClr val="dk1"/>
              </a:buClr>
              <a:buSzPts val="1100"/>
              <a:buFont typeface="Arial"/>
              <a:buNone/>
            </a:pPr>
            <a:r>
              <a:rPr b="1" lang="en-GB" sz="1400">
                <a:solidFill>
                  <a:srgbClr val="1A9988"/>
                </a:solidFill>
              </a:rPr>
              <a:t>ALTER TABLE ADD CONSTRAINT</a:t>
            </a:r>
            <a:endParaRPr b="1" sz="1400">
              <a:solidFill>
                <a:srgbClr val="1A9988"/>
              </a:solidFill>
            </a:endParaRPr>
          </a:p>
          <a:p>
            <a:pPr indent="0" lvl="0" marL="0" rtl="0" algn="l">
              <a:spcBef>
                <a:spcPts val="0"/>
              </a:spcBef>
              <a:spcAft>
                <a:spcPts val="0"/>
              </a:spcAft>
              <a:buClr>
                <a:schemeClr val="dk1"/>
              </a:buClr>
              <a:buSzPts val="1100"/>
              <a:buFont typeface="Arial"/>
              <a:buNone/>
            </a:pPr>
            <a:r>
              <a:rPr b="1" lang="en-GB" sz="1400">
                <a:solidFill>
                  <a:srgbClr val="1A9988"/>
                </a:solidFill>
              </a:rPr>
              <a:t>DROP TABLE IF EXISTS</a:t>
            </a:r>
            <a:endParaRPr b="1" sz="1400">
              <a:solidFill>
                <a:srgbClr val="1A9988"/>
              </a:solidFill>
            </a:endParaRPr>
          </a:p>
          <a:p>
            <a:pPr indent="0" lvl="0" marL="0" rtl="0" algn="l">
              <a:spcBef>
                <a:spcPts val="0"/>
              </a:spcBef>
              <a:spcAft>
                <a:spcPts val="0"/>
              </a:spcAft>
              <a:buClr>
                <a:schemeClr val="dk1"/>
              </a:buClr>
              <a:buSzPts val="1100"/>
              <a:buFont typeface="Arial"/>
              <a:buNone/>
            </a:pPr>
            <a:r>
              <a:rPr b="1" lang="en-GB" sz="1400">
                <a:solidFill>
                  <a:srgbClr val="1A9988"/>
                </a:solidFill>
              </a:rPr>
              <a:t>CREATE INDEX ON</a:t>
            </a:r>
            <a:endParaRPr b="1" sz="1400">
              <a:solidFill>
                <a:srgbClr val="1A9988"/>
              </a:solidFill>
            </a:endParaRPr>
          </a:p>
          <a:p>
            <a:pPr indent="0" lvl="0" marL="0" rtl="0" algn="l">
              <a:spcBef>
                <a:spcPts val="0"/>
              </a:spcBef>
              <a:spcAft>
                <a:spcPts val="0"/>
              </a:spcAft>
              <a:buClr>
                <a:schemeClr val="dk1"/>
              </a:buClr>
              <a:buSzPts val="1100"/>
              <a:buFont typeface="Arial"/>
              <a:buNone/>
            </a:pPr>
            <a:r>
              <a:rPr b="1" lang="en-GB" sz="1400">
                <a:solidFill>
                  <a:srgbClr val="1A9988"/>
                </a:solidFill>
              </a:rPr>
              <a:t>CREATE UNIQUE INDEX ON </a:t>
            </a:r>
            <a:endParaRPr b="1" sz="1400">
              <a:solidFill>
                <a:srgbClr val="1A9988"/>
              </a:solidFill>
            </a:endParaRPr>
          </a:p>
          <a:p>
            <a:pPr indent="0" lvl="0" marL="0" rtl="0" algn="l">
              <a:spcBef>
                <a:spcPts val="0"/>
              </a:spcBef>
              <a:spcAft>
                <a:spcPts val="0"/>
              </a:spcAft>
              <a:buNone/>
            </a:pPr>
            <a:r>
              <a:t/>
            </a:r>
            <a:endParaRPr b="1" sz="1400">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4" name="Shape 1324"/>
        <p:cNvGrpSpPr/>
        <p:nvPr/>
      </p:nvGrpSpPr>
      <p:grpSpPr>
        <a:xfrm>
          <a:off x="0" y="0"/>
          <a:ext cx="0" cy="0"/>
          <a:chOff x="0" y="0"/>
          <a:chExt cx="0" cy="0"/>
        </a:xfrm>
      </p:grpSpPr>
      <p:sp>
        <p:nvSpPr>
          <p:cNvPr id="1325" name="Google Shape;1325;gd746ae3a4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6" name="Google Shape;1326;gd746ae3a4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rgbClr val="1A9988"/>
                </a:solidFill>
              </a:rPr>
              <a:t>CREATE TABLE </a:t>
            </a:r>
            <a:endParaRPr b="1" sz="1400">
              <a:solidFill>
                <a:srgbClr val="1A9988"/>
              </a:solidFill>
            </a:endParaRPr>
          </a:p>
          <a:p>
            <a:pPr indent="0" lvl="0" marL="0" rtl="0" algn="l">
              <a:spcBef>
                <a:spcPts val="0"/>
              </a:spcBef>
              <a:spcAft>
                <a:spcPts val="0"/>
              </a:spcAft>
              <a:buClr>
                <a:schemeClr val="dk1"/>
              </a:buClr>
              <a:buSzPts val="1100"/>
              <a:buFont typeface="Arial"/>
              <a:buNone/>
            </a:pPr>
            <a:r>
              <a:rPr b="1" lang="en-GB" sz="1400">
                <a:solidFill>
                  <a:srgbClr val="1A9988"/>
                </a:solidFill>
              </a:rPr>
              <a:t>PRIMARY KEY CONSTRAINT</a:t>
            </a:r>
            <a:endParaRPr b="1" sz="1400">
              <a:solidFill>
                <a:srgbClr val="1A9988"/>
              </a:solidFill>
            </a:endParaRPr>
          </a:p>
          <a:p>
            <a:pPr indent="0" lvl="0" marL="0" rtl="0" algn="l">
              <a:spcBef>
                <a:spcPts val="0"/>
              </a:spcBef>
              <a:spcAft>
                <a:spcPts val="0"/>
              </a:spcAft>
              <a:buClr>
                <a:schemeClr val="dk1"/>
              </a:buClr>
              <a:buSzPts val="1100"/>
              <a:buFont typeface="Arial"/>
              <a:buNone/>
            </a:pPr>
            <a:r>
              <a:rPr b="1" lang="en-GB" sz="1400">
                <a:solidFill>
                  <a:srgbClr val="1A9988"/>
                </a:solidFill>
              </a:rPr>
              <a:t>FOREIGN KEY CONSTRAINT</a:t>
            </a:r>
            <a:endParaRPr b="1" sz="1400">
              <a:solidFill>
                <a:srgbClr val="1A9988"/>
              </a:solidFill>
            </a:endParaRPr>
          </a:p>
          <a:p>
            <a:pPr indent="0" lvl="0" marL="0" rtl="0" algn="l">
              <a:spcBef>
                <a:spcPts val="0"/>
              </a:spcBef>
              <a:spcAft>
                <a:spcPts val="0"/>
              </a:spcAft>
              <a:buClr>
                <a:schemeClr val="dk1"/>
              </a:buClr>
              <a:buSzPts val="1100"/>
              <a:buFont typeface="Arial"/>
              <a:buNone/>
            </a:pPr>
            <a:r>
              <a:rPr b="1" lang="en-GB" sz="1400">
                <a:solidFill>
                  <a:srgbClr val="1A9988"/>
                </a:solidFill>
              </a:rPr>
              <a:t>DESCRIBE CUSTOMER;</a:t>
            </a:r>
            <a:endParaRPr b="1" sz="1400">
              <a:solidFill>
                <a:srgbClr val="1A9988"/>
              </a:solidFill>
            </a:endParaRPr>
          </a:p>
          <a:p>
            <a:pPr indent="0" lvl="0" marL="0" rtl="0" algn="l">
              <a:spcBef>
                <a:spcPts val="0"/>
              </a:spcBef>
              <a:spcAft>
                <a:spcPts val="0"/>
              </a:spcAft>
              <a:buClr>
                <a:schemeClr val="dk1"/>
              </a:buClr>
              <a:buSzPts val="1100"/>
              <a:buFont typeface="Arial"/>
              <a:buNone/>
            </a:pPr>
            <a:r>
              <a:rPr b="1" lang="en-GB" sz="1400">
                <a:solidFill>
                  <a:srgbClr val="1A9988"/>
                </a:solidFill>
              </a:rPr>
              <a:t>ON UPDATE CASCADE </a:t>
            </a:r>
            <a:endParaRPr b="1" sz="1400">
              <a:solidFill>
                <a:srgbClr val="1A9988"/>
              </a:solidFill>
            </a:endParaRPr>
          </a:p>
          <a:p>
            <a:pPr indent="0" lvl="0" marL="0" rtl="0" algn="l">
              <a:spcBef>
                <a:spcPts val="0"/>
              </a:spcBef>
              <a:spcAft>
                <a:spcPts val="0"/>
              </a:spcAft>
              <a:buClr>
                <a:schemeClr val="dk1"/>
              </a:buClr>
              <a:buSzPts val="1100"/>
              <a:buFont typeface="Arial"/>
              <a:buNone/>
            </a:pPr>
            <a:r>
              <a:rPr b="1" lang="en-GB" sz="1400">
                <a:solidFill>
                  <a:srgbClr val="1A9988"/>
                </a:solidFill>
              </a:rPr>
              <a:t>ON UPDATE RESTRICT </a:t>
            </a:r>
            <a:endParaRPr b="1" sz="1400">
              <a:solidFill>
                <a:srgbClr val="1A9988"/>
              </a:solidFill>
            </a:endParaRPr>
          </a:p>
          <a:p>
            <a:pPr indent="0" lvl="0" marL="0" rtl="0" algn="l">
              <a:spcBef>
                <a:spcPts val="0"/>
              </a:spcBef>
              <a:spcAft>
                <a:spcPts val="0"/>
              </a:spcAft>
              <a:buClr>
                <a:schemeClr val="dk1"/>
              </a:buClr>
              <a:buSzPts val="1100"/>
              <a:buFont typeface="Arial"/>
              <a:buNone/>
            </a:pPr>
            <a:r>
              <a:rPr b="1" lang="en-GB" sz="1400">
                <a:solidFill>
                  <a:srgbClr val="1A9988"/>
                </a:solidFill>
              </a:rPr>
              <a:t>ON UPDATE SET NULL</a:t>
            </a:r>
            <a:endParaRPr b="1" sz="1400">
              <a:solidFill>
                <a:srgbClr val="1A9988"/>
              </a:solidFill>
            </a:endParaRPr>
          </a:p>
          <a:p>
            <a:pPr indent="0" lvl="0" marL="0" rtl="0" algn="l">
              <a:spcBef>
                <a:spcPts val="0"/>
              </a:spcBef>
              <a:spcAft>
                <a:spcPts val="0"/>
              </a:spcAft>
              <a:buClr>
                <a:schemeClr val="dk1"/>
              </a:buClr>
              <a:buSzPts val="1100"/>
              <a:buFont typeface="Arial"/>
              <a:buNone/>
            </a:pPr>
            <a:r>
              <a:rPr b="1" lang="en-GB" sz="1400">
                <a:solidFill>
                  <a:srgbClr val="1A9988"/>
                </a:solidFill>
              </a:rPr>
              <a:t>ALTER TABLE ADD CONSTRAINT</a:t>
            </a:r>
            <a:endParaRPr b="1" sz="1400">
              <a:solidFill>
                <a:srgbClr val="1A9988"/>
              </a:solidFill>
            </a:endParaRPr>
          </a:p>
          <a:p>
            <a:pPr indent="0" lvl="0" marL="0" rtl="0" algn="l">
              <a:spcBef>
                <a:spcPts val="0"/>
              </a:spcBef>
              <a:spcAft>
                <a:spcPts val="0"/>
              </a:spcAft>
              <a:buClr>
                <a:schemeClr val="dk1"/>
              </a:buClr>
              <a:buSzPts val="1100"/>
              <a:buFont typeface="Arial"/>
              <a:buNone/>
            </a:pPr>
            <a:r>
              <a:rPr b="1" lang="en-GB" sz="1400">
                <a:solidFill>
                  <a:srgbClr val="1A9988"/>
                </a:solidFill>
              </a:rPr>
              <a:t>DROP TABLE IF EXISTS</a:t>
            </a:r>
            <a:endParaRPr b="1" sz="1400">
              <a:solidFill>
                <a:srgbClr val="1A9988"/>
              </a:solidFill>
            </a:endParaRPr>
          </a:p>
          <a:p>
            <a:pPr indent="0" lvl="0" marL="0" rtl="0" algn="l">
              <a:spcBef>
                <a:spcPts val="0"/>
              </a:spcBef>
              <a:spcAft>
                <a:spcPts val="0"/>
              </a:spcAft>
              <a:buClr>
                <a:schemeClr val="dk1"/>
              </a:buClr>
              <a:buSzPts val="1100"/>
              <a:buFont typeface="Arial"/>
              <a:buNone/>
            </a:pPr>
            <a:r>
              <a:rPr b="1" lang="en-GB" sz="1400">
                <a:solidFill>
                  <a:srgbClr val="1A9988"/>
                </a:solidFill>
              </a:rPr>
              <a:t>CREATE INDEX ON</a:t>
            </a:r>
            <a:endParaRPr b="1" sz="1400">
              <a:solidFill>
                <a:srgbClr val="1A9988"/>
              </a:solidFill>
            </a:endParaRPr>
          </a:p>
          <a:p>
            <a:pPr indent="0" lvl="0" marL="0" rtl="0" algn="l">
              <a:spcBef>
                <a:spcPts val="0"/>
              </a:spcBef>
              <a:spcAft>
                <a:spcPts val="0"/>
              </a:spcAft>
              <a:buClr>
                <a:schemeClr val="dk1"/>
              </a:buClr>
              <a:buSzPts val="1100"/>
              <a:buFont typeface="Arial"/>
              <a:buNone/>
            </a:pPr>
            <a:r>
              <a:rPr b="1" lang="en-GB" sz="1400">
                <a:solidFill>
                  <a:srgbClr val="1A9988"/>
                </a:solidFill>
              </a:rPr>
              <a:t>CREATE UNIQUE INDEX ON </a:t>
            </a:r>
            <a:endParaRPr b="1" sz="1400">
              <a:solidFill>
                <a:srgbClr val="1A9988"/>
              </a:solidFill>
            </a:endParaRPr>
          </a:p>
          <a:p>
            <a:pPr indent="0" lvl="0" marL="0" rtl="0" algn="l">
              <a:spcBef>
                <a:spcPts val="0"/>
              </a:spcBef>
              <a:spcAft>
                <a:spcPts val="0"/>
              </a:spcAft>
              <a:buNone/>
            </a:pPr>
            <a:r>
              <a:t/>
            </a:r>
            <a:endParaRPr b="1" sz="14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c7789ca744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c7789ca744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rPr>
              <a:t>IMPORTANT SLIDES</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d16fb68926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d16fb68926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chemeClr val="dk1"/>
                </a:solidFill>
              </a:rPr>
              <a:t>INSERT INTO VALUES</a:t>
            </a:r>
            <a:endParaRPr b="1" sz="1400">
              <a:solidFill>
                <a:schemeClr val="dk1"/>
              </a:solidFill>
            </a:endParaRPr>
          </a:p>
          <a:p>
            <a:pPr indent="0" lvl="0" marL="0" rtl="0" algn="l">
              <a:spcBef>
                <a:spcPts val="0"/>
              </a:spcBef>
              <a:spcAft>
                <a:spcPts val="0"/>
              </a:spcAft>
              <a:buNone/>
            </a:pPr>
            <a:r>
              <a:rPr b="1" lang="en-GB" sz="1400">
                <a:solidFill>
                  <a:schemeClr val="dk1"/>
                </a:solidFill>
              </a:rPr>
              <a:t>DELETE FROM WHERE</a:t>
            </a:r>
            <a:endParaRPr b="1" sz="1400">
              <a:solidFill>
                <a:schemeClr val="dk1"/>
              </a:solidFill>
            </a:endParaRPr>
          </a:p>
          <a:p>
            <a:pPr indent="0" lvl="0" marL="0" rtl="0" algn="l">
              <a:spcBef>
                <a:spcPts val="0"/>
              </a:spcBef>
              <a:spcAft>
                <a:spcPts val="0"/>
              </a:spcAft>
              <a:buNone/>
            </a:pPr>
            <a:r>
              <a:rPr b="1" lang="en-GB" sz="1400">
                <a:solidFill>
                  <a:schemeClr val="dk1"/>
                </a:solidFill>
              </a:rPr>
              <a:t>UPDATE SET VALUE</a:t>
            </a:r>
            <a:endParaRPr b="1" sz="1400">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d16fb68926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d16fb68926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d16fb68926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d16fb68926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d16fb68926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d16fb68926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6" name="Shape 1396"/>
        <p:cNvGrpSpPr/>
        <p:nvPr/>
      </p:nvGrpSpPr>
      <p:grpSpPr>
        <a:xfrm>
          <a:off x="0" y="0"/>
          <a:ext cx="0" cy="0"/>
          <a:chOff x="0" y="0"/>
          <a:chExt cx="0" cy="0"/>
        </a:xfrm>
      </p:grpSpPr>
      <p:sp>
        <p:nvSpPr>
          <p:cNvPr id="1397" name="Google Shape;1397;gd16fb68926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d16fb68926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d16fb68926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d16fb68926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d6af1a06d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d6af1a06d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d76410d9a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d76410d9a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c7789ca744_0_8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c7789ca744_0_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d76410d9a3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d76410d9a3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c7789ca744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c7789ca744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rPr>
              <a:t>IMPORTANT SLIDES</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c7789ca744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c7789ca744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rPr>
              <a:t>IMPORTANT SLIDES</a:t>
            </a:r>
            <a:endParaRPr b="1">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c7789ca744_0_4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c7789ca744_0_4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c7789ca744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c7789ca744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jzhu40@horizon.csueastbay.edu" TargetMode="External"/><Relationship Id="rId4" Type="http://schemas.openxmlformats.org/officeDocument/2006/relationships/hyperlink" Target="mailto:msarah2@horizon.csueastbay.edu" TargetMode="External"/><Relationship Id="rId5" Type="http://schemas.openxmlformats.org/officeDocument/2006/relationships/hyperlink" Target="mailto:rshenoy3@horizon.csueastbay.edu" TargetMode="External"/><Relationship Id="rId6" Type="http://schemas.openxmlformats.org/officeDocument/2006/relationships/hyperlink" Target="mailto:oehizonomen@horizon.csueastbay.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hyperlink" Target="https://lucid.app/lucidchart/invitations/accept/909684b0-d02e-4801-84c9-9c7e3f163525?viewport_loc=-757.5891043766558%2C24.20412474046831%2C3717.7535601359223%2C1597.472232870904%2C0_0"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hyperlink" Target="https://lucid.app/lucidchart/invitations/accept/909684b0-d02e-4801-84c9-9c7e3f163525?viewport_loc=-757.5891043766558%2C24.20412474046831%2C3717.7535601359223%2C1597.472232870904%2C0_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hyperlink" Target="https://lucid.app/lucidchart/invitations/accept/909684b0-d02e-4801-84c9-9c7e3f163525?viewport_loc=-757.5891043766558%2C24.20412474046831%2C3717.7535601359223%2C1597.472232870904%2C0_0"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hyperlink" Target="https://lucid.app/lucidchart/invitations/accept/909684b0-d02e-4801-84c9-9c7e3f163525?viewport_loc=-757.5891043766558%2C24.20412474046831%2C3717.7535601359223%2C1597.472232870904%2C0_0"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hyperlink" Target="https://lucid.app/lucidchart/invitations/accept/909684b0-d02e-4801-84c9-9c7e3f163525?viewport_loc=-757.5891043766558%2C24.20412474046831%2C3717.7535601359223%2C1597.472232870904%2C0_0"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hyperlink" Target="https://lucid.app/lucidchart/invitations/accept/909684b0-d02e-4801-84c9-9c7e3f163525?viewport_loc=-757.5891043766558%2C24.20412474046831%2C3717.7535601359223%2C1597.472232870904%2C0_0"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hyperlink" Target="https://lucid.app/lucidchart/invitations/accept/909684b0-d02e-4801-84c9-9c7e3f163525?viewport_loc=-757.5891043766558%2C24.20412474046831%2C3717.7535601359223%2C1597.472232870904%2C0_0"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17.png"/><Relationship Id="rId5" Type="http://schemas.openxmlformats.org/officeDocument/2006/relationships/hyperlink" Target="https://lucid.app/lucidchart/invitations/accept/909684b0-d02e-4801-84c9-9c7e3f163525?viewport_loc=-757.5891043766558%2C24.20412474046831%2C3717.7535601359223%2C1597.472232870904%2C0_0"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1.png"/><Relationship Id="rId4" Type="http://schemas.openxmlformats.org/officeDocument/2006/relationships/image" Target="../media/image14.png"/><Relationship Id="rId5" Type="http://schemas.openxmlformats.org/officeDocument/2006/relationships/hyperlink" Target="https://lucid.app/lucidchart/invitations/accept/909684b0-d02e-4801-84c9-9c7e3f163525?viewport_loc=-757.5891043766558%2C24.20412474046831%2C3717.7535601359223%2C1597.472232870904%2C0_0"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hyperlink" Target="https://lucid.app/lucidchart/invitations/accept/inv_45ae8f1b-dc8b-42d2-a529-8378345b107d?viewport_loc=769%2C114%2C2234%2C1065%2C0_0" TargetMode="External"/><Relationship Id="rId4" Type="http://schemas.openxmlformats.org/officeDocument/2006/relationships/hyperlink" Target="https://lucid.app/lucidchart/invitations/accept/inv_5b79baa5-c80c-470b-aa2b-ac171f8e65e8" TargetMode="External"/><Relationship Id="rId5" Type="http://schemas.openxmlformats.org/officeDocument/2006/relationships/hyperlink" Target="https://lucid.app/lucidchart/invitations/accept/inv_5b79baa5-c80c-470b-aa2b-ac171f8e65e8"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hyperlink" Target="https://lucid.app/lucidchart/invitations/accept/inv_45ae8f1b-dc8b-42d2-a529-8378345b107d?viewport_loc=769%2C114%2C2234%2C1065%2C0_0" TargetMode="External"/><Relationship Id="rId6" Type="http://schemas.openxmlformats.org/officeDocument/2006/relationships/hyperlink" Target="https://lucid.app/lucidchart/invitations/accept/inv_5b79baa5-c80c-470b-aa2b-ac171f8e65e8"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0.png"/><Relationship Id="rId6" Type="http://schemas.openxmlformats.org/officeDocument/2006/relationships/image" Target="../media/image15.png"/><Relationship Id="rId7" Type="http://schemas.openxmlformats.org/officeDocument/2006/relationships/hyperlink" Target="https://lucid.app/lucidchart/invitations/accept/inv_45ae8f1b-dc8b-42d2-a529-8378345b107d?viewport_loc=769%2C114%2C2234%2C1065%2C0_0" TargetMode="External"/><Relationship Id="rId8" Type="http://schemas.openxmlformats.org/officeDocument/2006/relationships/hyperlink" Target="https://lucid.app/lucidchart/invitations/accept/inv_5b79baa5-c80c-470b-aa2b-ac171f8e65e8"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15.png"/><Relationship Id="rId6" Type="http://schemas.openxmlformats.org/officeDocument/2006/relationships/hyperlink" Target="https://lucid.app/lucidchart/invitations/accept/inv_45ae8f1b-dc8b-42d2-a529-8378345b107d?viewport_loc=769%2C114%2C2234%2C1065%2C0_0" TargetMode="External"/><Relationship Id="rId7" Type="http://schemas.openxmlformats.org/officeDocument/2006/relationships/hyperlink" Target="https://lucid.app/lucidchart/invitations/accept/inv_5b79baa5-c80c-470b-aa2b-ac171f8e65e8"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6.png"/><Relationship Id="rId6" Type="http://schemas.openxmlformats.org/officeDocument/2006/relationships/hyperlink" Target="https://lucid.app/lucidchart/invitations/accept/inv_45ae8f1b-dc8b-42d2-a529-8378345b107d?viewport_loc=769%2C114%2C2234%2C1065%2C0_0" TargetMode="External"/><Relationship Id="rId7" Type="http://schemas.openxmlformats.org/officeDocument/2006/relationships/hyperlink" Target="https://lucid.app/lucidchart/invitations/accept/inv_5b79baa5-c80c-470b-aa2b-ac171f8e65e8"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5.png"/><Relationship Id="rId6" Type="http://schemas.openxmlformats.org/officeDocument/2006/relationships/hyperlink" Target="https://lucid.app/lucidchart/invitations/accept/inv_45ae8f1b-dc8b-42d2-a529-8378345b107d?viewport_loc=769%2C114%2C2234%2C1065%2C0_0" TargetMode="External"/><Relationship Id="rId7" Type="http://schemas.openxmlformats.org/officeDocument/2006/relationships/hyperlink" Target="https://lucid.app/lucidchart/invitations/accept/inv_5b79baa5-c80c-470b-aa2b-ac171f8e65e8"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8.png"/><Relationship Id="rId6" Type="http://schemas.openxmlformats.org/officeDocument/2006/relationships/image" Target="../media/image27.png"/><Relationship Id="rId7" Type="http://schemas.openxmlformats.org/officeDocument/2006/relationships/hyperlink" Target="https://lucid.app/lucidchart/invitations/accept/inv_45ae8f1b-dc8b-42d2-a529-8378345b107d?viewport_loc=769%2C114%2C2234%2C1065%2C0_0" TargetMode="External"/><Relationship Id="rId8" Type="http://schemas.openxmlformats.org/officeDocument/2006/relationships/hyperlink" Target="https://lucid.app/lucidchart/invitations/accept/inv_5b79baa5-c80c-470b-aa2b-ac171f8e65e8"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32.png"/><Relationship Id="rId6" Type="http://schemas.openxmlformats.org/officeDocument/2006/relationships/hyperlink" Target="https://lucid.app/lucidchart/invitations/accept/inv_45ae8f1b-dc8b-42d2-a529-8378345b107d?viewport_loc=769%2C114%2C2234%2C1065%2C0_0" TargetMode="External"/><Relationship Id="rId7" Type="http://schemas.openxmlformats.org/officeDocument/2006/relationships/hyperlink" Target="https://lucid.app/lucidchart/invitations/accept/inv_5b79baa5-c80c-470b-aa2b-ac171f8e65e8"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9.png"/><Relationship Id="rId6" Type="http://schemas.openxmlformats.org/officeDocument/2006/relationships/hyperlink" Target="https://lucid.app/lucidchart/invitations/accept/inv_45ae8f1b-dc8b-42d2-a529-8378345b107d?viewport_loc=769%2C114%2C2234%2C1065%2C0_0" TargetMode="External"/><Relationship Id="rId7" Type="http://schemas.openxmlformats.org/officeDocument/2006/relationships/hyperlink" Target="https://lucid.app/lucidchart/invitations/accept/inv_5b79baa5-c80c-470b-aa2b-ac171f8e65e8"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31.png"/><Relationship Id="rId6" Type="http://schemas.openxmlformats.org/officeDocument/2006/relationships/hyperlink" Target="https://lucid.app/lucidchart/invitations/accept/inv_45ae8f1b-dc8b-42d2-a529-8378345b107d?viewport_loc=769%2C114%2C2234%2C1065%2C0_0" TargetMode="External"/><Relationship Id="rId7" Type="http://schemas.openxmlformats.org/officeDocument/2006/relationships/hyperlink" Target="https://lucid.app/lucidchart/invitations/accept/inv_5b79baa5-c80c-470b-aa2b-ac171f8e65e8"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41.png"/><Relationship Id="rId6" Type="http://schemas.openxmlformats.org/officeDocument/2006/relationships/hyperlink" Target="https://lucid.app/lucidchart/invitations/accept/inv_45ae8f1b-dc8b-42d2-a529-8378345b107d?viewport_loc=769%2C114%2C2234%2C1065%2C0_0" TargetMode="External"/><Relationship Id="rId7" Type="http://schemas.openxmlformats.org/officeDocument/2006/relationships/hyperlink" Target="https://lucid.app/lucidchart/invitations/accept/inv_5b79baa5-c80c-470b-aa2b-ac171f8e65e8"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40.png"/><Relationship Id="rId6" Type="http://schemas.openxmlformats.org/officeDocument/2006/relationships/hyperlink" Target="https://lucid.app/lucidchart/invitations/accept/inv_45ae8f1b-dc8b-42d2-a529-8378345b107d?viewport_loc=769%2C114%2C2234%2C1065%2C0_0" TargetMode="External"/><Relationship Id="rId7" Type="http://schemas.openxmlformats.org/officeDocument/2006/relationships/hyperlink" Target="https://lucid.app/lucidchart/invitations/accept/inv_5b79baa5-c80c-470b-aa2b-ac171f8e65e8"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hyperlink" Target="https://lucid.app/lucidchart/invitations/accept/inv_45ae8f1b-dc8b-42d2-a529-8378345b107d?viewport_loc=769%2C114%2C2234%2C1065%2C0_0" TargetMode="External"/><Relationship Id="rId6" Type="http://schemas.openxmlformats.org/officeDocument/2006/relationships/hyperlink" Target="https://lucid.app/lucidchart/invitations/accept/inv_5b79baa5-c80c-470b-aa2b-ac171f8e65e8"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 Id="rId3" Type="http://schemas.openxmlformats.org/officeDocument/2006/relationships/hyperlink" Target="https://docs.google.com/document/d/1VhY1GLBmVkOjp38MwECYATnP075095KQpqWHNGeZuqk/edit?ts=6086420e"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5.xml"/><Relationship Id="rId3" Type="http://schemas.openxmlformats.org/officeDocument/2006/relationships/image" Target="../media/image3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30.png"/><Relationship Id="rId6" Type="http://schemas.openxmlformats.org/officeDocument/2006/relationships/image" Target="../media/image34.png"/><Relationship Id="rId7"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18.png"/><Relationship Id="rId4"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8.xml"/><Relationship Id="rId3" Type="http://schemas.openxmlformats.org/officeDocument/2006/relationships/image" Target="../media/image44.png"/><Relationship Id="rId4" Type="http://schemas.openxmlformats.org/officeDocument/2006/relationships/image" Target="../media/image36.png"/><Relationship Id="rId5"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9.xml"/><Relationship Id="rId3" Type="http://schemas.openxmlformats.org/officeDocument/2006/relationships/image" Target="../media/image42.png"/><Relationship Id="rId4" Type="http://schemas.openxmlformats.org/officeDocument/2006/relationships/image" Target="../media/image52.png"/><Relationship Id="rId5"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hyperlink" Target="https://www.mckesson.com/"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0.xml"/><Relationship Id="rId3" Type="http://schemas.openxmlformats.org/officeDocument/2006/relationships/image" Target="../media/image46.png"/><Relationship Id="rId4" Type="http://schemas.openxmlformats.org/officeDocument/2006/relationships/image" Target="../media/image56.png"/><Relationship Id="rId5" Type="http://schemas.openxmlformats.org/officeDocument/2006/relationships/image" Target="../media/image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1.xml"/><Relationship Id="rId3" Type="http://schemas.openxmlformats.org/officeDocument/2006/relationships/image" Target="../media/image49.png"/><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2.xml"/><Relationship Id="rId3" Type="http://schemas.openxmlformats.org/officeDocument/2006/relationships/image" Target="../media/image51.png"/><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3.xml"/><Relationship Id="rId3"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4.xml"/><Relationship Id="rId3" Type="http://schemas.openxmlformats.org/officeDocument/2006/relationships/image" Target="../media/image54.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5.xml"/><Relationship Id="rId3" Type="http://schemas.openxmlformats.org/officeDocument/2006/relationships/image" Target="../media/image59.png"/><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7.xml"/><Relationship Id="rId3"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8.xml"/><Relationship Id="rId3" Type="http://schemas.openxmlformats.org/officeDocument/2006/relationships/image" Target="../media/image4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p:nvPr/>
        </p:nvSpPr>
        <p:spPr>
          <a:xfrm>
            <a:off x="0" y="0"/>
            <a:ext cx="9144000" cy="1947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type="ctrTitle"/>
          </p:nvPr>
        </p:nvSpPr>
        <p:spPr>
          <a:xfrm>
            <a:off x="729450" y="1322450"/>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Healthca</a:t>
            </a:r>
            <a:endParaRPr/>
          </a:p>
        </p:txBody>
      </p:sp>
      <p:sp>
        <p:nvSpPr>
          <p:cNvPr id="178" name="Google Shape;178;p18"/>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Lorem ipsum dolor sit amet.</a:t>
            </a:r>
            <a:endParaRPr b="1" sz="1400"/>
          </a:p>
        </p:txBody>
      </p:sp>
      <p:sp>
        <p:nvSpPr>
          <p:cNvPr id="179" name="Google Shape;179;p18"/>
          <p:cNvSpPr/>
          <p:nvPr/>
        </p:nvSpPr>
        <p:spPr>
          <a:xfrm>
            <a:off x="0" y="194700"/>
            <a:ext cx="9144000" cy="4948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p:nvPr/>
        </p:nvSpPr>
        <p:spPr>
          <a:xfrm>
            <a:off x="0" y="228600"/>
            <a:ext cx="9144000" cy="42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8"/>
          <p:cNvSpPr txBox="1"/>
          <p:nvPr/>
        </p:nvSpPr>
        <p:spPr>
          <a:xfrm>
            <a:off x="586300" y="490650"/>
            <a:ext cx="84993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300">
                <a:latin typeface="Proxima Nova"/>
                <a:ea typeface="Proxima Nova"/>
                <a:cs typeface="Proxima Nova"/>
                <a:sym typeface="Proxima Nova"/>
              </a:rPr>
              <a:t>McKesson </a:t>
            </a:r>
            <a:r>
              <a:rPr b="1" lang="en-GB" sz="2700">
                <a:latin typeface="Proxima Nova"/>
                <a:ea typeface="Proxima Nova"/>
                <a:cs typeface="Proxima Nova"/>
                <a:sym typeface="Proxima Nova"/>
              </a:rPr>
              <a:t>Database Management </a:t>
            </a:r>
            <a:endParaRPr b="1" sz="2400">
              <a:solidFill>
                <a:srgbClr val="434343"/>
              </a:solidFill>
              <a:latin typeface="Proxima Nova"/>
              <a:ea typeface="Proxima Nova"/>
              <a:cs typeface="Proxima Nova"/>
              <a:sym typeface="Proxima Nova"/>
            </a:endParaRPr>
          </a:p>
        </p:txBody>
      </p:sp>
      <p:sp>
        <p:nvSpPr>
          <p:cNvPr id="182" name="Google Shape;182;p18"/>
          <p:cNvSpPr txBox="1"/>
          <p:nvPr/>
        </p:nvSpPr>
        <p:spPr>
          <a:xfrm>
            <a:off x="622875" y="1868725"/>
            <a:ext cx="4551300" cy="16623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1000"/>
              </a:spcBef>
              <a:spcAft>
                <a:spcPts val="0"/>
              </a:spcAft>
              <a:buNone/>
            </a:pPr>
            <a:r>
              <a:rPr b="1" lang="en-GB" sz="1600">
                <a:solidFill>
                  <a:srgbClr val="3C78D8"/>
                </a:solidFill>
                <a:latin typeface="Proxima Nova"/>
                <a:ea typeface="Proxima Nova"/>
                <a:cs typeface="Proxima Nova"/>
                <a:sym typeface="Proxima Nova"/>
              </a:rPr>
              <a:t>Team</a:t>
            </a:r>
            <a:endParaRPr b="1" sz="1600">
              <a:solidFill>
                <a:srgbClr val="3C78D8"/>
              </a:solidFill>
              <a:latin typeface="Proxima Nova"/>
              <a:ea typeface="Proxima Nova"/>
              <a:cs typeface="Proxima Nova"/>
              <a:sym typeface="Proxima Nova"/>
            </a:endParaRPr>
          </a:p>
          <a:p>
            <a:pPr indent="-298450" lvl="0" marL="457200" rtl="0" algn="l">
              <a:spcBef>
                <a:spcPts val="0"/>
              </a:spcBef>
              <a:spcAft>
                <a:spcPts val="0"/>
              </a:spcAft>
              <a:buSzPts val="1100"/>
              <a:buFont typeface="Proxima Nova"/>
              <a:buChar char="❖"/>
            </a:pPr>
            <a:r>
              <a:rPr lang="en-GB">
                <a:latin typeface="Proxima Nova"/>
                <a:ea typeface="Proxima Nova"/>
                <a:cs typeface="Proxima Nova"/>
                <a:sym typeface="Proxima Nova"/>
              </a:rPr>
              <a:t>Jiawei Zhu</a:t>
            </a:r>
            <a:r>
              <a:rPr lang="en-GB" sz="1600">
                <a:latin typeface="Proxima Nova"/>
                <a:ea typeface="Proxima Nova"/>
                <a:cs typeface="Proxima Nova"/>
                <a:sym typeface="Proxima Nova"/>
              </a:rPr>
              <a:t> </a:t>
            </a:r>
            <a:r>
              <a:rPr lang="en-GB" sz="1000" u="sng">
                <a:solidFill>
                  <a:srgbClr val="1155CC"/>
                </a:solidFill>
                <a:hlinkClick r:id="rId3">
                  <a:extLst>
                    <a:ext uri="{A12FA001-AC4F-418D-AE19-62706E023703}">
                      <ahyp:hlinkClr val="tx"/>
                    </a:ext>
                  </a:extLst>
                </a:hlinkClick>
              </a:rPr>
              <a:t>jzhu40@horizon.csueastbay.edu</a:t>
            </a:r>
            <a:endParaRPr sz="1000">
              <a:solidFill>
                <a:srgbClr val="1874A4"/>
              </a:solidFill>
            </a:endParaRPr>
          </a:p>
          <a:p>
            <a:pPr indent="-298450" lvl="0" marL="457200" rtl="0" algn="l">
              <a:spcBef>
                <a:spcPts val="0"/>
              </a:spcBef>
              <a:spcAft>
                <a:spcPts val="0"/>
              </a:spcAft>
              <a:buSzPts val="1100"/>
              <a:buFont typeface="Proxima Nova"/>
              <a:buChar char="❖"/>
            </a:pPr>
            <a:r>
              <a:rPr lang="en-GB">
                <a:latin typeface="Proxima Nova"/>
                <a:ea typeface="Proxima Nova"/>
                <a:cs typeface="Proxima Nova"/>
                <a:sym typeface="Proxima Nova"/>
              </a:rPr>
              <a:t>Marium Sarah</a:t>
            </a:r>
            <a:r>
              <a:rPr lang="en-GB" sz="1600">
                <a:latin typeface="Proxima Nova"/>
                <a:ea typeface="Proxima Nova"/>
                <a:cs typeface="Proxima Nova"/>
                <a:sym typeface="Proxima Nova"/>
              </a:rPr>
              <a:t> </a:t>
            </a:r>
            <a:r>
              <a:rPr lang="en-GB" sz="1000" u="sng">
                <a:solidFill>
                  <a:srgbClr val="1155CC"/>
                </a:solidFill>
                <a:hlinkClick r:id="rId4">
                  <a:extLst>
                    <a:ext uri="{A12FA001-AC4F-418D-AE19-62706E023703}">
                      <ahyp:hlinkClr val="tx"/>
                    </a:ext>
                  </a:extLst>
                </a:hlinkClick>
              </a:rPr>
              <a:t>msarah2@horizon.csueastbay.edu</a:t>
            </a:r>
            <a:endParaRPr sz="1000">
              <a:solidFill>
                <a:srgbClr val="1874A4"/>
              </a:solidFill>
            </a:endParaRPr>
          </a:p>
          <a:p>
            <a:pPr indent="-298450" lvl="0" marL="457200" rtl="0" algn="l">
              <a:spcBef>
                <a:spcPts val="0"/>
              </a:spcBef>
              <a:spcAft>
                <a:spcPts val="0"/>
              </a:spcAft>
              <a:buSzPts val="1100"/>
              <a:buFont typeface="Proxima Nova"/>
              <a:buChar char="❖"/>
            </a:pPr>
            <a:r>
              <a:rPr lang="en-GB">
                <a:latin typeface="Proxima Nova"/>
                <a:ea typeface="Proxima Nova"/>
                <a:cs typeface="Proxima Nova"/>
                <a:sym typeface="Proxima Nova"/>
              </a:rPr>
              <a:t>Rahuldeep Shenoy </a:t>
            </a:r>
            <a:r>
              <a:rPr lang="en-GB" sz="1000" u="sng">
                <a:solidFill>
                  <a:srgbClr val="1155CC"/>
                </a:solidFill>
                <a:hlinkClick r:id="rId5">
                  <a:extLst>
                    <a:ext uri="{A12FA001-AC4F-418D-AE19-62706E023703}">
                      <ahyp:hlinkClr val="tx"/>
                    </a:ext>
                  </a:extLst>
                </a:hlinkClick>
              </a:rPr>
              <a:t>rshenoy3@horizon.csueastbay.edu</a:t>
            </a:r>
            <a:endParaRPr sz="1000">
              <a:solidFill>
                <a:srgbClr val="1874A4"/>
              </a:solidFill>
            </a:endParaRPr>
          </a:p>
          <a:p>
            <a:pPr indent="-298450" lvl="0" marL="457200" rtl="0" algn="l">
              <a:spcBef>
                <a:spcPts val="0"/>
              </a:spcBef>
              <a:spcAft>
                <a:spcPts val="0"/>
              </a:spcAft>
              <a:buSzPts val="1100"/>
              <a:buFont typeface="Proxima Nova"/>
              <a:buChar char="❖"/>
            </a:pPr>
            <a:r>
              <a:rPr lang="en-GB">
                <a:latin typeface="Proxima Nova"/>
                <a:ea typeface="Proxima Nova"/>
                <a:cs typeface="Proxima Nova"/>
                <a:sym typeface="Proxima Nova"/>
              </a:rPr>
              <a:t>Victor Ehizonomen</a:t>
            </a:r>
            <a:r>
              <a:rPr lang="en-GB" sz="1600">
                <a:latin typeface="Proxima Nova"/>
                <a:ea typeface="Proxima Nova"/>
                <a:cs typeface="Proxima Nova"/>
                <a:sym typeface="Proxima Nova"/>
              </a:rPr>
              <a:t> </a:t>
            </a:r>
            <a:r>
              <a:rPr lang="en-GB" sz="1000" u="sng">
                <a:solidFill>
                  <a:srgbClr val="1155CC"/>
                </a:solidFill>
                <a:hlinkClick r:id="rId6">
                  <a:extLst>
                    <a:ext uri="{A12FA001-AC4F-418D-AE19-62706E023703}">
                      <ahyp:hlinkClr val="tx"/>
                    </a:ext>
                  </a:extLst>
                </a:hlinkClick>
              </a:rPr>
              <a:t>oehizonomen@horizon.csueastbay.edu</a:t>
            </a:r>
            <a:endParaRPr b="1" sz="1600">
              <a:solidFill>
                <a:srgbClr val="666666"/>
              </a:solidFill>
              <a:latin typeface="Proxima Nova"/>
              <a:ea typeface="Proxima Nova"/>
              <a:cs typeface="Proxima Nova"/>
              <a:sym typeface="Proxima Nova"/>
            </a:endParaRPr>
          </a:p>
          <a:p>
            <a:pPr indent="0" lvl="0" marL="0" rtl="0" algn="l">
              <a:spcBef>
                <a:spcPts val="0"/>
              </a:spcBef>
              <a:spcAft>
                <a:spcPts val="0"/>
              </a:spcAft>
              <a:buNone/>
            </a:pPr>
            <a:r>
              <a:t/>
            </a:r>
            <a:endParaRPr>
              <a:latin typeface="Lato"/>
              <a:ea typeface="Lato"/>
              <a:cs typeface="Lato"/>
              <a:sym typeface="Lato"/>
            </a:endParaRPr>
          </a:p>
        </p:txBody>
      </p:sp>
      <p:sp>
        <p:nvSpPr>
          <p:cNvPr id="183" name="Google Shape;183;p18"/>
          <p:cNvSpPr/>
          <p:nvPr/>
        </p:nvSpPr>
        <p:spPr>
          <a:xfrm>
            <a:off x="689525" y="1591675"/>
            <a:ext cx="427200" cy="42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8"/>
          <p:cNvSpPr/>
          <p:nvPr/>
        </p:nvSpPr>
        <p:spPr>
          <a:xfrm>
            <a:off x="689525" y="524875"/>
            <a:ext cx="5816100" cy="42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8"/>
          <p:cNvSpPr/>
          <p:nvPr/>
        </p:nvSpPr>
        <p:spPr>
          <a:xfrm>
            <a:off x="0" y="4948800"/>
            <a:ext cx="9144000" cy="1947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8"/>
          <p:cNvSpPr/>
          <p:nvPr/>
        </p:nvSpPr>
        <p:spPr>
          <a:xfrm>
            <a:off x="173488" y="4509525"/>
            <a:ext cx="1395900" cy="535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27"/>
          <p:cNvSpPr txBox="1"/>
          <p:nvPr>
            <p:ph idx="1" type="body"/>
          </p:nvPr>
        </p:nvSpPr>
        <p:spPr>
          <a:xfrm>
            <a:off x="803525" y="2128675"/>
            <a:ext cx="2429700" cy="69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Understand the scope of the system based on online research, further  analyze the McKesson’s business needs. Create a set of user requirements covering all aspects of the business with attention to detail eliminating ambiguity</a:t>
            </a:r>
            <a:endParaRPr sz="700"/>
          </a:p>
        </p:txBody>
      </p:sp>
      <p:sp>
        <p:nvSpPr>
          <p:cNvPr id="391" name="Google Shape;391;p27"/>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7"/>
          <p:cNvSpPr/>
          <p:nvPr/>
        </p:nvSpPr>
        <p:spPr>
          <a:xfrm>
            <a:off x="501425" y="1341025"/>
            <a:ext cx="1173600" cy="22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7"/>
          <p:cNvSpPr/>
          <p:nvPr/>
        </p:nvSpPr>
        <p:spPr>
          <a:xfrm>
            <a:off x="232575" y="1617750"/>
            <a:ext cx="427200" cy="420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7"/>
          <p:cNvSpPr/>
          <p:nvPr/>
        </p:nvSpPr>
        <p:spPr>
          <a:xfrm>
            <a:off x="613575" y="1617750"/>
            <a:ext cx="427200" cy="42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7"/>
          <p:cNvSpPr txBox="1"/>
          <p:nvPr>
            <p:ph type="title"/>
          </p:nvPr>
        </p:nvSpPr>
        <p:spPr>
          <a:xfrm>
            <a:off x="69600" y="571800"/>
            <a:ext cx="8872200" cy="43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9900"/>
                </a:solidFill>
              </a:rPr>
              <a:t>Based on </a:t>
            </a:r>
            <a:r>
              <a:rPr lang="en-GB" sz="1600">
                <a:solidFill>
                  <a:srgbClr val="FF9900"/>
                </a:solidFill>
              </a:rPr>
              <a:t>our learnings from lectures</a:t>
            </a:r>
            <a:r>
              <a:rPr lang="en-GB" sz="1600">
                <a:solidFill>
                  <a:srgbClr val="FF9900"/>
                </a:solidFill>
              </a:rPr>
              <a:t>, we organized the following procedure</a:t>
            </a:r>
            <a:endParaRPr sz="1600">
              <a:solidFill>
                <a:srgbClr val="FF9900"/>
              </a:solidFill>
            </a:endParaRPr>
          </a:p>
        </p:txBody>
      </p:sp>
      <p:sp>
        <p:nvSpPr>
          <p:cNvPr id="396" name="Google Shape;396;p27"/>
          <p:cNvSpPr txBox="1"/>
          <p:nvPr/>
        </p:nvSpPr>
        <p:spPr>
          <a:xfrm>
            <a:off x="83025" y="869725"/>
            <a:ext cx="3470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400">
              <a:solidFill>
                <a:srgbClr val="434343"/>
              </a:solidFill>
              <a:latin typeface="Proxima Nova"/>
              <a:ea typeface="Proxima Nova"/>
              <a:cs typeface="Proxima Nova"/>
              <a:sym typeface="Proxima Nova"/>
            </a:endParaRPr>
          </a:p>
        </p:txBody>
      </p:sp>
      <p:sp>
        <p:nvSpPr>
          <p:cNvPr id="397" name="Google Shape;397;p27"/>
          <p:cNvSpPr/>
          <p:nvPr/>
        </p:nvSpPr>
        <p:spPr>
          <a:xfrm>
            <a:off x="769825" y="1133600"/>
            <a:ext cx="1260600" cy="22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7"/>
          <p:cNvSpPr txBox="1"/>
          <p:nvPr/>
        </p:nvSpPr>
        <p:spPr>
          <a:xfrm>
            <a:off x="188600" y="947025"/>
            <a:ext cx="5902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300">
                <a:solidFill>
                  <a:srgbClr val="434343"/>
                </a:solidFill>
                <a:latin typeface="Proxima Nova"/>
                <a:ea typeface="Proxima Nova"/>
                <a:cs typeface="Proxima Nova"/>
                <a:sym typeface="Proxima Nova"/>
              </a:rPr>
              <a:t>Presentation</a:t>
            </a:r>
            <a:r>
              <a:rPr b="1" lang="en-GB" sz="3300">
                <a:solidFill>
                  <a:srgbClr val="434343"/>
                </a:solidFill>
                <a:latin typeface="Proxima Nova"/>
                <a:ea typeface="Proxima Nova"/>
                <a:cs typeface="Proxima Nova"/>
                <a:sym typeface="Proxima Nova"/>
              </a:rPr>
              <a:t> Organization</a:t>
            </a:r>
            <a:endParaRPr b="1" sz="2400">
              <a:solidFill>
                <a:srgbClr val="434343"/>
              </a:solidFill>
              <a:latin typeface="Proxima Nova"/>
              <a:ea typeface="Proxima Nova"/>
              <a:cs typeface="Proxima Nova"/>
              <a:sym typeface="Proxima Nova"/>
            </a:endParaRPr>
          </a:p>
        </p:txBody>
      </p:sp>
      <p:cxnSp>
        <p:nvCxnSpPr>
          <p:cNvPr id="399" name="Google Shape;399;p27"/>
          <p:cNvCxnSpPr/>
          <p:nvPr/>
        </p:nvCxnSpPr>
        <p:spPr>
          <a:xfrm flipH="1">
            <a:off x="6928375" y="-31575"/>
            <a:ext cx="1768200" cy="8400"/>
          </a:xfrm>
          <a:prstGeom prst="straightConnector1">
            <a:avLst/>
          </a:prstGeom>
          <a:noFill/>
          <a:ln cap="flat" cmpd="sng" w="9525">
            <a:solidFill>
              <a:schemeClr val="accent1"/>
            </a:solidFill>
            <a:prstDash val="dot"/>
            <a:round/>
            <a:headEnd len="med" w="med" type="none"/>
            <a:tailEnd len="med" w="med" type="none"/>
          </a:ln>
        </p:spPr>
      </p:cxnSp>
      <p:sp>
        <p:nvSpPr>
          <p:cNvPr id="400" name="Google Shape;400;p27"/>
          <p:cNvSpPr txBox="1"/>
          <p:nvPr/>
        </p:nvSpPr>
        <p:spPr>
          <a:xfrm>
            <a:off x="76200" y="-76200"/>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2.3</a:t>
            </a:r>
            <a:endParaRPr b="1" sz="2600">
              <a:solidFill>
                <a:schemeClr val="lt1"/>
              </a:solidFill>
              <a:latin typeface="Raleway"/>
              <a:ea typeface="Raleway"/>
              <a:cs typeface="Raleway"/>
              <a:sym typeface="Raleway"/>
            </a:endParaRPr>
          </a:p>
        </p:txBody>
      </p:sp>
      <p:sp>
        <p:nvSpPr>
          <p:cNvPr id="401" name="Google Shape;401;p27"/>
          <p:cNvSpPr txBox="1"/>
          <p:nvPr>
            <p:ph type="title"/>
          </p:nvPr>
        </p:nvSpPr>
        <p:spPr>
          <a:xfrm>
            <a:off x="803537" y="19739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User Requirements</a:t>
            </a:r>
            <a:endParaRPr sz="800">
              <a:solidFill>
                <a:srgbClr val="000000"/>
              </a:solidFill>
            </a:endParaRPr>
          </a:p>
        </p:txBody>
      </p:sp>
      <p:sp>
        <p:nvSpPr>
          <p:cNvPr id="402" name="Google Shape;402;p27"/>
          <p:cNvSpPr txBox="1"/>
          <p:nvPr>
            <p:ph type="title"/>
          </p:nvPr>
        </p:nvSpPr>
        <p:spPr>
          <a:xfrm>
            <a:off x="2688106" y="38376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Conceptual Data Modeling</a:t>
            </a:r>
            <a:endParaRPr sz="800">
              <a:solidFill>
                <a:srgbClr val="000000"/>
              </a:solidFill>
            </a:endParaRPr>
          </a:p>
        </p:txBody>
      </p:sp>
      <p:sp>
        <p:nvSpPr>
          <p:cNvPr id="403" name="Google Shape;403;p27"/>
          <p:cNvSpPr txBox="1"/>
          <p:nvPr>
            <p:ph idx="1" type="body"/>
          </p:nvPr>
        </p:nvSpPr>
        <p:spPr>
          <a:xfrm>
            <a:off x="2688106" y="406852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Understanding the organization’s data requirements and business constraints and policies; graphically representing them in way that it is comprehensible for non-technical clients using an Entity Relationship diagram..</a:t>
            </a:r>
            <a:endParaRPr sz="700"/>
          </a:p>
        </p:txBody>
      </p:sp>
      <p:sp>
        <p:nvSpPr>
          <p:cNvPr id="404" name="Google Shape;404;p27"/>
          <p:cNvSpPr txBox="1"/>
          <p:nvPr>
            <p:ph type="title"/>
          </p:nvPr>
        </p:nvSpPr>
        <p:spPr>
          <a:xfrm>
            <a:off x="4596309" y="19739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Logical Database Design</a:t>
            </a:r>
            <a:endParaRPr sz="800">
              <a:solidFill>
                <a:srgbClr val="000000"/>
              </a:solidFill>
            </a:endParaRPr>
          </a:p>
        </p:txBody>
      </p:sp>
      <p:sp>
        <p:nvSpPr>
          <p:cNvPr id="405" name="Google Shape;405;p27"/>
          <p:cNvSpPr txBox="1"/>
          <p:nvPr>
            <p:ph idx="1" type="body"/>
          </p:nvPr>
        </p:nvSpPr>
        <p:spPr>
          <a:xfrm>
            <a:off x="4596309" y="212867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Correctly expressing requirements in a technical language that is compatible with SQL Database technology. Ensure all anomalies are removed using Normalization techniques to produce smaller more compatible relations.  </a:t>
            </a:r>
            <a:endParaRPr sz="700"/>
          </a:p>
        </p:txBody>
      </p:sp>
      <p:sp>
        <p:nvSpPr>
          <p:cNvPr id="406" name="Google Shape;406;p27"/>
          <p:cNvSpPr txBox="1"/>
          <p:nvPr>
            <p:ph type="title"/>
          </p:nvPr>
        </p:nvSpPr>
        <p:spPr>
          <a:xfrm>
            <a:off x="6279128" y="38376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000000"/>
                </a:solidFill>
              </a:rPr>
              <a:t>Implementation in SQL</a:t>
            </a:r>
            <a:endParaRPr sz="800">
              <a:solidFill>
                <a:srgbClr val="000000"/>
              </a:solidFill>
            </a:endParaRPr>
          </a:p>
        </p:txBody>
      </p:sp>
      <p:sp>
        <p:nvSpPr>
          <p:cNvPr id="407" name="Google Shape;407;p27"/>
          <p:cNvSpPr txBox="1"/>
          <p:nvPr>
            <p:ph idx="1" type="body"/>
          </p:nvPr>
        </p:nvSpPr>
        <p:spPr>
          <a:xfrm>
            <a:off x="6279128" y="4068525"/>
            <a:ext cx="22149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700"/>
              <a:t>Transform the logical design into a physical design allowing storing and retrieving of data. Ensuring fast performance, efficient data retrieval, database integrity and security of sensitive information.</a:t>
            </a:r>
            <a:endParaRPr sz="700"/>
          </a:p>
        </p:txBody>
      </p:sp>
      <p:sp>
        <p:nvSpPr>
          <p:cNvPr id="408" name="Google Shape;408;p27"/>
          <p:cNvSpPr/>
          <p:nvPr/>
        </p:nvSpPr>
        <p:spPr>
          <a:xfrm>
            <a:off x="888200" y="3347125"/>
            <a:ext cx="8290500" cy="123000"/>
          </a:xfrm>
          <a:prstGeom prst="roundRect">
            <a:avLst>
              <a:gd fmla="val 16667" name="adj"/>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7"/>
          <p:cNvSpPr/>
          <p:nvPr/>
        </p:nvSpPr>
        <p:spPr>
          <a:xfrm>
            <a:off x="888203" y="3347125"/>
            <a:ext cx="3816300" cy="123000"/>
          </a:xfrm>
          <a:prstGeom prst="roundRect">
            <a:avLst>
              <a:gd fmla="val 16667" name="adj"/>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7"/>
          <p:cNvSpPr txBox="1"/>
          <p:nvPr/>
        </p:nvSpPr>
        <p:spPr>
          <a:xfrm>
            <a:off x="460540" y="3462416"/>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Step 1</a:t>
            </a:r>
            <a:endParaRPr b="1">
              <a:latin typeface="Lato"/>
              <a:ea typeface="Lato"/>
              <a:cs typeface="Lato"/>
              <a:sym typeface="Lato"/>
            </a:endParaRPr>
          </a:p>
        </p:txBody>
      </p:sp>
      <p:sp>
        <p:nvSpPr>
          <p:cNvPr id="411" name="Google Shape;411;p27"/>
          <p:cNvSpPr txBox="1"/>
          <p:nvPr/>
        </p:nvSpPr>
        <p:spPr>
          <a:xfrm>
            <a:off x="2443849" y="295735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Step 2</a:t>
            </a:r>
            <a:endParaRPr b="1">
              <a:latin typeface="Lato"/>
              <a:ea typeface="Lato"/>
              <a:cs typeface="Lato"/>
              <a:sym typeface="Lato"/>
            </a:endParaRPr>
          </a:p>
        </p:txBody>
      </p:sp>
      <p:sp>
        <p:nvSpPr>
          <p:cNvPr id="412" name="Google Shape;412;p27"/>
          <p:cNvSpPr txBox="1"/>
          <p:nvPr/>
        </p:nvSpPr>
        <p:spPr>
          <a:xfrm>
            <a:off x="4532338" y="3462416"/>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Step 3</a:t>
            </a:r>
            <a:endParaRPr b="1">
              <a:latin typeface="Lato"/>
              <a:ea typeface="Lato"/>
              <a:cs typeface="Lato"/>
              <a:sym typeface="Lato"/>
            </a:endParaRPr>
          </a:p>
        </p:txBody>
      </p:sp>
      <p:sp>
        <p:nvSpPr>
          <p:cNvPr id="413" name="Google Shape;413;p27"/>
          <p:cNvSpPr txBox="1"/>
          <p:nvPr/>
        </p:nvSpPr>
        <p:spPr>
          <a:xfrm>
            <a:off x="6283349" y="295735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Step 4</a:t>
            </a:r>
            <a:endParaRPr b="1">
              <a:latin typeface="Lato"/>
              <a:ea typeface="Lato"/>
              <a:cs typeface="Lato"/>
              <a:sym typeface="Lato"/>
            </a:endParaRPr>
          </a:p>
        </p:txBody>
      </p:sp>
      <p:grpSp>
        <p:nvGrpSpPr>
          <p:cNvPr id="414" name="Google Shape;414;p27"/>
          <p:cNvGrpSpPr/>
          <p:nvPr/>
        </p:nvGrpSpPr>
        <p:grpSpPr>
          <a:xfrm>
            <a:off x="845575" y="3060165"/>
            <a:ext cx="92400" cy="411825"/>
            <a:chOff x="845575" y="2563700"/>
            <a:chExt cx="92400" cy="411825"/>
          </a:xfrm>
        </p:grpSpPr>
        <p:cxnSp>
          <p:nvCxnSpPr>
            <p:cNvPr id="415" name="Google Shape;415;p27"/>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416" name="Google Shape;416;p27"/>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27"/>
          <p:cNvGrpSpPr/>
          <p:nvPr/>
        </p:nvGrpSpPr>
        <p:grpSpPr>
          <a:xfrm rot="10800000">
            <a:off x="2753575" y="3339567"/>
            <a:ext cx="92400" cy="411825"/>
            <a:chOff x="2070100" y="2563700"/>
            <a:chExt cx="92400" cy="411825"/>
          </a:xfrm>
        </p:grpSpPr>
        <p:cxnSp>
          <p:nvCxnSpPr>
            <p:cNvPr id="418" name="Google Shape;418;p27"/>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419" name="Google Shape;419;p27"/>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 name="Google Shape;420;p27"/>
          <p:cNvSpPr/>
          <p:nvPr/>
        </p:nvSpPr>
        <p:spPr>
          <a:xfrm>
            <a:off x="188592" y="4462775"/>
            <a:ext cx="183600" cy="1230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7"/>
          <p:cNvSpPr txBox="1"/>
          <p:nvPr/>
        </p:nvSpPr>
        <p:spPr>
          <a:xfrm>
            <a:off x="115250" y="4370375"/>
            <a:ext cx="1173600" cy="307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b="1" lang="en-GB" sz="800">
                <a:latin typeface="Lato"/>
                <a:ea typeface="Lato"/>
                <a:cs typeface="Lato"/>
                <a:sym typeface="Lato"/>
              </a:rPr>
              <a:t>Completed </a:t>
            </a:r>
            <a:endParaRPr b="1" sz="800">
              <a:latin typeface="Lato"/>
              <a:ea typeface="Lato"/>
              <a:cs typeface="Lato"/>
              <a:sym typeface="Lato"/>
            </a:endParaRPr>
          </a:p>
        </p:txBody>
      </p:sp>
      <p:sp>
        <p:nvSpPr>
          <p:cNvPr id="422" name="Google Shape;422;p27"/>
          <p:cNvSpPr/>
          <p:nvPr/>
        </p:nvSpPr>
        <p:spPr>
          <a:xfrm>
            <a:off x="188592" y="4691375"/>
            <a:ext cx="183600" cy="1230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7"/>
          <p:cNvSpPr txBox="1"/>
          <p:nvPr/>
        </p:nvSpPr>
        <p:spPr>
          <a:xfrm>
            <a:off x="266450" y="4591325"/>
            <a:ext cx="871200" cy="307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b="1" lang="en-GB" sz="800">
                <a:latin typeface="Lato"/>
                <a:ea typeface="Lato"/>
                <a:cs typeface="Lato"/>
                <a:sym typeface="Lato"/>
              </a:rPr>
              <a:t>In progress</a:t>
            </a:r>
            <a:endParaRPr b="1" sz="800">
              <a:latin typeface="Lato"/>
              <a:ea typeface="Lato"/>
              <a:cs typeface="Lato"/>
              <a:sym typeface="Lato"/>
            </a:endParaRPr>
          </a:p>
        </p:txBody>
      </p:sp>
      <p:sp>
        <p:nvSpPr>
          <p:cNvPr id="424" name="Google Shape;424;p27"/>
          <p:cNvSpPr/>
          <p:nvPr/>
        </p:nvSpPr>
        <p:spPr>
          <a:xfrm>
            <a:off x="188592" y="4919975"/>
            <a:ext cx="183600" cy="1230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7"/>
          <p:cNvSpPr txBox="1"/>
          <p:nvPr/>
        </p:nvSpPr>
        <p:spPr>
          <a:xfrm>
            <a:off x="232575" y="4827575"/>
            <a:ext cx="983100" cy="307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b="1" lang="en-GB" sz="800">
                <a:latin typeface="Lato"/>
                <a:ea typeface="Lato"/>
                <a:cs typeface="Lato"/>
                <a:sym typeface="Lato"/>
              </a:rPr>
              <a:t>Not Started</a:t>
            </a:r>
            <a:endParaRPr b="1" sz="800">
              <a:latin typeface="Lato"/>
              <a:ea typeface="Lato"/>
              <a:cs typeface="Lato"/>
              <a:sym typeface="Lato"/>
            </a:endParaRPr>
          </a:p>
        </p:txBody>
      </p:sp>
      <p:sp>
        <p:nvSpPr>
          <p:cNvPr id="426" name="Google Shape;426;p27"/>
          <p:cNvSpPr/>
          <p:nvPr/>
        </p:nvSpPr>
        <p:spPr>
          <a:xfrm>
            <a:off x="4704500" y="3347125"/>
            <a:ext cx="1701300" cy="123000"/>
          </a:xfrm>
          <a:prstGeom prst="roundRect">
            <a:avLst>
              <a:gd fmla="val 16667" name="adj"/>
            </a:avLst>
          </a:prstGeom>
          <a:solidFill>
            <a:srgbClr val="D9EAD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7" name="Google Shape;427;p27"/>
          <p:cNvGrpSpPr/>
          <p:nvPr/>
        </p:nvGrpSpPr>
        <p:grpSpPr>
          <a:xfrm>
            <a:off x="4661575" y="3060165"/>
            <a:ext cx="92400" cy="411825"/>
            <a:chOff x="845575" y="2563700"/>
            <a:chExt cx="92400" cy="411825"/>
          </a:xfrm>
        </p:grpSpPr>
        <p:cxnSp>
          <p:nvCxnSpPr>
            <p:cNvPr id="428" name="Google Shape;428;p27"/>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429" name="Google Shape;429;p27"/>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 name="Google Shape;430;p27"/>
          <p:cNvGrpSpPr/>
          <p:nvPr/>
        </p:nvGrpSpPr>
        <p:grpSpPr>
          <a:xfrm rot="10800000">
            <a:off x="6361575" y="3339567"/>
            <a:ext cx="92400" cy="411825"/>
            <a:chOff x="2070100" y="2563700"/>
            <a:chExt cx="92400" cy="411825"/>
          </a:xfrm>
        </p:grpSpPr>
        <p:cxnSp>
          <p:nvCxnSpPr>
            <p:cNvPr id="431" name="Google Shape;431;p27"/>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432" name="Google Shape;432;p27"/>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3" name="Google Shape;433;p27"/>
          <p:cNvSpPr txBox="1"/>
          <p:nvPr>
            <p:ph type="title"/>
          </p:nvPr>
        </p:nvSpPr>
        <p:spPr>
          <a:xfrm>
            <a:off x="651128" y="2722988"/>
            <a:ext cx="1091400" cy="221400"/>
          </a:xfrm>
          <a:prstGeom prst="rect">
            <a:avLst/>
          </a:prstGeom>
        </p:spPr>
        <p:txBody>
          <a:bodyPr anchorCtr="0" anchor="t" bIns="91425" lIns="91425" spcFirstLastPara="1" rIns="91425" wrap="square" tIns="91425">
            <a:noAutofit/>
          </a:bodyPr>
          <a:lstStyle/>
          <a:p>
            <a:pPr indent="0" lvl="0" marL="0" rtl="0" algn="ctr">
              <a:lnSpc>
                <a:spcPct val="75000"/>
              </a:lnSpc>
              <a:spcBef>
                <a:spcPts val="0"/>
              </a:spcBef>
              <a:spcAft>
                <a:spcPts val="0"/>
              </a:spcAft>
              <a:buNone/>
            </a:pPr>
            <a:r>
              <a:rPr lang="en-GB" sz="600">
                <a:solidFill>
                  <a:srgbClr val="000000"/>
                </a:solidFill>
              </a:rPr>
              <a:t>Research analysis</a:t>
            </a:r>
            <a:endParaRPr sz="600">
              <a:solidFill>
                <a:srgbClr val="000000"/>
              </a:solidFill>
            </a:endParaRPr>
          </a:p>
          <a:p>
            <a:pPr indent="0" lvl="0" marL="0" rtl="0" algn="ctr">
              <a:lnSpc>
                <a:spcPct val="75000"/>
              </a:lnSpc>
              <a:spcBef>
                <a:spcPts val="0"/>
              </a:spcBef>
              <a:spcAft>
                <a:spcPts val="0"/>
              </a:spcAft>
              <a:buNone/>
            </a:pPr>
            <a:r>
              <a:rPr lang="en-GB" sz="1400">
                <a:solidFill>
                  <a:srgbClr val="000000"/>
                </a:solidFill>
              </a:rPr>
              <a:t>+</a:t>
            </a:r>
            <a:endParaRPr sz="1400">
              <a:solidFill>
                <a:srgbClr val="000000"/>
              </a:solidFill>
            </a:endParaRPr>
          </a:p>
          <a:p>
            <a:pPr indent="0" lvl="0" marL="0" rtl="0" algn="ctr">
              <a:lnSpc>
                <a:spcPct val="75000"/>
              </a:lnSpc>
              <a:spcBef>
                <a:spcPts val="0"/>
              </a:spcBef>
              <a:spcAft>
                <a:spcPts val="0"/>
              </a:spcAft>
              <a:buNone/>
            </a:pPr>
            <a:r>
              <a:rPr lang="en-GB" sz="600">
                <a:solidFill>
                  <a:srgbClr val="000000"/>
                </a:solidFill>
              </a:rPr>
              <a:t> Feedback</a:t>
            </a:r>
            <a:endParaRPr sz="600">
              <a:solidFill>
                <a:srgbClr val="000000"/>
              </a:solidFill>
            </a:endParaRPr>
          </a:p>
        </p:txBody>
      </p:sp>
      <p:sp>
        <p:nvSpPr>
          <p:cNvPr id="434" name="Google Shape;434;p27"/>
          <p:cNvSpPr txBox="1"/>
          <p:nvPr>
            <p:ph type="title"/>
          </p:nvPr>
        </p:nvSpPr>
        <p:spPr>
          <a:xfrm>
            <a:off x="2098928" y="2722988"/>
            <a:ext cx="1091400" cy="22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600">
                <a:solidFill>
                  <a:srgbClr val="000000"/>
                </a:solidFill>
              </a:rPr>
              <a:t>Textual Requirements</a:t>
            </a:r>
            <a:endParaRPr sz="600">
              <a:solidFill>
                <a:srgbClr val="000000"/>
              </a:solidFill>
            </a:endParaRPr>
          </a:p>
        </p:txBody>
      </p:sp>
      <p:sp>
        <p:nvSpPr>
          <p:cNvPr id="435" name="Google Shape;435;p27"/>
          <p:cNvSpPr txBox="1"/>
          <p:nvPr>
            <p:ph type="title"/>
          </p:nvPr>
        </p:nvSpPr>
        <p:spPr>
          <a:xfrm>
            <a:off x="2677376" y="4623000"/>
            <a:ext cx="871200" cy="22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600">
                <a:solidFill>
                  <a:srgbClr val="000000"/>
                </a:solidFill>
              </a:rPr>
              <a:t>Textual Requirements</a:t>
            </a:r>
            <a:endParaRPr sz="600">
              <a:solidFill>
                <a:srgbClr val="000000"/>
              </a:solidFill>
            </a:endParaRPr>
          </a:p>
        </p:txBody>
      </p:sp>
      <p:sp>
        <p:nvSpPr>
          <p:cNvPr id="436" name="Google Shape;436;p27"/>
          <p:cNvSpPr txBox="1"/>
          <p:nvPr>
            <p:ph type="title"/>
          </p:nvPr>
        </p:nvSpPr>
        <p:spPr>
          <a:xfrm>
            <a:off x="4010328" y="4622988"/>
            <a:ext cx="1091400" cy="22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600">
                <a:solidFill>
                  <a:srgbClr val="000000"/>
                </a:solidFill>
              </a:rPr>
              <a:t>Entity Relationship Diagram</a:t>
            </a:r>
            <a:endParaRPr sz="600">
              <a:solidFill>
                <a:srgbClr val="000000"/>
              </a:solidFill>
            </a:endParaRPr>
          </a:p>
        </p:txBody>
      </p:sp>
      <p:sp>
        <p:nvSpPr>
          <p:cNvPr id="437" name="Google Shape;437;p27"/>
          <p:cNvSpPr txBox="1"/>
          <p:nvPr>
            <p:ph type="title"/>
          </p:nvPr>
        </p:nvSpPr>
        <p:spPr>
          <a:xfrm>
            <a:off x="4608966" y="2720863"/>
            <a:ext cx="1091400" cy="22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600">
                <a:solidFill>
                  <a:srgbClr val="000000"/>
                </a:solidFill>
              </a:rPr>
              <a:t>Entity Relationship Diagram</a:t>
            </a:r>
            <a:endParaRPr sz="600">
              <a:solidFill>
                <a:srgbClr val="000000"/>
              </a:solidFill>
            </a:endParaRPr>
          </a:p>
        </p:txBody>
      </p:sp>
      <p:sp>
        <p:nvSpPr>
          <p:cNvPr id="438" name="Google Shape;438;p27"/>
          <p:cNvSpPr txBox="1"/>
          <p:nvPr>
            <p:ph type="title"/>
          </p:nvPr>
        </p:nvSpPr>
        <p:spPr>
          <a:xfrm>
            <a:off x="5751966" y="2720863"/>
            <a:ext cx="1091400" cy="22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600">
                <a:solidFill>
                  <a:srgbClr val="000000"/>
                </a:solidFill>
              </a:rPr>
              <a:t>Relational Data Model</a:t>
            </a:r>
            <a:endParaRPr sz="600">
              <a:solidFill>
                <a:srgbClr val="000000"/>
              </a:solidFill>
            </a:endParaRPr>
          </a:p>
        </p:txBody>
      </p:sp>
      <p:sp>
        <p:nvSpPr>
          <p:cNvPr id="439" name="Google Shape;439;p27"/>
          <p:cNvSpPr txBox="1"/>
          <p:nvPr>
            <p:ph type="title"/>
          </p:nvPr>
        </p:nvSpPr>
        <p:spPr>
          <a:xfrm>
            <a:off x="6361566" y="4625863"/>
            <a:ext cx="1091400" cy="22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600">
                <a:solidFill>
                  <a:srgbClr val="000000"/>
                </a:solidFill>
              </a:rPr>
              <a:t>Relational Data Model</a:t>
            </a:r>
            <a:endParaRPr sz="600">
              <a:solidFill>
                <a:srgbClr val="000000"/>
              </a:solidFill>
            </a:endParaRPr>
          </a:p>
        </p:txBody>
      </p:sp>
      <p:sp>
        <p:nvSpPr>
          <p:cNvPr id="440" name="Google Shape;440;p27"/>
          <p:cNvSpPr txBox="1"/>
          <p:nvPr>
            <p:ph type="title"/>
          </p:nvPr>
        </p:nvSpPr>
        <p:spPr>
          <a:xfrm>
            <a:off x="7504566" y="4625863"/>
            <a:ext cx="1091400" cy="22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600">
                <a:solidFill>
                  <a:srgbClr val="000000"/>
                </a:solidFill>
              </a:rPr>
              <a:t>Physical Database (SQL)</a:t>
            </a:r>
            <a:endParaRPr sz="600">
              <a:solidFill>
                <a:srgbClr val="000000"/>
              </a:solidFill>
            </a:endParaRPr>
          </a:p>
        </p:txBody>
      </p:sp>
      <p:sp>
        <p:nvSpPr>
          <p:cNvPr id="441" name="Google Shape;441;p27"/>
          <p:cNvSpPr/>
          <p:nvPr/>
        </p:nvSpPr>
        <p:spPr>
          <a:xfrm>
            <a:off x="1708850" y="2864450"/>
            <a:ext cx="390000" cy="801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7"/>
          <p:cNvSpPr/>
          <p:nvPr/>
        </p:nvSpPr>
        <p:spPr>
          <a:xfrm>
            <a:off x="3461450" y="4769450"/>
            <a:ext cx="390000" cy="801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7"/>
          <p:cNvSpPr/>
          <p:nvPr/>
        </p:nvSpPr>
        <p:spPr>
          <a:xfrm>
            <a:off x="5442650" y="2864450"/>
            <a:ext cx="342900" cy="801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7"/>
          <p:cNvSpPr/>
          <p:nvPr/>
        </p:nvSpPr>
        <p:spPr>
          <a:xfrm>
            <a:off x="7330750" y="4712825"/>
            <a:ext cx="233100" cy="801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
                                        <p:tgtEl>
                                          <p:spTgt spid="390"/>
                                        </p:tgtEl>
                                      </p:cBhvr>
                                    </p:animEffect>
                                  </p:childTnLst>
                                </p:cTn>
                              </p:par>
                              <p:par>
                                <p:cTn fill="hold" nodeType="withEffect" presetClass="entr" presetID="10" presetSubtype="0">
                                  <p:stCondLst>
                                    <p:cond delay="0"/>
                                  </p:stCondLst>
                                  <p:childTnLst>
                                    <p:set>
                                      <p:cBhvr>
                                        <p:cTn dur="1" fill="hold">
                                          <p:stCondLst>
                                            <p:cond delay="0"/>
                                          </p:stCondLst>
                                        </p:cTn>
                                        <p:tgtEl>
                                          <p:spTgt spid="401"/>
                                        </p:tgtEl>
                                        <p:attrNameLst>
                                          <p:attrName>style.visibility</p:attrName>
                                        </p:attrNameLst>
                                      </p:cBhvr>
                                      <p:to>
                                        <p:strVal val="visible"/>
                                      </p:to>
                                    </p:set>
                                    <p:animEffect filter="fade" transition="in">
                                      <p:cBhvr>
                                        <p:cTn dur="1"/>
                                        <p:tgtEl>
                                          <p:spTgt spid="401"/>
                                        </p:tgtEl>
                                      </p:cBhvr>
                                    </p:animEffect>
                                  </p:childTnLst>
                                </p:cTn>
                              </p:par>
                              <p:par>
                                <p:cTn fill="hold" nodeType="withEffect" presetClass="entr" presetID="10" presetSubtype="0">
                                  <p:stCondLst>
                                    <p:cond delay="0"/>
                                  </p:stCondLst>
                                  <p:childTnLst>
                                    <p:set>
                                      <p:cBhvr>
                                        <p:cTn dur="1" fill="hold">
                                          <p:stCondLst>
                                            <p:cond delay="0"/>
                                          </p:stCondLst>
                                        </p:cTn>
                                        <p:tgtEl>
                                          <p:spTgt spid="414"/>
                                        </p:tgtEl>
                                        <p:attrNameLst>
                                          <p:attrName>style.visibility</p:attrName>
                                        </p:attrNameLst>
                                      </p:cBhvr>
                                      <p:to>
                                        <p:strVal val="visible"/>
                                      </p:to>
                                    </p:set>
                                    <p:animEffect filter="fade" transition="in">
                                      <p:cBhvr>
                                        <p:cTn dur="1"/>
                                        <p:tgtEl>
                                          <p:spTgt spid="414"/>
                                        </p:tgtEl>
                                      </p:cBhvr>
                                    </p:animEffect>
                                  </p:childTnLst>
                                </p:cTn>
                              </p:par>
                              <p:par>
                                <p:cTn fill="hold" nodeType="withEffect" presetClass="entr" presetID="10" presetSubtype="0">
                                  <p:stCondLst>
                                    <p:cond delay="0"/>
                                  </p:stCondLst>
                                  <p:childTnLst>
                                    <p:set>
                                      <p:cBhvr>
                                        <p:cTn dur="1" fill="hold">
                                          <p:stCondLst>
                                            <p:cond delay="0"/>
                                          </p:stCondLst>
                                        </p:cTn>
                                        <p:tgtEl>
                                          <p:spTgt spid="433"/>
                                        </p:tgtEl>
                                        <p:attrNameLst>
                                          <p:attrName>style.visibility</p:attrName>
                                        </p:attrNameLst>
                                      </p:cBhvr>
                                      <p:to>
                                        <p:strVal val="visible"/>
                                      </p:to>
                                    </p:set>
                                    <p:animEffect filter="fade" transition="in">
                                      <p:cBhvr>
                                        <p:cTn dur="1"/>
                                        <p:tgtEl>
                                          <p:spTgt spid="433"/>
                                        </p:tgtEl>
                                      </p:cBhvr>
                                    </p:animEffect>
                                  </p:childTnLst>
                                </p:cTn>
                              </p:par>
                              <p:par>
                                <p:cTn fill="hold" nodeType="withEffect" presetClass="entr" presetID="10" presetSubtype="0">
                                  <p:stCondLst>
                                    <p:cond delay="0"/>
                                  </p:stCondLst>
                                  <p:childTnLst>
                                    <p:set>
                                      <p:cBhvr>
                                        <p:cTn dur="1" fill="hold">
                                          <p:stCondLst>
                                            <p:cond delay="0"/>
                                          </p:stCondLst>
                                        </p:cTn>
                                        <p:tgtEl>
                                          <p:spTgt spid="434"/>
                                        </p:tgtEl>
                                        <p:attrNameLst>
                                          <p:attrName>style.visibility</p:attrName>
                                        </p:attrNameLst>
                                      </p:cBhvr>
                                      <p:to>
                                        <p:strVal val="visible"/>
                                      </p:to>
                                    </p:set>
                                    <p:animEffect filter="fade" transition="in">
                                      <p:cBhvr>
                                        <p:cTn dur="1"/>
                                        <p:tgtEl>
                                          <p:spTgt spid="434"/>
                                        </p:tgtEl>
                                      </p:cBhvr>
                                    </p:animEffect>
                                  </p:childTnLst>
                                </p:cTn>
                              </p:par>
                              <p:par>
                                <p:cTn fill="hold" nodeType="withEffect" presetClass="entr" presetID="10" presetSubtype="0">
                                  <p:stCondLst>
                                    <p:cond delay="0"/>
                                  </p:stCondLst>
                                  <p:childTnLst>
                                    <p:set>
                                      <p:cBhvr>
                                        <p:cTn dur="1" fill="hold">
                                          <p:stCondLst>
                                            <p:cond delay="0"/>
                                          </p:stCondLst>
                                        </p:cTn>
                                        <p:tgtEl>
                                          <p:spTgt spid="441"/>
                                        </p:tgtEl>
                                        <p:attrNameLst>
                                          <p:attrName>style.visibility</p:attrName>
                                        </p:attrNameLst>
                                      </p:cBhvr>
                                      <p:to>
                                        <p:strVal val="visible"/>
                                      </p:to>
                                    </p:set>
                                    <p:animEffect filter="fade" transition="in">
                                      <p:cBhvr>
                                        <p:cTn dur="1"/>
                                        <p:tgtEl>
                                          <p:spTgt spid="441"/>
                                        </p:tgtEl>
                                      </p:cBhvr>
                                    </p:animEffect>
                                  </p:childTnLst>
                                </p:cTn>
                              </p:par>
                              <p:par>
                                <p:cTn fill="hold" nodeType="withEffect" presetClass="entr" presetID="10" presetSubtype="0">
                                  <p:stCondLst>
                                    <p:cond delay="0"/>
                                  </p:stCondLst>
                                  <p:childTnLst>
                                    <p:set>
                                      <p:cBhvr>
                                        <p:cTn dur="1" fill="hold">
                                          <p:stCondLst>
                                            <p:cond delay="0"/>
                                          </p:stCondLst>
                                        </p:cTn>
                                        <p:tgtEl>
                                          <p:spTgt spid="410"/>
                                        </p:tgtEl>
                                        <p:attrNameLst>
                                          <p:attrName>style.visibility</p:attrName>
                                        </p:attrNameLst>
                                      </p:cBhvr>
                                      <p:to>
                                        <p:strVal val="visible"/>
                                      </p:to>
                                    </p:set>
                                    <p:animEffect filter="fade" transition="in">
                                      <p:cBhvr>
                                        <p:cTn dur="1"/>
                                        <p:tgtEl>
                                          <p:spTgt spid="4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2"/>
                                        </p:tgtEl>
                                        <p:attrNameLst>
                                          <p:attrName>style.visibility</p:attrName>
                                        </p:attrNameLst>
                                      </p:cBhvr>
                                      <p:to>
                                        <p:strVal val="visible"/>
                                      </p:to>
                                    </p:set>
                                    <p:animEffect filter="fade" transition="in">
                                      <p:cBhvr>
                                        <p:cTn dur="1"/>
                                        <p:tgtEl>
                                          <p:spTgt spid="402"/>
                                        </p:tgtEl>
                                      </p:cBhvr>
                                    </p:animEffect>
                                  </p:childTnLst>
                                </p:cTn>
                              </p:par>
                              <p:par>
                                <p:cTn fill="hold" nodeType="withEffect" presetClass="entr" presetID="10" presetSubtype="0">
                                  <p:stCondLst>
                                    <p:cond delay="0"/>
                                  </p:stCondLst>
                                  <p:childTnLst>
                                    <p:set>
                                      <p:cBhvr>
                                        <p:cTn dur="1" fill="hold">
                                          <p:stCondLst>
                                            <p:cond delay="0"/>
                                          </p:stCondLst>
                                        </p:cTn>
                                        <p:tgtEl>
                                          <p:spTgt spid="403"/>
                                        </p:tgtEl>
                                        <p:attrNameLst>
                                          <p:attrName>style.visibility</p:attrName>
                                        </p:attrNameLst>
                                      </p:cBhvr>
                                      <p:to>
                                        <p:strVal val="visible"/>
                                      </p:to>
                                    </p:set>
                                    <p:animEffect filter="fade" transition="in">
                                      <p:cBhvr>
                                        <p:cTn dur="1"/>
                                        <p:tgtEl>
                                          <p:spTgt spid="403"/>
                                        </p:tgtEl>
                                      </p:cBhvr>
                                    </p:animEffect>
                                  </p:childTnLst>
                                </p:cTn>
                              </p:par>
                              <p:par>
                                <p:cTn fill="hold" nodeType="withEffect" presetClass="entr" presetID="10" presetSubtype="0">
                                  <p:stCondLst>
                                    <p:cond delay="0"/>
                                  </p:stCondLst>
                                  <p:childTnLst>
                                    <p:set>
                                      <p:cBhvr>
                                        <p:cTn dur="1" fill="hold">
                                          <p:stCondLst>
                                            <p:cond delay="0"/>
                                          </p:stCondLst>
                                        </p:cTn>
                                        <p:tgtEl>
                                          <p:spTgt spid="411"/>
                                        </p:tgtEl>
                                        <p:attrNameLst>
                                          <p:attrName>style.visibility</p:attrName>
                                        </p:attrNameLst>
                                      </p:cBhvr>
                                      <p:to>
                                        <p:strVal val="visible"/>
                                      </p:to>
                                    </p:set>
                                    <p:animEffect filter="fade" transition="in">
                                      <p:cBhvr>
                                        <p:cTn dur="100"/>
                                        <p:tgtEl>
                                          <p:spTgt spid="411"/>
                                        </p:tgtEl>
                                      </p:cBhvr>
                                    </p:animEffect>
                                  </p:childTnLst>
                                </p:cTn>
                              </p:par>
                              <p:par>
                                <p:cTn fill="hold" nodeType="with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1"/>
                                        <p:tgtEl>
                                          <p:spTgt spid="435"/>
                                        </p:tgtEl>
                                      </p:cBhvr>
                                    </p:animEffect>
                                  </p:childTnLst>
                                </p:cTn>
                              </p:par>
                              <p:par>
                                <p:cTn fill="hold" nodeType="withEffect" presetClass="entr" presetID="10" presetSubtype="0">
                                  <p:stCondLst>
                                    <p:cond delay="0"/>
                                  </p:stCondLst>
                                  <p:childTnLst>
                                    <p:set>
                                      <p:cBhvr>
                                        <p:cTn dur="1" fill="hold">
                                          <p:stCondLst>
                                            <p:cond delay="0"/>
                                          </p:stCondLst>
                                        </p:cTn>
                                        <p:tgtEl>
                                          <p:spTgt spid="436"/>
                                        </p:tgtEl>
                                        <p:attrNameLst>
                                          <p:attrName>style.visibility</p:attrName>
                                        </p:attrNameLst>
                                      </p:cBhvr>
                                      <p:to>
                                        <p:strVal val="visible"/>
                                      </p:to>
                                    </p:set>
                                    <p:animEffect filter="fade" transition="in">
                                      <p:cBhvr>
                                        <p:cTn dur="1"/>
                                        <p:tgtEl>
                                          <p:spTgt spid="436"/>
                                        </p:tgtEl>
                                      </p:cBhvr>
                                    </p:animEffect>
                                  </p:childTnLst>
                                </p:cTn>
                              </p:par>
                              <p:par>
                                <p:cTn fill="hold" nodeType="withEffect" presetClass="entr" presetID="10" presetSubtype="0">
                                  <p:stCondLst>
                                    <p:cond delay="0"/>
                                  </p:stCondLst>
                                  <p:childTnLst>
                                    <p:set>
                                      <p:cBhvr>
                                        <p:cTn dur="1" fill="hold">
                                          <p:stCondLst>
                                            <p:cond delay="0"/>
                                          </p:stCondLst>
                                        </p:cTn>
                                        <p:tgtEl>
                                          <p:spTgt spid="442"/>
                                        </p:tgtEl>
                                        <p:attrNameLst>
                                          <p:attrName>style.visibility</p:attrName>
                                        </p:attrNameLst>
                                      </p:cBhvr>
                                      <p:to>
                                        <p:strVal val="visible"/>
                                      </p:to>
                                    </p:set>
                                    <p:animEffect filter="fade" transition="in">
                                      <p:cBhvr>
                                        <p:cTn dur="1"/>
                                        <p:tgtEl>
                                          <p:spTgt spid="442"/>
                                        </p:tgtEl>
                                      </p:cBhvr>
                                    </p:animEffect>
                                  </p:childTnLst>
                                </p:cTn>
                              </p:par>
                              <p:par>
                                <p:cTn fill="hold" nodeType="with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
                                        <p:tgtEl>
                                          <p:spTgt spid="4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4"/>
                                        </p:tgtEl>
                                        <p:attrNameLst>
                                          <p:attrName>style.visibility</p:attrName>
                                        </p:attrNameLst>
                                      </p:cBhvr>
                                      <p:to>
                                        <p:strVal val="visible"/>
                                      </p:to>
                                    </p:set>
                                    <p:animEffect filter="fade" transition="in">
                                      <p:cBhvr>
                                        <p:cTn dur="1"/>
                                        <p:tgtEl>
                                          <p:spTgt spid="404"/>
                                        </p:tgtEl>
                                      </p:cBhvr>
                                    </p:animEffect>
                                  </p:childTnLst>
                                </p:cTn>
                              </p:par>
                              <p:par>
                                <p:cTn fill="hold" nodeType="with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
                                        <p:tgtEl>
                                          <p:spTgt spid="405"/>
                                        </p:tgtEl>
                                      </p:cBhvr>
                                    </p:animEffect>
                                  </p:childTnLst>
                                </p:cTn>
                              </p:par>
                              <p:par>
                                <p:cTn fill="hold" nodeType="withEffect" presetClass="entr" presetID="10" presetSubtype="0">
                                  <p:stCondLst>
                                    <p:cond delay="0"/>
                                  </p:stCondLst>
                                  <p:childTnLst>
                                    <p:set>
                                      <p:cBhvr>
                                        <p:cTn dur="1" fill="hold">
                                          <p:stCondLst>
                                            <p:cond delay="0"/>
                                          </p:stCondLst>
                                        </p:cTn>
                                        <p:tgtEl>
                                          <p:spTgt spid="427"/>
                                        </p:tgtEl>
                                        <p:attrNameLst>
                                          <p:attrName>style.visibility</p:attrName>
                                        </p:attrNameLst>
                                      </p:cBhvr>
                                      <p:to>
                                        <p:strVal val="visible"/>
                                      </p:to>
                                    </p:set>
                                    <p:animEffect filter="fade" transition="in">
                                      <p:cBhvr>
                                        <p:cTn dur="1"/>
                                        <p:tgtEl>
                                          <p:spTgt spid="427"/>
                                        </p:tgtEl>
                                      </p:cBhvr>
                                    </p:animEffect>
                                  </p:childTnLst>
                                </p:cTn>
                              </p:par>
                              <p:par>
                                <p:cTn fill="hold" nodeType="withEffect" presetClass="entr" presetID="10" presetSubtype="0">
                                  <p:stCondLst>
                                    <p:cond delay="0"/>
                                  </p:stCondLst>
                                  <p:childTnLst>
                                    <p:set>
                                      <p:cBhvr>
                                        <p:cTn dur="1" fill="hold">
                                          <p:stCondLst>
                                            <p:cond delay="0"/>
                                          </p:stCondLst>
                                        </p:cTn>
                                        <p:tgtEl>
                                          <p:spTgt spid="437"/>
                                        </p:tgtEl>
                                        <p:attrNameLst>
                                          <p:attrName>style.visibility</p:attrName>
                                        </p:attrNameLst>
                                      </p:cBhvr>
                                      <p:to>
                                        <p:strVal val="visible"/>
                                      </p:to>
                                    </p:set>
                                    <p:animEffect filter="fade" transition="in">
                                      <p:cBhvr>
                                        <p:cTn dur="1"/>
                                        <p:tgtEl>
                                          <p:spTgt spid="437"/>
                                        </p:tgtEl>
                                      </p:cBhvr>
                                    </p:animEffect>
                                  </p:childTnLst>
                                </p:cTn>
                              </p:par>
                              <p:par>
                                <p:cTn fill="hold" nodeType="withEffect" presetClass="entr" presetID="10" presetSubtype="0">
                                  <p:stCondLst>
                                    <p:cond delay="0"/>
                                  </p:stCondLst>
                                  <p:childTnLst>
                                    <p:set>
                                      <p:cBhvr>
                                        <p:cTn dur="1" fill="hold">
                                          <p:stCondLst>
                                            <p:cond delay="0"/>
                                          </p:stCondLst>
                                        </p:cTn>
                                        <p:tgtEl>
                                          <p:spTgt spid="438"/>
                                        </p:tgtEl>
                                        <p:attrNameLst>
                                          <p:attrName>style.visibility</p:attrName>
                                        </p:attrNameLst>
                                      </p:cBhvr>
                                      <p:to>
                                        <p:strVal val="visible"/>
                                      </p:to>
                                    </p:set>
                                    <p:animEffect filter="fade" transition="in">
                                      <p:cBhvr>
                                        <p:cTn dur="1"/>
                                        <p:tgtEl>
                                          <p:spTgt spid="438"/>
                                        </p:tgtEl>
                                      </p:cBhvr>
                                    </p:animEffect>
                                  </p:childTnLst>
                                </p:cTn>
                              </p:par>
                              <p:par>
                                <p:cTn fill="hold" nodeType="withEffect" presetClass="entr" presetID="10" presetSubtype="0">
                                  <p:stCondLst>
                                    <p:cond delay="0"/>
                                  </p:stCondLst>
                                  <p:childTnLst>
                                    <p:set>
                                      <p:cBhvr>
                                        <p:cTn dur="1" fill="hold">
                                          <p:stCondLst>
                                            <p:cond delay="0"/>
                                          </p:stCondLst>
                                        </p:cTn>
                                        <p:tgtEl>
                                          <p:spTgt spid="443"/>
                                        </p:tgtEl>
                                        <p:attrNameLst>
                                          <p:attrName>style.visibility</p:attrName>
                                        </p:attrNameLst>
                                      </p:cBhvr>
                                      <p:to>
                                        <p:strVal val="visible"/>
                                      </p:to>
                                    </p:set>
                                    <p:animEffect filter="fade" transition="in">
                                      <p:cBhvr>
                                        <p:cTn dur="1"/>
                                        <p:tgtEl>
                                          <p:spTgt spid="443"/>
                                        </p:tgtEl>
                                      </p:cBhvr>
                                    </p:animEffect>
                                  </p:childTnLst>
                                </p:cTn>
                              </p:par>
                              <p:par>
                                <p:cTn fill="hold" nodeType="withEffect" presetClass="entr" presetID="10" presetSubtype="0">
                                  <p:stCondLst>
                                    <p:cond delay="0"/>
                                  </p:stCondLst>
                                  <p:childTnLst>
                                    <p:set>
                                      <p:cBhvr>
                                        <p:cTn dur="1" fill="hold">
                                          <p:stCondLst>
                                            <p:cond delay="0"/>
                                          </p:stCondLst>
                                        </p:cTn>
                                        <p:tgtEl>
                                          <p:spTgt spid="412"/>
                                        </p:tgtEl>
                                        <p:attrNameLst>
                                          <p:attrName>style.visibility</p:attrName>
                                        </p:attrNameLst>
                                      </p:cBhvr>
                                      <p:to>
                                        <p:strVal val="visible"/>
                                      </p:to>
                                    </p:set>
                                    <p:animEffect filter="fade" transition="in">
                                      <p:cBhvr>
                                        <p:cTn dur="1"/>
                                        <p:tgtEl>
                                          <p:spTgt spid="4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1"/>
                                        <p:tgtEl>
                                          <p:spTgt spid="406"/>
                                        </p:tgtEl>
                                      </p:cBhvr>
                                    </p:animEffect>
                                  </p:childTnLst>
                                </p:cTn>
                              </p:par>
                              <p:par>
                                <p:cTn fill="hold" nodeType="withEffect" presetClass="entr" presetID="10" presetSubtype="0">
                                  <p:stCondLst>
                                    <p:cond delay="0"/>
                                  </p:stCondLst>
                                  <p:childTnLst>
                                    <p:set>
                                      <p:cBhvr>
                                        <p:cTn dur="1" fill="hold">
                                          <p:stCondLst>
                                            <p:cond delay="0"/>
                                          </p:stCondLst>
                                        </p:cTn>
                                        <p:tgtEl>
                                          <p:spTgt spid="407"/>
                                        </p:tgtEl>
                                        <p:attrNameLst>
                                          <p:attrName>style.visibility</p:attrName>
                                        </p:attrNameLst>
                                      </p:cBhvr>
                                      <p:to>
                                        <p:strVal val="visible"/>
                                      </p:to>
                                    </p:set>
                                    <p:animEffect filter="fade" transition="in">
                                      <p:cBhvr>
                                        <p:cTn dur="1"/>
                                        <p:tgtEl>
                                          <p:spTgt spid="407"/>
                                        </p:tgtEl>
                                      </p:cBhvr>
                                    </p:animEffect>
                                  </p:childTnLst>
                                </p:cTn>
                              </p:par>
                              <p:par>
                                <p:cTn fill="hold" nodeType="withEffect" presetClass="entr" presetID="10" presetSubtype="0">
                                  <p:stCondLst>
                                    <p:cond delay="0"/>
                                  </p:stCondLst>
                                  <p:childTnLst>
                                    <p:set>
                                      <p:cBhvr>
                                        <p:cTn dur="1" fill="hold">
                                          <p:stCondLst>
                                            <p:cond delay="0"/>
                                          </p:stCondLst>
                                        </p:cTn>
                                        <p:tgtEl>
                                          <p:spTgt spid="430"/>
                                        </p:tgtEl>
                                        <p:attrNameLst>
                                          <p:attrName>style.visibility</p:attrName>
                                        </p:attrNameLst>
                                      </p:cBhvr>
                                      <p:to>
                                        <p:strVal val="visible"/>
                                      </p:to>
                                    </p:set>
                                    <p:animEffect filter="fade" transition="in">
                                      <p:cBhvr>
                                        <p:cTn dur="1"/>
                                        <p:tgtEl>
                                          <p:spTgt spid="430"/>
                                        </p:tgtEl>
                                      </p:cBhvr>
                                    </p:animEffect>
                                  </p:childTnLst>
                                </p:cTn>
                              </p:par>
                              <p:par>
                                <p:cTn fill="hold" nodeType="withEffect" presetClass="entr" presetID="10" presetSubtype="0">
                                  <p:stCondLst>
                                    <p:cond delay="0"/>
                                  </p:stCondLst>
                                  <p:childTnLst>
                                    <p:set>
                                      <p:cBhvr>
                                        <p:cTn dur="1" fill="hold">
                                          <p:stCondLst>
                                            <p:cond delay="0"/>
                                          </p:stCondLst>
                                        </p:cTn>
                                        <p:tgtEl>
                                          <p:spTgt spid="439"/>
                                        </p:tgtEl>
                                        <p:attrNameLst>
                                          <p:attrName>style.visibility</p:attrName>
                                        </p:attrNameLst>
                                      </p:cBhvr>
                                      <p:to>
                                        <p:strVal val="visible"/>
                                      </p:to>
                                    </p:set>
                                    <p:animEffect filter="fade" transition="in">
                                      <p:cBhvr>
                                        <p:cTn dur="1"/>
                                        <p:tgtEl>
                                          <p:spTgt spid="439"/>
                                        </p:tgtEl>
                                      </p:cBhvr>
                                    </p:animEffect>
                                  </p:childTnLst>
                                </p:cTn>
                              </p:par>
                              <p:par>
                                <p:cTn fill="hold" nodeType="withEffect" presetClass="entr" presetID="10" presetSubtype="0">
                                  <p:stCondLst>
                                    <p:cond delay="0"/>
                                  </p:stCondLst>
                                  <p:childTnLst>
                                    <p:set>
                                      <p:cBhvr>
                                        <p:cTn dur="1" fill="hold">
                                          <p:stCondLst>
                                            <p:cond delay="0"/>
                                          </p:stCondLst>
                                        </p:cTn>
                                        <p:tgtEl>
                                          <p:spTgt spid="440"/>
                                        </p:tgtEl>
                                        <p:attrNameLst>
                                          <p:attrName>style.visibility</p:attrName>
                                        </p:attrNameLst>
                                      </p:cBhvr>
                                      <p:to>
                                        <p:strVal val="visible"/>
                                      </p:to>
                                    </p:set>
                                    <p:animEffect filter="fade" transition="in">
                                      <p:cBhvr>
                                        <p:cTn dur="1"/>
                                        <p:tgtEl>
                                          <p:spTgt spid="440"/>
                                        </p:tgtEl>
                                      </p:cBhvr>
                                    </p:animEffect>
                                  </p:childTnLst>
                                </p:cTn>
                              </p:par>
                              <p:par>
                                <p:cTn fill="hold" nodeType="withEffect" presetClass="entr" presetID="10" presetSubtype="0">
                                  <p:stCondLst>
                                    <p:cond delay="0"/>
                                  </p:stCondLst>
                                  <p:childTnLst>
                                    <p:set>
                                      <p:cBhvr>
                                        <p:cTn dur="1" fill="hold">
                                          <p:stCondLst>
                                            <p:cond delay="0"/>
                                          </p:stCondLst>
                                        </p:cTn>
                                        <p:tgtEl>
                                          <p:spTgt spid="444"/>
                                        </p:tgtEl>
                                        <p:attrNameLst>
                                          <p:attrName>style.visibility</p:attrName>
                                        </p:attrNameLst>
                                      </p:cBhvr>
                                      <p:to>
                                        <p:strVal val="visible"/>
                                      </p:to>
                                    </p:set>
                                    <p:animEffect filter="fade" transition="in">
                                      <p:cBhvr>
                                        <p:cTn dur="1"/>
                                        <p:tgtEl>
                                          <p:spTgt spid="444"/>
                                        </p:tgtEl>
                                      </p:cBhvr>
                                    </p:animEffect>
                                  </p:childTnLst>
                                </p:cTn>
                              </p:par>
                              <p:par>
                                <p:cTn fill="hold" nodeType="withEffect" presetClass="entr" presetID="10" presetSubtype="0">
                                  <p:stCondLst>
                                    <p:cond delay="0"/>
                                  </p:stCondLst>
                                  <p:childTnLst>
                                    <p:set>
                                      <p:cBhvr>
                                        <p:cTn dur="1" fill="hold">
                                          <p:stCondLst>
                                            <p:cond delay="0"/>
                                          </p:stCondLst>
                                        </p:cTn>
                                        <p:tgtEl>
                                          <p:spTgt spid="413"/>
                                        </p:tgtEl>
                                        <p:attrNameLst>
                                          <p:attrName>style.visibility</p:attrName>
                                        </p:attrNameLst>
                                      </p:cBhvr>
                                      <p:to>
                                        <p:strVal val="visible"/>
                                      </p:to>
                                    </p:set>
                                    <p:animEffect filter="fade" transition="in">
                                      <p:cBhvr>
                                        <p:cTn dur="1"/>
                                        <p:tgtEl>
                                          <p:spTgt spid="4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448" name="Shape 448"/>
        <p:cNvGrpSpPr/>
        <p:nvPr/>
      </p:nvGrpSpPr>
      <p:grpSpPr>
        <a:xfrm>
          <a:off x="0" y="0"/>
          <a:ext cx="0" cy="0"/>
          <a:chOff x="0" y="0"/>
          <a:chExt cx="0" cy="0"/>
        </a:xfrm>
      </p:grpSpPr>
      <p:sp>
        <p:nvSpPr>
          <p:cNvPr id="449" name="Google Shape;449;p28"/>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Requirements</a:t>
            </a:r>
            <a:endParaRPr/>
          </a:p>
        </p:txBody>
      </p:sp>
      <p:sp>
        <p:nvSpPr>
          <p:cNvPr id="450" name="Google Shape;450;p28"/>
          <p:cNvSpPr/>
          <p:nvPr/>
        </p:nvSpPr>
        <p:spPr>
          <a:xfrm>
            <a:off x="135350" y="93050"/>
            <a:ext cx="8772600" cy="345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Proxima Nova"/>
                <a:ea typeface="Proxima Nova"/>
                <a:cs typeface="Proxima Nova"/>
                <a:sym typeface="Proxima Nova"/>
              </a:rPr>
              <a:t>BAN 610 | Database Management &amp; Applications</a:t>
            </a:r>
            <a:endParaRPr sz="800">
              <a:solidFill>
                <a:srgbClr val="FFFFFF"/>
              </a:solidFill>
              <a:latin typeface="Proxima Nova"/>
              <a:ea typeface="Proxima Nova"/>
              <a:cs typeface="Proxima Nova"/>
              <a:sym typeface="Proxima Nova"/>
            </a:endParaRPr>
          </a:p>
        </p:txBody>
      </p:sp>
      <p:sp>
        <p:nvSpPr>
          <p:cNvPr id="451" name="Google Shape;451;p28"/>
          <p:cNvSpPr/>
          <p:nvPr/>
        </p:nvSpPr>
        <p:spPr>
          <a:xfrm>
            <a:off x="736000" y="1302800"/>
            <a:ext cx="572400" cy="53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solidFill>
                  <a:srgbClr val="3C78D8"/>
                </a:solidFill>
                <a:latin typeface="Proxima Nova"/>
                <a:ea typeface="Proxima Nova"/>
                <a:cs typeface="Proxima Nova"/>
                <a:sym typeface="Proxima Nova"/>
              </a:rPr>
              <a:t>3</a:t>
            </a:r>
            <a:endParaRPr b="1" sz="2500">
              <a:solidFill>
                <a:srgbClr val="3C78D8"/>
              </a:solidFill>
              <a:latin typeface="Proxima Nova"/>
              <a:ea typeface="Proxima Nova"/>
              <a:cs typeface="Proxima Nova"/>
              <a:sym typeface="Proxima Nova"/>
            </a:endParaRPr>
          </a:p>
        </p:txBody>
      </p:sp>
      <p:sp>
        <p:nvSpPr>
          <p:cNvPr id="452" name="Google Shape;452;p28"/>
          <p:cNvSpPr/>
          <p:nvPr/>
        </p:nvSpPr>
        <p:spPr>
          <a:xfrm>
            <a:off x="2017334" y="3189600"/>
            <a:ext cx="1872300" cy="745500"/>
          </a:xfrm>
          <a:prstGeom prst="homePlate">
            <a:avLst>
              <a:gd fmla="val 50000" name="adj"/>
            </a:avLst>
          </a:prstGeom>
          <a:solidFill>
            <a:srgbClr val="FF9900"/>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53" name="Google Shape;453;p28"/>
          <p:cNvSpPr txBox="1"/>
          <p:nvPr>
            <p:ph idx="4294967295" type="body"/>
          </p:nvPr>
        </p:nvSpPr>
        <p:spPr>
          <a:xfrm>
            <a:off x="2017323" y="3327150"/>
            <a:ext cx="14556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a:solidFill>
                  <a:schemeClr val="lt1"/>
                </a:solidFill>
              </a:rPr>
              <a:t>Research Analysis and general structure</a:t>
            </a:r>
            <a:endParaRPr>
              <a:solidFill>
                <a:schemeClr val="lt1"/>
              </a:solidFill>
            </a:endParaRPr>
          </a:p>
        </p:txBody>
      </p:sp>
      <p:sp>
        <p:nvSpPr>
          <p:cNvPr id="454" name="Google Shape;454;p28"/>
          <p:cNvSpPr/>
          <p:nvPr/>
        </p:nvSpPr>
        <p:spPr>
          <a:xfrm>
            <a:off x="3493454" y="3189600"/>
            <a:ext cx="2051100" cy="745500"/>
          </a:xfrm>
          <a:prstGeom prst="chevron">
            <a:avLst>
              <a:gd fmla="val 50000" name="adj"/>
            </a:avLst>
          </a:prstGeom>
          <a:solidFill>
            <a:srgbClr val="FF9900"/>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55" name="Google Shape;455;p28"/>
          <p:cNvSpPr txBox="1"/>
          <p:nvPr>
            <p:ph idx="4294967295" type="body"/>
          </p:nvPr>
        </p:nvSpPr>
        <p:spPr>
          <a:xfrm>
            <a:off x="3802717" y="3327150"/>
            <a:ext cx="13155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a:solidFill>
                  <a:schemeClr val="lt1"/>
                </a:solidFill>
              </a:rPr>
              <a:t>Compile Business Rules &amp; Policies</a:t>
            </a:r>
            <a:endParaRPr>
              <a:solidFill>
                <a:schemeClr val="lt1"/>
              </a:solidFill>
            </a:endParaRPr>
          </a:p>
        </p:txBody>
      </p:sp>
      <p:sp>
        <p:nvSpPr>
          <p:cNvPr id="456" name="Google Shape;456;p28"/>
          <p:cNvSpPr/>
          <p:nvPr/>
        </p:nvSpPr>
        <p:spPr>
          <a:xfrm>
            <a:off x="5148375" y="3189600"/>
            <a:ext cx="2499600" cy="745500"/>
          </a:xfrm>
          <a:prstGeom prst="chevron">
            <a:avLst>
              <a:gd fmla="val 50000" name="adj"/>
            </a:avLst>
          </a:prstGeom>
          <a:solidFill>
            <a:srgbClr val="FF9900"/>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457" name="Google Shape;457;p28"/>
          <p:cNvSpPr txBox="1"/>
          <p:nvPr>
            <p:ph idx="4294967295" type="body"/>
          </p:nvPr>
        </p:nvSpPr>
        <p:spPr>
          <a:xfrm>
            <a:off x="5393725" y="3406950"/>
            <a:ext cx="2203800" cy="470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GB" sz="900">
                <a:solidFill>
                  <a:schemeClr val="lt1"/>
                </a:solidFill>
              </a:rPr>
              <a:t>Adjust requirements in structured sentences comprehensive for clients </a:t>
            </a:r>
            <a:endParaRPr sz="900">
              <a:solidFill>
                <a:schemeClr val="lt1"/>
              </a:solidFill>
            </a:endParaRPr>
          </a:p>
          <a:p>
            <a:pPr indent="0" lvl="0" marL="0" rtl="0" algn="ctr">
              <a:lnSpc>
                <a:spcPct val="100000"/>
              </a:lnSpc>
              <a:spcBef>
                <a:spcPts val="0"/>
              </a:spcBef>
              <a:spcAft>
                <a:spcPts val="0"/>
              </a:spcAft>
              <a:buNone/>
            </a:pPr>
            <a:r>
              <a:rPr lang="en-GB" sz="900">
                <a:solidFill>
                  <a:schemeClr val="lt1"/>
                </a:solidFill>
              </a:rPr>
              <a:t>and easily convertible to EER</a:t>
            </a:r>
            <a:endParaRPr sz="900">
              <a:solidFill>
                <a:schemeClr val="lt1"/>
              </a:solidFill>
            </a:endParaRPr>
          </a:p>
        </p:txBody>
      </p:sp>
      <p:sp>
        <p:nvSpPr>
          <p:cNvPr id="458" name="Google Shape;458;p28"/>
          <p:cNvSpPr txBox="1"/>
          <p:nvPr/>
        </p:nvSpPr>
        <p:spPr>
          <a:xfrm>
            <a:off x="2017325" y="2564700"/>
            <a:ext cx="980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1</a:t>
            </a:r>
            <a:endParaRPr b="1" sz="2600">
              <a:solidFill>
                <a:schemeClr val="lt1"/>
              </a:solidFill>
              <a:latin typeface="Raleway"/>
              <a:ea typeface="Raleway"/>
              <a:cs typeface="Raleway"/>
              <a:sym typeface="Raleway"/>
            </a:endParaRPr>
          </a:p>
        </p:txBody>
      </p:sp>
      <p:sp>
        <p:nvSpPr>
          <p:cNvPr id="459" name="Google Shape;459;p28"/>
          <p:cNvSpPr txBox="1"/>
          <p:nvPr/>
        </p:nvSpPr>
        <p:spPr>
          <a:xfrm>
            <a:off x="3493450" y="2604600"/>
            <a:ext cx="929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2</a:t>
            </a:r>
            <a:endParaRPr b="1" sz="2600">
              <a:solidFill>
                <a:schemeClr val="lt1"/>
              </a:solidFill>
              <a:latin typeface="Raleway"/>
              <a:ea typeface="Raleway"/>
              <a:cs typeface="Raleway"/>
              <a:sym typeface="Raleway"/>
            </a:endParaRPr>
          </a:p>
        </p:txBody>
      </p:sp>
      <p:sp>
        <p:nvSpPr>
          <p:cNvPr id="460" name="Google Shape;460;p28"/>
          <p:cNvSpPr txBox="1"/>
          <p:nvPr/>
        </p:nvSpPr>
        <p:spPr>
          <a:xfrm>
            <a:off x="5148375" y="2604600"/>
            <a:ext cx="929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3</a:t>
            </a:r>
            <a:endParaRPr b="1" sz="2600">
              <a:solidFill>
                <a:schemeClr val="lt1"/>
              </a:solidFill>
              <a:latin typeface="Raleway"/>
              <a:ea typeface="Raleway"/>
              <a:cs typeface="Raleway"/>
              <a:sym typeface="Raleway"/>
            </a:endParaRPr>
          </a:p>
        </p:txBody>
      </p:sp>
      <p:sp>
        <p:nvSpPr>
          <p:cNvPr id="461" name="Google Shape;461;p28"/>
          <p:cNvSpPr txBox="1"/>
          <p:nvPr/>
        </p:nvSpPr>
        <p:spPr>
          <a:xfrm>
            <a:off x="4741225" y="3149700"/>
            <a:ext cx="30000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00">
                <a:solidFill>
                  <a:schemeClr val="lt1"/>
                </a:solidFill>
                <a:latin typeface="Lato"/>
                <a:ea typeface="Lato"/>
                <a:cs typeface="Lato"/>
                <a:sym typeface="Lato"/>
              </a:rPr>
              <a:t>User Requirements</a:t>
            </a:r>
            <a:endParaRPr sz="1300">
              <a:solidFill>
                <a:schemeClr val="lt1"/>
              </a:solidFill>
              <a:latin typeface="Lato"/>
              <a:ea typeface="Lato"/>
              <a:cs typeface="Lato"/>
              <a:sym typeface="Lato"/>
            </a:endParaRPr>
          </a:p>
        </p:txBody>
      </p:sp>
      <p:sp>
        <p:nvSpPr>
          <p:cNvPr id="462" name="Google Shape;462;p28"/>
          <p:cNvSpPr/>
          <p:nvPr/>
        </p:nvSpPr>
        <p:spPr>
          <a:xfrm>
            <a:off x="2055700" y="-1241075"/>
            <a:ext cx="1091400" cy="548100"/>
          </a:xfrm>
          <a:prstGeom prst="wedgeRoundRectCallout">
            <a:avLst>
              <a:gd fmla="val -58526" name="adj1"/>
              <a:gd fmla="val 53412" name="adj2"/>
              <a:gd fmla="val 0" name="adj3"/>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700">
                <a:latin typeface="Proxima Nova"/>
                <a:ea typeface="Proxima Nova"/>
                <a:cs typeface="Proxima Nova"/>
                <a:sym typeface="Proxima Nova"/>
              </a:rPr>
              <a:t>Agile-based communication with client organization to finalize requirements</a:t>
            </a:r>
            <a:endParaRPr sz="700">
              <a:latin typeface="Proxima Nova"/>
              <a:ea typeface="Proxima Nova"/>
              <a:cs typeface="Proxima Nova"/>
              <a:sym typeface="Proxima Nova"/>
            </a:endParaRPr>
          </a:p>
        </p:txBody>
      </p:sp>
      <p:sp>
        <p:nvSpPr>
          <p:cNvPr id="463" name="Google Shape;463;p28"/>
          <p:cNvSpPr txBox="1"/>
          <p:nvPr>
            <p:ph type="title"/>
          </p:nvPr>
        </p:nvSpPr>
        <p:spPr>
          <a:xfrm>
            <a:off x="2161763" y="887826"/>
            <a:ext cx="2057700" cy="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rPr>
              <a:t>User Requirements</a:t>
            </a:r>
            <a:endParaRPr sz="800">
              <a:solidFill>
                <a:srgbClr val="FFFFFF"/>
              </a:solidFill>
            </a:endParaRPr>
          </a:p>
        </p:txBody>
      </p:sp>
      <p:sp>
        <p:nvSpPr>
          <p:cNvPr id="464" name="Google Shape;464;p28"/>
          <p:cNvSpPr txBox="1"/>
          <p:nvPr>
            <p:ph type="title"/>
          </p:nvPr>
        </p:nvSpPr>
        <p:spPr>
          <a:xfrm>
            <a:off x="3985010" y="886447"/>
            <a:ext cx="2057700" cy="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rPr>
              <a:t>Conceptual Data Modeling</a:t>
            </a:r>
            <a:endParaRPr sz="800">
              <a:solidFill>
                <a:srgbClr val="FFFFFF"/>
              </a:solidFill>
            </a:endParaRPr>
          </a:p>
        </p:txBody>
      </p:sp>
      <p:sp>
        <p:nvSpPr>
          <p:cNvPr id="465" name="Google Shape;465;p28"/>
          <p:cNvSpPr txBox="1"/>
          <p:nvPr>
            <p:ph type="title"/>
          </p:nvPr>
        </p:nvSpPr>
        <p:spPr>
          <a:xfrm>
            <a:off x="5756216" y="887826"/>
            <a:ext cx="2057700" cy="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rPr>
              <a:t>Logical Database Design</a:t>
            </a:r>
            <a:endParaRPr sz="800">
              <a:solidFill>
                <a:srgbClr val="FFFFFF"/>
              </a:solidFill>
            </a:endParaRPr>
          </a:p>
        </p:txBody>
      </p:sp>
      <p:sp>
        <p:nvSpPr>
          <p:cNvPr id="466" name="Google Shape;466;p28"/>
          <p:cNvSpPr txBox="1"/>
          <p:nvPr>
            <p:ph type="title"/>
          </p:nvPr>
        </p:nvSpPr>
        <p:spPr>
          <a:xfrm>
            <a:off x="7319631" y="914896"/>
            <a:ext cx="2057700" cy="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rPr>
              <a:t>Implementation in SQL</a:t>
            </a:r>
            <a:endParaRPr sz="800">
              <a:solidFill>
                <a:srgbClr val="FFFFFF"/>
              </a:solidFill>
            </a:endParaRPr>
          </a:p>
        </p:txBody>
      </p:sp>
      <p:sp>
        <p:nvSpPr>
          <p:cNvPr id="467" name="Google Shape;467;p28"/>
          <p:cNvSpPr/>
          <p:nvPr/>
        </p:nvSpPr>
        <p:spPr>
          <a:xfrm>
            <a:off x="2318475" y="603925"/>
            <a:ext cx="6860100" cy="1230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8"/>
          <p:cNvSpPr txBox="1"/>
          <p:nvPr/>
        </p:nvSpPr>
        <p:spPr>
          <a:xfrm>
            <a:off x="3985082" y="290350"/>
            <a:ext cx="693000" cy="28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rgbClr val="FFFFFF"/>
                </a:solidFill>
                <a:latin typeface="Lato"/>
                <a:ea typeface="Lato"/>
                <a:cs typeface="Lato"/>
                <a:sym typeface="Lato"/>
              </a:rPr>
              <a:t>Step 2</a:t>
            </a:r>
            <a:endParaRPr b="1" sz="1100">
              <a:solidFill>
                <a:srgbClr val="FFFFFF"/>
              </a:solidFill>
              <a:latin typeface="Lato"/>
              <a:ea typeface="Lato"/>
              <a:cs typeface="Lato"/>
              <a:sym typeface="Lato"/>
            </a:endParaRPr>
          </a:p>
        </p:txBody>
      </p:sp>
      <p:sp>
        <p:nvSpPr>
          <p:cNvPr id="469" name="Google Shape;469;p28"/>
          <p:cNvSpPr txBox="1"/>
          <p:nvPr/>
        </p:nvSpPr>
        <p:spPr>
          <a:xfrm>
            <a:off x="7323553" y="290350"/>
            <a:ext cx="693000" cy="28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rgbClr val="FFFFFF"/>
                </a:solidFill>
                <a:latin typeface="Lato"/>
                <a:ea typeface="Lato"/>
                <a:cs typeface="Lato"/>
                <a:sym typeface="Lato"/>
              </a:rPr>
              <a:t>Step 4</a:t>
            </a:r>
            <a:endParaRPr b="1" sz="1100">
              <a:solidFill>
                <a:srgbClr val="FFFFFF"/>
              </a:solidFill>
              <a:latin typeface="Lato"/>
              <a:ea typeface="Lato"/>
              <a:cs typeface="Lato"/>
              <a:sym typeface="Lato"/>
            </a:endParaRPr>
          </a:p>
        </p:txBody>
      </p:sp>
      <p:sp>
        <p:nvSpPr>
          <p:cNvPr id="470" name="Google Shape;470;p28"/>
          <p:cNvSpPr/>
          <p:nvPr/>
        </p:nvSpPr>
        <p:spPr>
          <a:xfrm>
            <a:off x="2318475" y="601750"/>
            <a:ext cx="1782600" cy="1230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1" name="Google Shape;471;p28"/>
          <p:cNvGrpSpPr/>
          <p:nvPr/>
        </p:nvGrpSpPr>
        <p:grpSpPr>
          <a:xfrm rot="10800000">
            <a:off x="7396327" y="587385"/>
            <a:ext cx="85840" cy="319865"/>
            <a:chOff x="2070100" y="2563700"/>
            <a:chExt cx="92400" cy="411825"/>
          </a:xfrm>
        </p:grpSpPr>
        <p:cxnSp>
          <p:nvCxnSpPr>
            <p:cNvPr id="472" name="Google Shape;472;p28"/>
            <p:cNvCxnSpPr/>
            <p:nvPr/>
          </p:nvCxnSpPr>
          <p:spPr>
            <a:xfrm>
              <a:off x="2116300" y="2616125"/>
              <a:ext cx="0" cy="359400"/>
            </a:xfrm>
            <a:prstGeom prst="straightConnector1">
              <a:avLst/>
            </a:prstGeom>
            <a:noFill/>
            <a:ln cap="flat" cmpd="sng" w="9525">
              <a:solidFill>
                <a:srgbClr val="FFFFFF"/>
              </a:solidFill>
              <a:prstDash val="solid"/>
              <a:round/>
              <a:headEnd len="med" w="med" type="none"/>
              <a:tailEnd len="med" w="med" type="none"/>
            </a:ln>
          </p:spPr>
        </p:cxnSp>
        <p:sp>
          <p:nvSpPr>
            <p:cNvPr id="473" name="Google Shape;473;p28"/>
            <p:cNvSpPr/>
            <p:nvPr/>
          </p:nvSpPr>
          <p:spPr>
            <a:xfrm>
              <a:off x="2070100" y="2563700"/>
              <a:ext cx="92400" cy="924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4" name="Google Shape;474;p28"/>
          <p:cNvSpPr txBox="1"/>
          <p:nvPr/>
        </p:nvSpPr>
        <p:spPr>
          <a:xfrm>
            <a:off x="2215250" y="290350"/>
            <a:ext cx="693000" cy="28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rgbClr val="FFFFFF"/>
                </a:solidFill>
                <a:latin typeface="Lato"/>
                <a:ea typeface="Lato"/>
                <a:cs typeface="Lato"/>
                <a:sym typeface="Lato"/>
              </a:rPr>
              <a:t>Step 1</a:t>
            </a:r>
            <a:endParaRPr b="1" sz="1100">
              <a:solidFill>
                <a:srgbClr val="FFFFFF"/>
              </a:solidFill>
              <a:latin typeface="Lato"/>
              <a:ea typeface="Lato"/>
              <a:cs typeface="Lato"/>
              <a:sym typeface="Lato"/>
            </a:endParaRPr>
          </a:p>
        </p:txBody>
      </p:sp>
      <p:grpSp>
        <p:nvGrpSpPr>
          <p:cNvPr id="475" name="Google Shape;475;p28"/>
          <p:cNvGrpSpPr/>
          <p:nvPr/>
        </p:nvGrpSpPr>
        <p:grpSpPr>
          <a:xfrm rot="10800000">
            <a:off x="2274498" y="587385"/>
            <a:ext cx="85840" cy="319865"/>
            <a:chOff x="2070100" y="2563700"/>
            <a:chExt cx="92400" cy="411825"/>
          </a:xfrm>
        </p:grpSpPr>
        <p:cxnSp>
          <p:nvCxnSpPr>
            <p:cNvPr id="476" name="Google Shape;476;p28"/>
            <p:cNvCxnSpPr/>
            <p:nvPr/>
          </p:nvCxnSpPr>
          <p:spPr>
            <a:xfrm>
              <a:off x="2116300" y="2616125"/>
              <a:ext cx="0" cy="359400"/>
            </a:xfrm>
            <a:prstGeom prst="straightConnector1">
              <a:avLst/>
            </a:prstGeom>
            <a:noFill/>
            <a:ln cap="flat" cmpd="sng" w="9525">
              <a:solidFill>
                <a:srgbClr val="FFFFFF"/>
              </a:solidFill>
              <a:prstDash val="solid"/>
              <a:round/>
              <a:headEnd len="med" w="med" type="none"/>
              <a:tailEnd len="med" w="med" type="none"/>
            </a:ln>
          </p:spPr>
        </p:cxnSp>
        <p:sp>
          <p:nvSpPr>
            <p:cNvPr id="477" name="Google Shape;477;p28"/>
            <p:cNvSpPr/>
            <p:nvPr/>
          </p:nvSpPr>
          <p:spPr>
            <a:xfrm>
              <a:off x="2070100" y="2563700"/>
              <a:ext cx="92400" cy="924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8" name="Google Shape;478;p28"/>
          <p:cNvSpPr txBox="1"/>
          <p:nvPr/>
        </p:nvSpPr>
        <p:spPr>
          <a:xfrm>
            <a:off x="5672164" y="268850"/>
            <a:ext cx="693000" cy="28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rgbClr val="FFFFFF"/>
                </a:solidFill>
                <a:latin typeface="Lato"/>
                <a:ea typeface="Lato"/>
                <a:cs typeface="Lato"/>
                <a:sym typeface="Lato"/>
              </a:rPr>
              <a:t>Step 3</a:t>
            </a:r>
            <a:endParaRPr b="1" sz="1100">
              <a:solidFill>
                <a:srgbClr val="FFFFFF"/>
              </a:solidFill>
              <a:latin typeface="Lato"/>
              <a:ea typeface="Lato"/>
              <a:cs typeface="Lato"/>
              <a:sym typeface="Lato"/>
            </a:endParaRPr>
          </a:p>
        </p:txBody>
      </p:sp>
      <p:grpSp>
        <p:nvGrpSpPr>
          <p:cNvPr id="479" name="Google Shape;479;p28"/>
          <p:cNvGrpSpPr/>
          <p:nvPr/>
        </p:nvGrpSpPr>
        <p:grpSpPr>
          <a:xfrm rot="10800000">
            <a:off x="5814163" y="587385"/>
            <a:ext cx="85840" cy="319865"/>
            <a:chOff x="2070100" y="2563700"/>
            <a:chExt cx="92400" cy="411825"/>
          </a:xfrm>
        </p:grpSpPr>
        <p:cxnSp>
          <p:nvCxnSpPr>
            <p:cNvPr id="480" name="Google Shape;480;p28"/>
            <p:cNvCxnSpPr/>
            <p:nvPr/>
          </p:nvCxnSpPr>
          <p:spPr>
            <a:xfrm>
              <a:off x="2116300" y="2616125"/>
              <a:ext cx="0" cy="359400"/>
            </a:xfrm>
            <a:prstGeom prst="straightConnector1">
              <a:avLst/>
            </a:prstGeom>
            <a:noFill/>
            <a:ln cap="flat" cmpd="sng" w="9525">
              <a:solidFill>
                <a:srgbClr val="FFFFFF"/>
              </a:solidFill>
              <a:prstDash val="solid"/>
              <a:round/>
              <a:headEnd len="med" w="med" type="none"/>
              <a:tailEnd len="med" w="med" type="none"/>
            </a:ln>
          </p:spPr>
        </p:cxnSp>
        <p:sp>
          <p:nvSpPr>
            <p:cNvPr id="481" name="Google Shape;481;p28"/>
            <p:cNvSpPr/>
            <p:nvPr/>
          </p:nvSpPr>
          <p:spPr>
            <a:xfrm>
              <a:off x="2070100" y="2563700"/>
              <a:ext cx="92400" cy="924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 name="Google Shape;482;p28"/>
          <p:cNvGrpSpPr/>
          <p:nvPr/>
        </p:nvGrpSpPr>
        <p:grpSpPr>
          <a:xfrm rot="10800000">
            <a:off x="4060068" y="587385"/>
            <a:ext cx="85840" cy="319865"/>
            <a:chOff x="2070100" y="2563700"/>
            <a:chExt cx="92400" cy="411825"/>
          </a:xfrm>
        </p:grpSpPr>
        <p:cxnSp>
          <p:nvCxnSpPr>
            <p:cNvPr id="483" name="Google Shape;483;p28"/>
            <p:cNvCxnSpPr/>
            <p:nvPr/>
          </p:nvCxnSpPr>
          <p:spPr>
            <a:xfrm>
              <a:off x="2116300" y="2616125"/>
              <a:ext cx="0" cy="359400"/>
            </a:xfrm>
            <a:prstGeom prst="straightConnector1">
              <a:avLst/>
            </a:prstGeom>
            <a:noFill/>
            <a:ln cap="flat" cmpd="sng" w="9525">
              <a:solidFill>
                <a:srgbClr val="FFFFFF"/>
              </a:solidFill>
              <a:prstDash val="solid"/>
              <a:round/>
              <a:headEnd len="med" w="med" type="none"/>
              <a:tailEnd len="med" w="med" type="none"/>
            </a:ln>
          </p:spPr>
        </p:cxnSp>
        <p:sp>
          <p:nvSpPr>
            <p:cNvPr id="484" name="Google Shape;484;p28"/>
            <p:cNvSpPr/>
            <p:nvPr/>
          </p:nvSpPr>
          <p:spPr>
            <a:xfrm>
              <a:off x="2070100" y="2563700"/>
              <a:ext cx="92400" cy="924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28"/>
          <p:cNvSpPr txBox="1"/>
          <p:nvPr/>
        </p:nvSpPr>
        <p:spPr>
          <a:xfrm>
            <a:off x="1383750" y="1919575"/>
            <a:ext cx="6958800" cy="4002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None/>
            </a:pPr>
            <a:r>
              <a:t/>
            </a:r>
            <a:endParaRPr b="1">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1"/>
                                        <p:tgtEl>
                                          <p:spTgt spid="452"/>
                                        </p:tgtEl>
                                      </p:cBhvr>
                                    </p:animEffect>
                                  </p:childTnLst>
                                </p:cTn>
                              </p:par>
                              <p:par>
                                <p:cTn fill="hold" nodeType="with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1"/>
                                        <p:tgtEl>
                                          <p:spTgt spid="453"/>
                                        </p:tgtEl>
                                      </p:cBhvr>
                                    </p:animEffect>
                                  </p:childTnLst>
                                </p:cTn>
                              </p:par>
                              <p:par>
                                <p:cTn fill="hold" nodeType="withEffect" presetClass="entr" presetID="10" presetSubtype="0">
                                  <p:stCondLst>
                                    <p:cond delay="0"/>
                                  </p:stCondLst>
                                  <p:childTnLst>
                                    <p:set>
                                      <p:cBhvr>
                                        <p:cTn dur="1" fill="hold">
                                          <p:stCondLst>
                                            <p:cond delay="0"/>
                                          </p:stCondLst>
                                        </p:cTn>
                                        <p:tgtEl>
                                          <p:spTgt spid="458"/>
                                        </p:tgtEl>
                                        <p:attrNameLst>
                                          <p:attrName>style.visibility</p:attrName>
                                        </p:attrNameLst>
                                      </p:cBhvr>
                                      <p:to>
                                        <p:strVal val="visible"/>
                                      </p:to>
                                    </p:set>
                                    <p:animEffect filter="fade" transition="in">
                                      <p:cBhvr>
                                        <p:cTn dur="1"/>
                                        <p:tgtEl>
                                          <p:spTgt spid="4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
                                        <p:tgtEl>
                                          <p:spTgt spid="455"/>
                                        </p:tgtEl>
                                      </p:cBhvr>
                                    </p:animEffect>
                                  </p:childTnLst>
                                </p:cTn>
                              </p:par>
                              <p:par>
                                <p:cTn fill="hold" nodeType="with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
                                        <p:tgtEl>
                                          <p:spTgt spid="459"/>
                                        </p:tgtEl>
                                      </p:cBhvr>
                                    </p:animEffect>
                                  </p:childTnLst>
                                </p:cTn>
                              </p:par>
                              <p:par>
                                <p:cTn fill="hold" nodeType="with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
                                        <p:tgtEl>
                                          <p:spTgt spid="4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
                                        <p:tgtEl>
                                          <p:spTgt spid="457"/>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
                                        <p:tgtEl>
                                          <p:spTgt spid="461"/>
                                        </p:tgtEl>
                                      </p:cBhvr>
                                    </p:animEffect>
                                  </p:childTnLst>
                                </p:cTn>
                              </p:par>
                              <p:par>
                                <p:cTn fill="hold" nodeType="with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
                                        <p:tgtEl>
                                          <p:spTgt spid="460"/>
                                        </p:tgtEl>
                                      </p:cBhvr>
                                    </p:animEffect>
                                  </p:childTnLst>
                                </p:cTn>
                              </p:par>
                              <p:par>
                                <p:cTn fill="hold" nodeType="withEffect" presetClass="entr" presetID="10" presetSubtype="0">
                                  <p:stCondLst>
                                    <p:cond delay="0"/>
                                  </p:stCondLst>
                                  <p:childTnLst>
                                    <p:set>
                                      <p:cBhvr>
                                        <p:cTn dur="1" fill="hold">
                                          <p:stCondLst>
                                            <p:cond delay="0"/>
                                          </p:stCondLst>
                                        </p:cTn>
                                        <p:tgtEl>
                                          <p:spTgt spid="456"/>
                                        </p:tgtEl>
                                        <p:attrNameLst>
                                          <p:attrName>style.visibility</p:attrName>
                                        </p:attrNameLst>
                                      </p:cBhvr>
                                      <p:to>
                                        <p:strVal val="visible"/>
                                      </p:to>
                                    </p:set>
                                    <p:animEffect filter="fade" transition="in">
                                      <p:cBhvr>
                                        <p:cTn dur="1"/>
                                        <p:tgtEl>
                                          <p:spTgt spid="4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29"/>
          <p:cNvSpPr txBox="1"/>
          <p:nvPr/>
        </p:nvSpPr>
        <p:spPr>
          <a:xfrm>
            <a:off x="203025" y="508800"/>
            <a:ext cx="8747400" cy="3694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GB" sz="1200">
                <a:solidFill>
                  <a:srgbClr val="434343"/>
                </a:solidFill>
                <a:latin typeface="Proxima Nova"/>
                <a:ea typeface="Proxima Nova"/>
                <a:cs typeface="Proxima Nova"/>
                <a:sym typeface="Proxima Nova"/>
              </a:rPr>
              <a:t>McKesson has hired our group to create a database management system to support their new user interface platform (database application. The following is a draft overview of the requirements to build this entity diagram: </a:t>
            </a:r>
            <a:endParaRPr b="1" sz="1200">
              <a:solidFill>
                <a:srgbClr val="434343"/>
              </a:solidFill>
              <a:latin typeface="Proxima Nova"/>
              <a:ea typeface="Proxima Nova"/>
              <a:cs typeface="Proxima Nova"/>
              <a:sym typeface="Proxima Nova"/>
            </a:endParaRPr>
          </a:p>
          <a:p>
            <a:pPr indent="0" lvl="0" marL="0" rtl="0" algn="l">
              <a:spcBef>
                <a:spcPts val="1200"/>
              </a:spcBef>
              <a:spcAft>
                <a:spcPts val="0"/>
              </a:spcAft>
              <a:buNone/>
            </a:pPr>
            <a:r>
              <a:t/>
            </a:r>
            <a:endParaRPr sz="1200">
              <a:solidFill>
                <a:srgbClr val="434343"/>
              </a:solidFill>
              <a:latin typeface="Proxima Nova"/>
              <a:ea typeface="Proxima Nova"/>
              <a:cs typeface="Proxima Nova"/>
              <a:sym typeface="Proxima Nova"/>
            </a:endParaRPr>
          </a:p>
          <a:p>
            <a:pPr indent="0" lvl="0" marL="1371600" rtl="0" algn="l">
              <a:spcBef>
                <a:spcPts val="0"/>
              </a:spcBef>
              <a:spcAft>
                <a:spcPts val="0"/>
              </a:spcAft>
              <a:buNone/>
            </a:pPr>
            <a:r>
              <a:t/>
            </a:r>
            <a:endParaRPr sz="1200">
              <a:solidFill>
                <a:srgbClr val="434343"/>
              </a:solidFill>
              <a:latin typeface="Proxima Nova"/>
              <a:ea typeface="Proxima Nova"/>
              <a:cs typeface="Proxima Nova"/>
              <a:sym typeface="Proxima Nova"/>
            </a:endParaRPr>
          </a:p>
          <a:p>
            <a:pPr indent="0" lvl="0" marL="914400" rtl="0" algn="l">
              <a:spcBef>
                <a:spcPts val="0"/>
              </a:spcBef>
              <a:spcAft>
                <a:spcPts val="0"/>
              </a:spcAft>
              <a:buNone/>
            </a:pPr>
            <a:r>
              <a:t/>
            </a:r>
            <a:endParaRPr sz="1200">
              <a:solidFill>
                <a:srgbClr val="434343"/>
              </a:solidFill>
              <a:latin typeface="Proxima Nova"/>
              <a:ea typeface="Proxima Nova"/>
              <a:cs typeface="Proxima Nova"/>
              <a:sym typeface="Proxima Nova"/>
            </a:endParaRPr>
          </a:p>
          <a:p>
            <a:pPr indent="-304800" lvl="0" marL="457200" rtl="0" algn="l">
              <a:spcBef>
                <a:spcPts val="0"/>
              </a:spcBef>
              <a:spcAft>
                <a:spcPts val="0"/>
              </a:spcAft>
              <a:buClr>
                <a:srgbClr val="434343"/>
              </a:buClr>
              <a:buSzPts val="1200"/>
              <a:buFont typeface="Proxima Nova"/>
              <a:buChar char="●"/>
            </a:pPr>
            <a:r>
              <a:rPr b="1" lang="en-GB" sz="1200">
                <a:solidFill>
                  <a:srgbClr val="434343"/>
                </a:solidFill>
                <a:latin typeface="Proxima Nova"/>
                <a:ea typeface="Proxima Nova"/>
                <a:cs typeface="Proxima Nova"/>
                <a:sym typeface="Proxima Nova"/>
              </a:rPr>
              <a:t>The entity diagram must include a flow showcasing the procedure to make orders for medical supplies and services for customers. This includes	</a:t>
            </a:r>
            <a:endParaRPr b="1" sz="1200">
              <a:solidFill>
                <a:srgbClr val="434343"/>
              </a:solidFill>
              <a:latin typeface="Proxima Nova"/>
              <a:ea typeface="Proxima Nova"/>
              <a:cs typeface="Proxima Nova"/>
              <a:sym typeface="Proxima Nova"/>
            </a:endParaRPr>
          </a:p>
          <a:p>
            <a:pPr indent="-304800" lvl="1" marL="1371600" rtl="0" algn="l">
              <a:spcBef>
                <a:spcPts val="0"/>
              </a:spcBef>
              <a:spcAft>
                <a:spcPts val="0"/>
              </a:spcAft>
              <a:buClr>
                <a:srgbClr val="434343"/>
              </a:buClr>
              <a:buSzPts val="1200"/>
              <a:buFont typeface="Proxima Nova"/>
              <a:buChar char="○"/>
            </a:pPr>
            <a:r>
              <a:rPr lang="en-GB" sz="1200">
                <a:solidFill>
                  <a:srgbClr val="434343"/>
                </a:solidFill>
                <a:latin typeface="Proxima Nova"/>
                <a:ea typeface="Proxima Nova"/>
                <a:cs typeface="Proxima Nova"/>
                <a:sym typeface="Proxima Nova"/>
              </a:rPr>
              <a:t>Customers, Orders, Items, Suppliers, Brand Supplier and its Branches.</a:t>
            </a:r>
            <a:endParaRPr sz="1200">
              <a:solidFill>
                <a:srgbClr val="434343"/>
              </a:solidFill>
              <a:latin typeface="Proxima Nova"/>
              <a:ea typeface="Proxima Nova"/>
              <a:cs typeface="Proxima Nova"/>
              <a:sym typeface="Proxima Nova"/>
            </a:endParaRPr>
          </a:p>
          <a:p>
            <a:pPr indent="0" lvl="0" marL="1371600" rtl="0" algn="l">
              <a:spcBef>
                <a:spcPts val="0"/>
              </a:spcBef>
              <a:spcAft>
                <a:spcPts val="0"/>
              </a:spcAft>
              <a:buNone/>
            </a:pPr>
            <a:r>
              <a:t/>
            </a:r>
            <a:endParaRPr sz="1200">
              <a:solidFill>
                <a:srgbClr val="434343"/>
              </a:solidFill>
              <a:latin typeface="Proxima Nova"/>
              <a:ea typeface="Proxima Nova"/>
              <a:cs typeface="Proxima Nova"/>
              <a:sym typeface="Proxima Nova"/>
            </a:endParaRPr>
          </a:p>
          <a:p>
            <a:pPr indent="-304800" lvl="0" marL="457200" rtl="0" algn="l">
              <a:spcBef>
                <a:spcPts val="0"/>
              </a:spcBef>
              <a:spcAft>
                <a:spcPts val="0"/>
              </a:spcAft>
              <a:buClr>
                <a:srgbClr val="434343"/>
              </a:buClr>
              <a:buSzPts val="1200"/>
              <a:buFont typeface="Proxima Nova"/>
              <a:buChar char="●"/>
            </a:pPr>
            <a:r>
              <a:rPr b="1" lang="en-GB" sz="1200">
                <a:solidFill>
                  <a:srgbClr val="434343"/>
                </a:solidFill>
                <a:latin typeface="Proxima Nova"/>
                <a:ea typeface="Proxima Nova"/>
                <a:cs typeface="Proxima Nova"/>
                <a:sym typeface="Proxima Nova"/>
              </a:rPr>
              <a:t>The entity diagram must support the entities, relations and attributes involved in booking an appoint for customers. Viewing their diagnostic test requirement schedules and doctors appointed etc.</a:t>
            </a:r>
            <a:endParaRPr b="1" sz="1200">
              <a:solidFill>
                <a:srgbClr val="434343"/>
              </a:solidFill>
              <a:latin typeface="Proxima Nova"/>
              <a:ea typeface="Proxima Nova"/>
              <a:cs typeface="Proxima Nova"/>
              <a:sym typeface="Proxima Nova"/>
            </a:endParaRPr>
          </a:p>
          <a:p>
            <a:pPr indent="-304800" lvl="1" marL="1371600" rtl="0" algn="l">
              <a:spcBef>
                <a:spcPts val="0"/>
              </a:spcBef>
              <a:spcAft>
                <a:spcPts val="0"/>
              </a:spcAft>
              <a:buClr>
                <a:srgbClr val="434343"/>
              </a:buClr>
              <a:buSzPts val="1200"/>
              <a:buFont typeface="Proxima Nova"/>
              <a:buChar char="○"/>
            </a:pPr>
            <a:r>
              <a:rPr lang="en-GB" sz="1200">
                <a:solidFill>
                  <a:srgbClr val="434343"/>
                </a:solidFill>
                <a:latin typeface="Proxima Nova"/>
                <a:ea typeface="Proxima Nova"/>
                <a:cs typeface="Proxima Nova"/>
                <a:sym typeface="Proxima Nova"/>
              </a:rPr>
              <a:t>This includes Healthcare provider, Appointment Booking</a:t>
            </a:r>
            <a:endParaRPr sz="1200">
              <a:solidFill>
                <a:srgbClr val="434343"/>
              </a:solidFill>
              <a:latin typeface="Proxima Nova"/>
              <a:ea typeface="Proxima Nova"/>
              <a:cs typeface="Proxima Nova"/>
              <a:sym typeface="Proxima Nova"/>
            </a:endParaRPr>
          </a:p>
          <a:p>
            <a:pPr indent="0" lvl="0" marL="0" rtl="0" algn="l">
              <a:spcBef>
                <a:spcPts val="0"/>
              </a:spcBef>
              <a:spcAft>
                <a:spcPts val="0"/>
              </a:spcAft>
              <a:buNone/>
            </a:pPr>
            <a:r>
              <a:t/>
            </a:r>
            <a:endParaRPr b="1" sz="1200">
              <a:solidFill>
                <a:srgbClr val="434343"/>
              </a:solidFill>
              <a:latin typeface="Proxima Nova"/>
              <a:ea typeface="Proxima Nova"/>
              <a:cs typeface="Proxima Nova"/>
              <a:sym typeface="Proxima Nova"/>
            </a:endParaRPr>
          </a:p>
          <a:p>
            <a:pPr indent="-304800" lvl="0" marL="457200" rtl="0" algn="l">
              <a:spcBef>
                <a:spcPts val="0"/>
              </a:spcBef>
              <a:spcAft>
                <a:spcPts val="0"/>
              </a:spcAft>
              <a:buClr>
                <a:srgbClr val="434343"/>
              </a:buClr>
              <a:buSzPts val="1200"/>
              <a:buFont typeface="Proxima Nova"/>
              <a:buChar char="●"/>
            </a:pPr>
            <a:r>
              <a:rPr b="1" lang="en-GB" sz="1200">
                <a:solidFill>
                  <a:srgbClr val="434343"/>
                </a:solidFill>
                <a:latin typeface="Proxima Nova"/>
                <a:ea typeface="Proxima Nova"/>
                <a:cs typeface="Proxima Nova"/>
                <a:sym typeface="Proxima Nova"/>
              </a:rPr>
              <a:t>The entity diagram should include the information needed to allow health care providers to assign tests to customers, provide prescriptions and report on their appoints with customers.</a:t>
            </a:r>
            <a:endParaRPr b="1" sz="1200">
              <a:solidFill>
                <a:srgbClr val="434343"/>
              </a:solidFill>
              <a:latin typeface="Proxima Nova"/>
              <a:ea typeface="Proxima Nova"/>
              <a:cs typeface="Proxima Nova"/>
              <a:sym typeface="Proxima Nova"/>
            </a:endParaRPr>
          </a:p>
          <a:p>
            <a:pPr indent="-304800" lvl="1" marL="1371600" rtl="0" algn="l">
              <a:spcBef>
                <a:spcPts val="0"/>
              </a:spcBef>
              <a:spcAft>
                <a:spcPts val="0"/>
              </a:spcAft>
              <a:buClr>
                <a:srgbClr val="434343"/>
              </a:buClr>
              <a:buSzPts val="1200"/>
              <a:buFont typeface="Proxima Nova"/>
              <a:buChar char="○"/>
            </a:pPr>
            <a:r>
              <a:rPr lang="en-GB" sz="1200">
                <a:solidFill>
                  <a:srgbClr val="434343"/>
                </a:solidFill>
                <a:latin typeface="Proxima Nova"/>
                <a:ea typeface="Proxima Nova"/>
                <a:cs typeface="Proxima Nova"/>
                <a:sym typeface="Proxima Nova"/>
              </a:rPr>
              <a:t>Information should include Usage schedule for prescription, Assigned tests and information about the doctors themselves.</a:t>
            </a:r>
            <a:endParaRPr sz="1200">
              <a:solidFill>
                <a:srgbClr val="434343"/>
              </a:solidFill>
              <a:latin typeface="Proxima Nova"/>
              <a:ea typeface="Proxima Nova"/>
              <a:cs typeface="Proxima Nova"/>
              <a:sym typeface="Proxima Nova"/>
            </a:endParaRPr>
          </a:p>
          <a:p>
            <a:pPr indent="0" lvl="0" marL="0" rtl="0" algn="l">
              <a:spcBef>
                <a:spcPts val="0"/>
              </a:spcBef>
              <a:spcAft>
                <a:spcPts val="0"/>
              </a:spcAft>
              <a:buNone/>
            </a:pPr>
            <a:r>
              <a:t/>
            </a:r>
            <a:endParaRPr>
              <a:latin typeface="Lato"/>
              <a:ea typeface="Lato"/>
              <a:cs typeface="Lato"/>
              <a:sym typeface="Lato"/>
            </a:endParaRPr>
          </a:p>
        </p:txBody>
      </p:sp>
      <p:sp>
        <p:nvSpPr>
          <p:cNvPr id="491" name="Google Shape;491;p29"/>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2" name="Google Shape;492;p29"/>
          <p:cNvCxnSpPr/>
          <p:nvPr/>
        </p:nvCxnSpPr>
        <p:spPr>
          <a:xfrm flipH="1">
            <a:off x="6928375" y="-31575"/>
            <a:ext cx="1768200" cy="8400"/>
          </a:xfrm>
          <a:prstGeom prst="straightConnector1">
            <a:avLst/>
          </a:prstGeom>
          <a:noFill/>
          <a:ln cap="flat" cmpd="sng" w="9525">
            <a:solidFill>
              <a:schemeClr val="accent1"/>
            </a:solidFill>
            <a:prstDash val="dot"/>
            <a:round/>
            <a:headEnd len="med" w="med" type="none"/>
            <a:tailEnd len="med" w="med" type="none"/>
          </a:ln>
        </p:spPr>
      </p:cxnSp>
      <p:sp>
        <p:nvSpPr>
          <p:cNvPr id="493" name="Google Shape;493;p29"/>
          <p:cNvSpPr txBox="1"/>
          <p:nvPr/>
        </p:nvSpPr>
        <p:spPr>
          <a:xfrm>
            <a:off x="76200" y="-76200"/>
            <a:ext cx="772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3.1 General Requirements Structure</a:t>
            </a:r>
            <a:endParaRPr b="1" sz="2600">
              <a:solidFill>
                <a:schemeClr val="lt1"/>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0"/>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0"/>
          <p:cNvSpPr/>
          <p:nvPr/>
        </p:nvSpPr>
        <p:spPr>
          <a:xfrm>
            <a:off x="769825" y="1133600"/>
            <a:ext cx="1260600" cy="22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0" name="Google Shape;500;p30"/>
          <p:cNvCxnSpPr/>
          <p:nvPr/>
        </p:nvCxnSpPr>
        <p:spPr>
          <a:xfrm flipH="1">
            <a:off x="6928375" y="-31575"/>
            <a:ext cx="1768200" cy="8400"/>
          </a:xfrm>
          <a:prstGeom prst="straightConnector1">
            <a:avLst/>
          </a:prstGeom>
          <a:noFill/>
          <a:ln cap="flat" cmpd="sng" w="9525">
            <a:solidFill>
              <a:schemeClr val="accent1"/>
            </a:solidFill>
            <a:prstDash val="dot"/>
            <a:round/>
            <a:headEnd len="med" w="med" type="none"/>
            <a:tailEnd len="med" w="med" type="none"/>
          </a:ln>
        </p:spPr>
      </p:cxnSp>
      <p:sp>
        <p:nvSpPr>
          <p:cNvPr id="501" name="Google Shape;501;p30"/>
          <p:cNvSpPr txBox="1"/>
          <p:nvPr/>
        </p:nvSpPr>
        <p:spPr>
          <a:xfrm>
            <a:off x="76200" y="-76200"/>
            <a:ext cx="772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3.2</a:t>
            </a:r>
            <a:r>
              <a:rPr b="1" lang="en-GB" sz="2600">
                <a:solidFill>
                  <a:schemeClr val="lt1"/>
                </a:solidFill>
                <a:latin typeface="Raleway"/>
                <a:ea typeface="Raleway"/>
                <a:cs typeface="Raleway"/>
                <a:sym typeface="Raleway"/>
              </a:rPr>
              <a:t> Compile business rules and policies</a:t>
            </a:r>
            <a:endParaRPr b="1" sz="2600">
              <a:solidFill>
                <a:schemeClr val="lt1"/>
              </a:solidFill>
              <a:latin typeface="Raleway"/>
              <a:ea typeface="Raleway"/>
              <a:cs typeface="Raleway"/>
              <a:sym typeface="Raleway"/>
            </a:endParaRPr>
          </a:p>
        </p:txBody>
      </p:sp>
      <p:sp>
        <p:nvSpPr>
          <p:cNvPr id="502" name="Google Shape;502;p30"/>
          <p:cNvSpPr txBox="1"/>
          <p:nvPr/>
        </p:nvSpPr>
        <p:spPr>
          <a:xfrm>
            <a:off x="203025" y="508800"/>
            <a:ext cx="8747400" cy="35403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GB" sz="1200">
                <a:solidFill>
                  <a:srgbClr val="434343"/>
                </a:solidFill>
                <a:latin typeface="Proxima Nova"/>
                <a:ea typeface="Proxima Nova"/>
                <a:cs typeface="Proxima Nova"/>
                <a:sym typeface="Proxima Nova"/>
              </a:rPr>
              <a:t>The following is a more general list of descriptions that need to be included in the user requirements</a:t>
            </a:r>
            <a:r>
              <a:rPr b="1" lang="en-GB" sz="1200">
                <a:solidFill>
                  <a:srgbClr val="434343"/>
                </a:solidFill>
                <a:latin typeface="Proxima Nova"/>
                <a:ea typeface="Proxima Nova"/>
                <a:cs typeface="Proxima Nova"/>
                <a:sym typeface="Proxima Nova"/>
              </a:rPr>
              <a:t>:</a:t>
            </a:r>
            <a:endParaRPr b="1" sz="1200">
              <a:solidFill>
                <a:srgbClr val="434343"/>
              </a:solidFill>
              <a:latin typeface="Proxima Nova"/>
              <a:ea typeface="Proxima Nova"/>
              <a:cs typeface="Proxima Nova"/>
              <a:sym typeface="Proxima Nova"/>
            </a:endParaRPr>
          </a:p>
          <a:p>
            <a:pPr indent="-317500" lvl="0" marL="457200" rtl="0" algn="l">
              <a:spcBef>
                <a:spcPts val="1200"/>
              </a:spcBef>
              <a:spcAft>
                <a:spcPts val="0"/>
              </a:spcAft>
              <a:buSzPts val="1400"/>
              <a:buFont typeface="Proxima Nova"/>
              <a:buChar char="➔"/>
            </a:pPr>
            <a:r>
              <a:rPr lang="en-GB">
                <a:latin typeface="Proxima Nova"/>
                <a:ea typeface="Proxima Nova"/>
                <a:cs typeface="Proxima Nova"/>
                <a:sym typeface="Proxima Nova"/>
              </a:rPr>
              <a:t>A customer can submit orders for various products.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A customer order must include one or more offerings.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An offering can be a service or an item. But an offering must to be one of them and cannot be both at once.</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A supplier brand has one or many different supplier branches around the city.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An appointment booking may involve none or many usage schedules as prescribed by the doctor.</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When an offering is a service it is associated directly to the brand.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A customer can submit 0 or many appointment bookings.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A health care provider can be an independent doctor or a health care center doctor. A healthcare provider can be both of the mentioned at once.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A Health care center consists of one or many health care doctors and nurses.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A test can be scheduled for one or no appointment booking for a single customer by a one assigned healthcare provider.</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GB">
                <a:latin typeface="Proxima Nova"/>
                <a:ea typeface="Proxima Nova"/>
                <a:cs typeface="Proxima Nova"/>
                <a:sym typeface="Proxima Nova"/>
              </a:rPr>
              <a:t>An assigned test is associated with one and only one diagnostic test. </a:t>
            </a:r>
            <a:endParaRPr>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31"/>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1"/>
          <p:cNvSpPr/>
          <p:nvPr/>
        </p:nvSpPr>
        <p:spPr>
          <a:xfrm>
            <a:off x="769825" y="1133600"/>
            <a:ext cx="1260600" cy="22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9" name="Google Shape;509;p31"/>
          <p:cNvCxnSpPr/>
          <p:nvPr/>
        </p:nvCxnSpPr>
        <p:spPr>
          <a:xfrm flipH="1">
            <a:off x="6928375" y="-31575"/>
            <a:ext cx="1768200" cy="8400"/>
          </a:xfrm>
          <a:prstGeom prst="straightConnector1">
            <a:avLst/>
          </a:prstGeom>
          <a:noFill/>
          <a:ln cap="flat" cmpd="sng" w="9525">
            <a:solidFill>
              <a:schemeClr val="accent1"/>
            </a:solidFill>
            <a:prstDash val="dot"/>
            <a:round/>
            <a:headEnd len="med" w="med" type="none"/>
            <a:tailEnd len="med" w="med" type="none"/>
          </a:ln>
        </p:spPr>
      </p:cxnSp>
      <p:sp>
        <p:nvSpPr>
          <p:cNvPr id="510" name="Google Shape;510;p31"/>
          <p:cNvSpPr txBox="1"/>
          <p:nvPr/>
        </p:nvSpPr>
        <p:spPr>
          <a:xfrm>
            <a:off x="76200" y="-76200"/>
            <a:ext cx="772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3.3</a:t>
            </a:r>
            <a:r>
              <a:rPr b="1" lang="en-GB" sz="2600">
                <a:solidFill>
                  <a:schemeClr val="lt1"/>
                </a:solidFill>
                <a:latin typeface="Raleway"/>
                <a:ea typeface="Raleway"/>
                <a:cs typeface="Raleway"/>
                <a:sym typeface="Raleway"/>
              </a:rPr>
              <a:t> User requirements</a:t>
            </a:r>
            <a:endParaRPr b="1" sz="2600">
              <a:solidFill>
                <a:schemeClr val="lt1"/>
              </a:solidFill>
              <a:latin typeface="Raleway"/>
              <a:ea typeface="Raleway"/>
              <a:cs typeface="Raleway"/>
              <a:sym typeface="Raleway"/>
            </a:endParaRPr>
          </a:p>
        </p:txBody>
      </p:sp>
      <p:sp>
        <p:nvSpPr>
          <p:cNvPr id="511" name="Google Shape;511;p31"/>
          <p:cNvSpPr txBox="1"/>
          <p:nvPr/>
        </p:nvSpPr>
        <p:spPr>
          <a:xfrm>
            <a:off x="203025" y="508800"/>
            <a:ext cx="8747400" cy="4633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1200"/>
              </a:spcBef>
              <a:spcAft>
                <a:spcPts val="0"/>
              </a:spcAft>
              <a:buNone/>
            </a:pPr>
            <a:r>
              <a:rPr b="1" lang="en-GB" sz="1200">
                <a:solidFill>
                  <a:srgbClr val="434343"/>
                </a:solidFill>
                <a:latin typeface="Proxima Nova"/>
                <a:ea typeface="Proxima Nova"/>
                <a:cs typeface="Proxima Nova"/>
                <a:sym typeface="Proxima Nova"/>
              </a:rPr>
              <a:t> The following are the list of entities, attributes, and business rules we have come up with:</a:t>
            </a:r>
            <a:endParaRPr b="1" sz="1200">
              <a:solidFill>
                <a:srgbClr val="434343"/>
              </a:solidFill>
              <a:latin typeface="Proxima Nova"/>
              <a:ea typeface="Proxima Nova"/>
              <a:cs typeface="Proxima Nova"/>
              <a:sym typeface="Proxima Nova"/>
            </a:endParaRPr>
          </a:p>
          <a:p>
            <a:pPr indent="-285750" lvl="0" marL="457200" rtl="0" algn="l">
              <a:spcBef>
                <a:spcPts val="1200"/>
              </a:spcBef>
              <a:spcAft>
                <a:spcPts val="0"/>
              </a:spcAft>
              <a:buSzPts val="900"/>
              <a:buFont typeface="Proxima Nova"/>
              <a:buChar char="➔"/>
            </a:pPr>
            <a:r>
              <a:rPr lang="en-GB" sz="900">
                <a:latin typeface="Proxima Nova"/>
                <a:ea typeface="Proxima Nova"/>
                <a:cs typeface="Proxima Nova"/>
                <a:sym typeface="Proxima Nova"/>
              </a:rPr>
              <a:t>A </a:t>
            </a:r>
            <a:r>
              <a:rPr b="1" lang="en-GB" sz="900">
                <a:latin typeface="Proxima Nova"/>
                <a:ea typeface="Proxima Nova"/>
                <a:cs typeface="Proxima Nova"/>
                <a:sym typeface="Proxima Nova"/>
              </a:rPr>
              <a:t>customer </a:t>
            </a:r>
            <a:r>
              <a:rPr lang="en-GB" sz="900">
                <a:latin typeface="Proxima Nova"/>
                <a:ea typeface="Proxima Nova"/>
                <a:cs typeface="Proxima Nova"/>
                <a:sym typeface="Proxima Nova"/>
              </a:rPr>
              <a:t>can submit orders for various </a:t>
            </a:r>
            <a:r>
              <a:rPr b="1" lang="en-GB" sz="900">
                <a:latin typeface="Proxima Nova"/>
                <a:ea typeface="Proxima Nova"/>
                <a:cs typeface="Proxima Nova"/>
                <a:sym typeface="Proxima Nova"/>
              </a:rPr>
              <a:t>products</a:t>
            </a:r>
            <a:r>
              <a:rPr lang="en-GB" sz="900">
                <a:latin typeface="Proxima Nova"/>
                <a:ea typeface="Proxima Nova"/>
                <a:cs typeface="Proxima Nova"/>
                <a:sym typeface="Proxima Nova"/>
              </a:rPr>
              <a:t>.</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A </a:t>
            </a:r>
            <a:r>
              <a:rPr b="1" lang="en-GB" sz="900">
                <a:latin typeface="Proxima Nova"/>
                <a:ea typeface="Proxima Nova"/>
                <a:cs typeface="Proxima Nova"/>
                <a:sym typeface="Proxima Nova"/>
              </a:rPr>
              <a:t>customer </a:t>
            </a:r>
            <a:r>
              <a:rPr lang="en-GB" sz="900">
                <a:latin typeface="Proxima Nova"/>
                <a:ea typeface="Proxima Nova"/>
                <a:cs typeface="Proxima Nova"/>
                <a:sym typeface="Proxima Nova"/>
              </a:rPr>
              <a:t>can submit any number of </a:t>
            </a:r>
            <a:r>
              <a:rPr b="1" lang="en-GB" sz="900">
                <a:latin typeface="Proxima Nova"/>
                <a:ea typeface="Proxima Nova"/>
                <a:cs typeface="Proxima Nova"/>
                <a:sym typeface="Proxima Nova"/>
              </a:rPr>
              <a:t>orders</a:t>
            </a:r>
            <a:r>
              <a:rPr lang="en-GB" sz="900">
                <a:latin typeface="Proxima Nova"/>
                <a:ea typeface="Proxima Nova"/>
                <a:cs typeface="Proxima Nova"/>
                <a:sym typeface="Proxima Nova"/>
              </a:rPr>
              <a:t>, but may not submit any orders at all.</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Each </a:t>
            </a:r>
            <a:r>
              <a:rPr b="1" lang="en-GB" sz="900">
                <a:latin typeface="Proxima Nova"/>
                <a:ea typeface="Proxima Nova"/>
                <a:cs typeface="Proxima Nova"/>
                <a:sym typeface="Proxima Nova"/>
              </a:rPr>
              <a:t>order </a:t>
            </a:r>
            <a:r>
              <a:rPr lang="en-GB" sz="900">
                <a:latin typeface="Proxima Nova"/>
                <a:ea typeface="Proxima Nova"/>
                <a:cs typeface="Proxima Nova"/>
                <a:sym typeface="Proxima Nova"/>
              </a:rPr>
              <a:t>is submitted by exactly one customer.</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The identifier for an </a:t>
            </a:r>
            <a:r>
              <a:rPr b="1" lang="en-GB" sz="900">
                <a:latin typeface="Proxima Nova"/>
                <a:ea typeface="Proxima Nova"/>
                <a:cs typeface="Proxima Nova"/>
                <a:sym typeface="Proxima Nova"/>
              </a:rPr>
              <a:t>Order </a:t>
            </a:r>
            <a:r>
              <a:rPr lang="en-GB" sz="900">
                <a:latin typeface="Proxima Nova"/>
                <a:ea typeface="Proxima Nova"/>
                <a:cs typeface="Proxima Nova"/>
                <a:sym typeface="Proxima Nova"/>
              </a:rPr>
              <a:t>is Order ID, and other attributes are concerned with delivery information including City, Area, State, ZIP code and Street. Order Date, Delivery Phone Number and order price are also attributes part of the Order.</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A </a:t>
            </a:r>
            <a:r>
              <a:rPr b="1" lang="en-GB" sz="900">
                <a:latin typeface="Proxima Nova"/>
                <a:ea typeface="Proxima Nova"/>
                <a:cs typeface="Proxima Nova"/>
                <a:sym typeface="Proxima Nova"/>
              </a:rPr>
              <a:t>customer </a:t>
            </a:r>
            <a:r>
              <a:rPr lang="en-GB" sz="900">
                <a:latin typeface="Proxima Nova"/>
                <a:ea typeface="Proxima Nova"/>
                <a:cs typeface="Proxima Nova"/>
                <a:sym typeface="Proxima Nova"/>
              </a:rPr>
              <a:t>has the attributes Customer ID, Customer Name which includes FirstName and Last Name, Health care insurance ID, Gender, Birthday and a composition of Weight and Height called the BMI.</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A </a:t>
            </a:r>
            <a:r>
              <a:rPr b="1" lang="en-GB" sz="900">
                <a:latin typeface="Proxima Nova"/>
                <a:ea typeface="Proxima Nova"/>
                <a:cs typeface="Proxima Nova"/>
                <a:sym typeface="Proxima Nova"/>
              </a:rPr>
              <a:t>customer </a:t>
            </a:r>
            <a:r>
              <a:rPr lang="en-GB" sz="900">
                <a:latin typeface="Proxima Nova"/>
                <a:ea typeface="Proxima Nova"/>
                <a:cs typeface="Proxima Nova"/>
                <a:sym typeface="Proxima Nova"/>
              </a:rPr>
              <a:t>can have none or one Emergency Contact. The identifier that distinguishes an emergency contact is their Emergency Contact Name (First Name and Last Name) combined. An emergency contact cannot be a stand-alone entity since it depends on the customer to co-exist. An emergency contact has further information including Date of Birth, </a:t>
            </a:r>
            <a:r>
              <a:rPr lang="en-GB" sz="900">
                <a:latin typeface="Proxima Nova"/>
                <a:ea typeface="Proxima Nova"/>
                <a:cs typeface="Proxima Nova"/>
                <a:sym typeface="Proxima Nova"/>
              </a:rPr>
              <a:t>Phone Number and address. </a:t>
            </a:r>
            <a:endParaRPr sz="900">
              <a:latin typeface="Proxima Nova"/>
              <a:ea typeface="Proxima Nova"/>
              <a:cs typeface="Proxima Nova"/>
              <a:sym typeface="Proxima Nova"/>
            </a:endParaRPr>
          </a:p>
          <a:p>
            <a:pPr indent="-285750" lvl="0" marL="457200" rtl="0" algn="l">
              <a:spcBef>
                <a:spcPts val="0"/>
              </a:spcBef>
              <a:spcAft>
                <a:spcPts val="0"/>
              </a:spcAft>
              <a:buSzPts val="900"/>
              <a:buFont typeface="Proxima Nova"/>
              <a:buChar char="➔"/>
            </a:pPr>
            <a:r>
              <a:rPr lang="en-GB" sz="900">
                <a:latin typeface="Proxima Nova"/>
                <a:ea typeface="Proxima Nova"/>
                <a:cs typeface="Proxima Nova"/>
                <a:sym typeface="Proxima Nova"/>
              </a:rPr>
              <a:t>A customer </a:t>
            </a:r>
            <a:r>
              <a:rPr b="1" lang="en-GB" sz="900">
                <a:latin typeface="Proxima Nova"/>
                <a:ea typeface="Proxima Nova"/>
                <a:cs typeface="Proxima Nova"/>
                <a:sym typeface="Proxima Nova"/>
              </a:rPr>
              <a:t>order </a:t>
            </a:r>
            <a:r>
              <a:rPr lang="en-GB" sz="900">
                <a:latin typeface="Proxima Nova"/>
                <a:ea typeface="Proxima Nova"/>
                <a:cs typeface="Proxima Nova"/>
                <a:sym typeface="Proxima Nova"/>
              </a:rPr>
              <a:t>must include one or more </a:t>
            </a:r>
            <a:r>
              <a:rPr b="1" lang="en-GB" sz="900">
                <a:latin typeface="Proxima Nova"/>
                <a:ea typeface="Proxima Nova"/>
                <a:cs typeface="Proxima Nova"/>
                <a:sym typeface="Proxima Nova"/>
              </a:rPr>
              <a:t>offerings</a:t>
            </a:r>
            <a:r>
              <a:rPr lang="en-GB" sz="900">
                <a:latin typeface="Proxima Nova"/>
                <a:ea typeface="Proxima Nova"/>
                <a:cs typeface="Proxima Nova"/>
                <a:sym typeface="Proxima Nova"/>
              </a:rPr>
              <a:t>.  </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An </a:t>
            </a:r>
            <a:r>
              <a:rPr b="1" lang="en-GB" sz="900">
                <a:latin typeface="Proxima Nova"/>
                <a:ea typeface="Proxima Nova"/>
                <a:cs typeface="Proxima Nova"/>
                <a:sym typeface="Proxima Nova"/>
              </a:rPr>
              <a:t>offering </a:t>
            </a:r>
            <a:r>
              <a:rPr lang="en-GB" sz="900">
                <a:latin typeface="Proxima Nova"/>
                <a:ea typeface="Proxima Nova"/>
                <a:cs typeface="Proxima Nova"/>
                <a:sym typeface="Proxima Nova"/>
              </a:rPr>
              <a:t>may not be added on an </a:t>
            </a:r>
            <a:r>
              <a:rPr b="1" lang="en-GB" sz="900">
                <a:latin typeface="Proxima Nova"/>
                <a:ea typeface="Proxima Nova"/>
                <a:cs typeface="Proxima Nova"/>
                <a:sym typeface="Proxima Nova"/>
              </a:rPr>
              <a:t>order </a:t>
            </a:r>
            <a:r>
              <a:rPr lang="en-GB" sz="900">
                <a:latin typeface="Proxima Nova"/>
                <a:ea typeface="Proxima Nova"/>
                <a:cs typeface="Proxima Nova"/>
                <a:sym typeface="Proxima Nova"/>
              </a:rPr>
              <a:t>but may also be added to more than one </a:t>
            </a:r>
            <a:r>
              <a:rPr b="1" lang="en-GB" sz="900">
                <a:latin typeface="Proxima Nova"/>
                <a:ea typeface="Proxima Nova"/>
                <a:cs typeface="Proxima Nova"/>
                <a:sym typeface="Proxima Nova"/>
              </a:rPr>
              <a:t>order </a:t>
            </a:r>
            <a:r>
              <a:rPr lang="en-GB" sz="900">
                <a:latin typeface="Proxima Nova"/>
                <a:ea typeface="Proxima Nova"/>
                <a:cs typeface="Proxima Nova"/>
                <a:sym typeface="Proxima Nova"/>
              </a:rPr>
              <a:t>at a time.</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An </a:t>
            </a:r>
            <a:r>
              <a:rPr b="1" lang="en-GB" sz="900">
                <a:latin typeface="Proxima Nova"/>
                <a:ea typeface="Proxima Nova"/>
                <a:cs typeface="Proxima Nova"/>
                <a:sym typeface="Proxima Nova"/>
              </a:rPr>
              <a:t>offering on an order</a:t>
            </a:r>
            <a:r>
              <a:rPr lang="en-GB" sz="900">
                <a:latin typeface="Proxima Nova"/>
                <a:ea typeface="Proxima Nova"/>
                <a:cs typeface="Proxima Nova"/>
                <a:sym typeface="Proxima Nova"/>
              </a:rPr>
              <a:t> must be supplied by one and only one supplier branch. But the Supplier brand may be linked to 0 or many offerings on orders.</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Attributes associated with an </a:t>
            </a:r>
            <a:r>
              <a:rPr b="1" lang="en-GB" sz="900">
                <a:latin typeface="Proxima Nova"/>
                <a:ea typeface="Proxima Nova"/>
                <a:cs typeface="Proxima Nova"/>
                <a:sym typeface="Proxima Nova"/>
              </a:rPr>
              <a:t>offering </a:t>
            </a:r>
            <a:r>
              <a:rPr lang="en-GB" sz="900">
                <a:latin typeface="Proxima Nova"/>
                <a:ea typeface="Proxima Nova"/>
                <a:cs typeface="Proxima Nova"/>
                <a:sym typeface="Proxima Nova"/>
              </a:rPr>
              <a:t>and </a:t>
            </a:r>
            <a:r>
              <a:rPr b="1" lang="en-GB" sz="900">
                <a:latin typeface="Proxima Nova"/>
                <a:ea typeface="Proxima Nova"/>
                <a:cs typeface="Proxima Nova"/>
                <a:sym typeface="Proxima Nova"/>
              </a:rPr>
              <a:t>order </a:t>
            </a:r>
            <a:r>
              <a:rPr lang="en-GB" sz="900">
                <a:latin typeface="Proxima Nova"/>
                <a:ea typeface="Proxima Nova"/>
                <a:cs typeface="Proxima Nova"/>
                <a:sym typeface="Proxima Nova"/>
              </a:rPr>
              <a:t>include Quantity, Scheduled Delivery Date and Actual Delivery Date </a:t>
            </a:r>
            <a:endParaRPr sz="900">
              <a:latin typeface="Proxima Nova"/>
              <a:ea typeface="Proxima Nova"/>
              <a:cs typeface="Proxima Nova"/>
              <a:sym typeface="Proxima Nova"/>
            </a:endParaRPr>
          </a:p>
          <a:p>
            <a:pPr indent="-285750" lvl="0" marL="457200" rtl="0" algn="l">
              <a:spcBef>
                <a:spcPts val="0"/>
              </a:spcBef>
              <a:spcAft>
                <a:spcPts val="0"/>
              </a:spcAft>
              <a:buSzPts val="900"/>
              <a:buFont typeface="Proxima Nova"/>
              <a:buChar char="➔"/>
            </a:pPr>
            <a:r>
              <a:rPr lang="en-GB" sz="900">
                <a:latin typeface="Proxima Nova"/>
                <a:ea typeface="Proxima Nova"/>
                <a:cs typeface="Proxima Nova"/>
                <a:sym typeface="Proxima Nova"/>
              </a:rPr>
              <a:t>An offering can be a </a:t>
            </a:r>
            <a:r>
              <a:rPr b="1" lang="en-GB" sz="900">
                <a:latin typeface="Proxima Nova"/>
                <a:ea typeface="Proxima Nova"/>
                <a:cs typeface="Proxima Nova"/>
                <a:sym typeface="Proxima Nova"/>
              </a:rPr>
              <a:t>service </a:t>
            </a:r>
            <a:r>
              <a:rPr lang="en-GB" sz="900">
                <a:latin typeface="Proxima Nova"/>
                <a:ea typeface="Proxima Nova"/>
                <a:cs typeface="Proxima Nova"/>
                <a:sym typeface="Proxima Nova"/>
              </a:rPr>
              <a:t>or an </a:t>
            </a:r>
            <a:r>
              <a:rPr b="1" lang="en-GB" sz="900">
                <a:latin typeface="Proxima Nova"/>
                <a:ea typeface="Proxima Nova"/>
                <a:cs typeface="Proxima Nova"/>
                <a:sym typeface="Proxima Nova"/>
              </a:rPr>
              <a:t>item</a:t>
            </a:r>
            <a:r>
              <a:rPr lang="en-GB" sz="900">
                <a:latin typeface="Proxima Nova"/>
                <a:ea typeface="Proxima Nova"/>
                <a:cs typeface="Proxima Nova"/>
                <a:sym typeface="Proxima Nova"/>
              </a:rPr>
              <a:t>. But an offering must to be one of them and cannot be both at once.</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An </a:t>
            </a:r>
            <a:r>
              <a:rPr b="1" lang="en-GB" sz="900">
                <a:latin typeface="Proxima Nova"/>
                <a:ea typeface="Proxima Nova"/>
                <a:cs typeface="Proxima Nova"/>
                <a:sym typeface="Proxima Nova"/>
              </a:rPr>
              <a:t>offering </a:t>
            </a:r>
            <a:r>
              <a:rPr lang="en-GB" sz="900">
                <a:latin typeface="Proxima Nova"/>
                <a:ea typeface="Proxima Nova"/>
                <a:cs typeface="Proxima Nova"/>
                <a:sym typeface="Proxima Nova"/>
              </a:rPr>
              <a:t>includes the attributes Offering ID, Offering Name, Created Date, Price, Description and Offering Type</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When an </a:t>
            </a:r>
            <a:r>
              <a:rPr b="1" lang="en-GB" sz="900">
                <a:latin typeface="Proxima Nova"/>
                <a:ea typeface="Proxima Nova"/>
                <a:cs typeface="Proxima Nova"/>
                <a:sym typeface="Proxima Nova"/>
              </a:rPr>
              <a:t>offering </a:t>
            </a:r>
            <a:r>
              <a:rPr lang="en-GB" sz="900">
                <a:latin typeface="Proxima Nova"/>
                <a:ea typeface="Proxima Nova"/>
                <a:cs typeface="Proxima Nova"/>
                <a:sym typeface="Proxima Nova"/>
              </a:rPr>
              <a:t>is an Item, it includes the attributes Quantity, Item Type, Unit of Measure.</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A </a:t>
            </a:r>
            <a:r>
              <a:rPr b="1" lang="en-GB" sz="900">
                <a:latin typeface="Proxima Nova"/>
                <a:ea typeface="Proxima Nova"/>
                <a:cs typeface="Proxima Nova"/>
                <a:sym typeface="Proxima Nova"/>
              </a:rPr>
              <a:t>supplier branch </a:t>
            </a:r>
            <a:r>
              <a:rPr lang="en-GB" sz="900">
                <a:latin typeface="Proxima Nova"/>
                <a:ea typeface="Proxima Nova"/>
                <a:cs typeface="Proxima Nova"/>
                <a:sym typeface="Proxima Nova"/>
              </a:rPr>
              <a:t>has one or many items that it sells. And an item can be sold in none or many </a:t>
            </a:r>
            <a:r>
              <a:rPr b="1" lang="en-GB" sz="900">
                <a:latin typeface="Proxima Nova"/>
                <a:ea typeface="Proxima Nova"/>
                <a:cs typeface="Proxima Nova"/>
                <a:sym typeface="Proxima Nova"/>
              </a:rPr>
              <a:t>supplier branches</a:t>
            </a:r>
            <a:r>
              <a:rPr lang="en-GB" sz="900">
                <a:latin typeface="Proxima Nova"/>
                <a:ea typeface="Proxima Nova"/>
                <a:cs typeface="Proxima Nova"/>
                <a:sym typeface="Proxima Nova"/>
              </a:rPr>
              <a:t>.</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Attributes associated with an </a:t>
            </a:r>
            <a:r>
              <a:rPr b="1" lang="en-GB" sz="900">
                <a:latin typeface="Proxima Nova"/>
                <a:ea typeface="Proxima Nova"/>
                <a:cs typeface="Proxima Nova"/>
                <a:sym typeface="Proxima Nova"/>
              </a:rPr>
              <a:t>item </a:t>
            </a:r>
            <a:r>
              <a:rPr lang="en-GB" sz="900">
                <a:latin typeface="Proxima Nova"/>
                <a:ea typeface="Proxima Nova"/>
                <a:cs typeface="Proxima Nova"/>
                <a:sym typeface="Proxima Nova"/>
              </a:rPr>
              <a:t>and </a:t>
            </a:r>
            <a:r>
              <a:rPr b="1" lang="en-GB" sz="900">
                <a:latin typeface="Proxima Nova"/>
                <a:ea typeface="Proxima Nova"/>
                <a:cs typeface="Proxima Nova"/>
                <a:sym typeface="Proxima Nova"/>
              </a:rPr>
              <a:t>supplier branch </a:t>
            </a:r>
            <a:r>
              <a:rPr lang="en-GB" sz="900">
                <a:latin typeface="Proxima Nova"/>
                <a:ea typeface="Proxima Nova"/>
                <a:cs typeface="Proxima Nova"/>
                <a:sym typeface="Proxima Nova"/>
              </a:rPr>
              <a:t>include Availability Status, Restocking date, Available Quantity, Next Shipping Date and Is Active Status identifying if the item is available in the </a:t>
            </a:r>
            <a:r>
              <a:rPr b="1" lang="en-GB" sz="900">
                <a:latin typeface="Proxima Nova"/>
                <a:ea typeface="Proxima Nova"/>
                <a:cs typeface="Proxima Nova"/>
                <a:sym typeface="Proxima Nova"/>
              </a:rPr>
              <a:t>supplier branch </a:t>
            </a:r>
            <a:r>
              <a:rPr lang="en-GB" sz="900">
                <a:latin typeface="Proxima Nova"/>
                <a:ea typeface="Proxima Nova"/>
                <a:cs typeface="Proxima Nova"/>
                <a:sym typeface="Proxima Nova"/>
              </a:rPr>
              <a:t>based on the Available Quantity Attribute.</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When an offering is a </a:t>
            </a:r>
            <a:r>
              <a:rPr b="1" lang="en-GB" sz="900">
                <a:latin typeface="Proxima Nova"/>
                <a:ea typeface="Proxima Nova"/>
                <a:cs typeface="Proxima Nova"/>
                <a:sym typeface="Proxima Nova"/>
              </a:rPr>
              <a:t>service </a:t>
            </a:r>
            <a:r>
              <a:rPr lang="en-GB" sz="900">
                <a:latin typeface="Proxima Nova"/>
                <a:ea typeface="Proxima Nova"/>
                <a:cs typeface="Proxima Nova"/>
                <a:sym typeface="Proxima Nova"/>
              </a:rPr>
              <a:t>it has the attributes</a:t>
            </a:r>
            <a:r>
              <a:rPr b="1" lang="en-GB" sz="900">
                <a:latin typeface="Proxima Nova"/>
                <a:ea typeface="Proxima Nova"/>
                <a:cs typeface="Proxima Nova"/>
                <a:sym typeface="Proxima Nova"/>
              </a:rPr>
              <a:t> </a:t>
            </a:r>
            <a:r>
              <a:rPr lang="en-GB" sz="900">
                <a:latin typeface="Proxima Nova"/>
                <a:ea typeface="Proxima Nova"/>
                <a:cs typeface="Proxima Nova"/>
                <a:sym typeface="Proxima Nova"/>
              </a:rPr>
              <a:t>Time Taken, Given Time, Service Rating, Schedule Type and Duration.</a:t>
            </a:r>
            <a:endParaRPr sz="900">
              <a:latin typeface="Proxima Nova"/>
              <a:ea typeface="Proxima Nova"/>
              <a:cs typeface="Proxima Nova"/>
              <a:sym typeface="Proxima Nova"/>
            </a:endParaRPr>
          </a:p>
          <a:p>
            <a:pPr indent="-285750" lvl="0" marL="457200" rtl="0" algn="l">
              <a:spcBef>
                <a:spcPts val="0"/>
              </a:spcBef>
              <a:spcAft>
                <a:spcPts val="0"/>
              </a:spcAft>
              <a:buSzPts val="900"/>
              <a:buFont typeface="Proxima Nova"/>
              <a:buChar char="➔"/>
            </a:pPr>
            <a:r>
              <a:rPr lang="en-GB" sz="900">
                <a:latin typeface="Proxima Nova"/>
                <a:ea typeface="Proxima Nova"/>
                <a:cs typeface="Proxima Nova"/>
                <a:sym typeface="Proxima Nova"/>
              </a:rPr>
              <a:t>A </a:t>
            </a:r>
            <a:r>
              <a:rPr b="1" lang="en-GB" sz="900">
                <a:latin typeface="Proxima Nova"/>
                <a:ea typeface="Proxima Nova"/>
                <a:cs typeface="Proxima Nova"/>
                <a:sym typeface="Proxima Nova"/>
              </a:rPr>
              <a:t>supplier brand </a:t>
            </a:r>
            <a:r>
              <a:rPr lang="en-GB" sz="900">
                <a:latin typeface="Proxima Nova"/>
                <a:ea typeface="Proxima Nova"/>
                <a:cs typeface="Proxima Nova"/>
                <a:sym typeface="Proxima Nova"/>
              </a:rPr>
              <a:t>has one or many different </a:t>
            </a:r>
            <a:r>
              <a:rPr b="1" lang="en-GB" sz="900">
                <a:latin typeface="Proxima Nova"/>
                <a:ea typeface="Proxima Nova"/>
                <a:cs typeface="Proxima Nova"/>
                <a:sym typeface="Proxima Nova"/>
              </a:rPr>
              <a:t>supplier branches </a:t>
            </a:r>
            <a:r>
              <a:rPr lang="en-GB" sz="900">
                <a:latin typeface="Proxima Nova"/>
                <a:ea typeface="Proxima Nova"/>
                <a:cs typeface="Proxima Nova"/>
                <a:sym typeface="Proxima Nova"/>
              </a:rPr>
              <a:t>around the city.  (Does not cover the storage information on a branch level - this is considered to be automated in the front end) </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A </a:t>
            </a:r>
            <a:r>
              <a:rPr b="1" lang="en-GB" sz="900">
                <a:latin typeface="Proxima Nova"/>
                <a:ea typeface="Proxima Nova"/>
                <a:cs typeface="Proxima Nova"/>
                <a:sym typeface="Proxima Nova"/>
              </a:rPr>
              <a:t>supplier brand </a:t>
            </a:r>
            <a:r>
              <a:rPr lang="en-GB" sz="900">
                <a:latin typeface="Proxima Nova"/>
                <a:ea typeface="Proxima Nova"/>
                <a:cs typeface="Proxima Nova"/>
                <a:sym typeface="Proxima Nova"/>
              </a:rPr>
              <a:t>includes the attributes Supplier ID which is the </a:t>
            </a:r>
            <a:r>
              <a:rPr lang="en-GB" sz="900">
                <a:latin typeface="Proxima Nova"/>
                <a:ea typeface="Proxima Nova"/>
                <a:cs typeface="Proxima Nova"/>
                <a:sym typeface="Proxima Nova"/>
              </a:rPr>
              <a:t>identifier</a:t>
            </a:r>
            <a:r>
              <a:rPr lang="en-GB" sz="900">
                <a:latin typeface="Proxima Nova"/>
                <a:ea typeface="Proxima Nova"/>
                <a:cs typeface="Proxima Nova"/>
                <a:sym typeface="Proxima Nova"/>
              </a:rPr>
              <a:t>, Brand Name, Brand Description and Supplier Type.</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Every supplier branch is linked to one and only one supplier brand</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The one or many </a:t>
            </a:r>
            <a:r>
              <a:rPr b="1" lang="en-GB" sz="900">
                <a:latin typeface="Proxima Nova"/>
                <a:ea typeface="Proxima Nova"/>
                <a:cs typeface="Proxima Nova"/>
                <a:sym typeface="Proxima Nova"/>
              </a:rPr>
              <a:t>supplier branches </a:t>
            </a:r>
            <a:r>
              <a:rPr lang="en-GB" sz="900">
                <a:latin typeface="Proxima Nova"/>
                <a:ea typeface="Proxima Nova"/>
                <a:cs typeface="Proxima Nova"/>
                <a:sym typeface="Proxima Nova"/>
              </a:rPr>
              <a:t>under a </a:t>
            </a:r>
            <a:r>
              <a:rPr b="1" lang="en-GB" sz="900">
                <a:latin typeface="Proxima Nova"/>
                <a:ea typeface="Proxima Nova"/>
                <a:cs typeface="Proxima Nova"/>
                <a:sym typeface="Proxima Nova"/>
              </a:rPr>
              <a:t>brand </a:t>
            </a:r>
            <a:r>
              <a:rPr lang="en-GB" sz="900">
                <a:latin typeface="Proxima Nova"/>
                <a:ea typeface="Proxima Nova"/>
                <a:cs typeface="Proxima Nova"/>
                <a:sym typeface="Proxima Nova"/>
              </a:rPr>
              <a:t>has the attributes Supplier Branch ID, Branch Name, Branch Location, Branch Activation Date, Branch Closing Date and Is Online which is a derived tag from the Branch Closing Date.</a:t>
            </a:r>
            <a:endParaRPr sz="900">
              <a:latin typeface="Proxima Nova"/>
              <a:ea typeface="Proxima Nova"/>
              <a:cs typeface="Proxima Nova"/>
              <a:sym typeface="Proxima Nova"/>
            </a:endParaRPr>
          </a:p>
          <a:p>
            <a:pPr indent="0" lvl="0" marL="0" rtl="0" algn="l">
              <a:spcBef>
                <a:spcPts val="1200"/>
              </a:spcBef>
              <a:spcAft>
                <a:spcPts val="0"/>
              </a:spcAft>
              <a:buNone/>
            </a:pPr>
            <a:r>
              <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32"/>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2"/>
          <p:cNvSpPr/>
          <p:nvPr/>
        </p:nvSpPr>
        <p:spPr>
          <a:xfrm>
            <a:off x="769825" y="1133600"/>
            <a:ext cx="1260600" cy="22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8" name="Google Shape;518;p32"/>
          <p:cNvCxnSpPr/>
          <p:nvPr/>
        </p:nvCxnSpPr>
        <p:spPr>
          <a:xfrm flipH="1">
            <a:off x="6928375" y="-31575"/>
            <a:ext cx="1768200" cy="8400"/>
          </a:xfrm>
          <a:prstGeom prst="straightConnector1">
            <a:avLst/>
          </a:prstGeom>
          <a:noFill/>
          <a:ln cap="flat" cmpd="sng" w="9525">
            <a:solidFill>
              <a:schemeClr val="accent1"/>
            </a:solidFill>
            <a:prstDash val="dot"/>
            <a:round/>
            <a:headEnd len="med" w="med" type="none"/>
            <a:tailEnd len="med" w="med" type="none"/>
          </a:ln>
        </p:spPr>
      </p:cxnSp>
      <p:sp>
        <p:nvSpPr>
          <p:cNvPr id="519" name="Google Shape;519;p32"/>
          <p:cNvSpPr txBox="1"/>
          <p:nvPr/>
        </p:nvSpPr>
        <p:spPr>
          <a:xfrm>
            <a:off x="76200" y="-76200"/>
            <a:ext cx="772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3.3 User requirements</a:t>
            </a:r>
            <a:endParaRPr b="1" sz="2600">
              <a:solidFill>
                <a:schemeClr val="lt1"/>
              </a:solidFill>
              <a:latin typeface="Raleway"/>
              <a:ea typeface="Raleway"/>
              <a:cs typeface="Raleway"/>
              <a:sym typeface="Raleway"/>
            </a:endParaRPr>
          </a:p>
        </p:txBody>
      </p:sp>
      <p:sp>
        <p:nvSpPr>
          <p:cNvPr id="520" name="Google Shape;520;p32"/>
          <p:cNvSpPr txBox="1"/>
          <p:nvPr/>
        </p:nvSpPr>
        <p:spPr>
          <a:xfrm>
            <a:off x="198300" y="495600"/>
            <a:ext cx="8747400" cy="4756200"/>
          </a:xfrm>
          <a:prstGeom prst="rect">
            <a:avLst/>
          </a:prstGeom>
          <a:solidFill>
            <a:srgbClr val="FFFFFF"/>
          </a:solidFill>
          <a:ln>
            <a:noFill/>
          </a:ln>
        </p:spPr>
        <p:txBody>
          <a:bodyPr anchorCtr="0" anchor="t" bIns="91425" lIns="91425" spcFirstLastPara="1" rIns="91425" wrap="square" tIns="91425">
            <a:spAutoFit/>
          </a:bodyPr>
          <a:lstStyle/>
          <a:p>
            <a:pPr indent="-285750" lvl="0" marL="457200" rtl="0" algn="l">
              <a:spcBef>
                <a:spcPts val="1200"/>
              </a:spcBef>
              <a:spcAft>
                <a:spcPts val="0"/>
              </a:spcAft>
              <a:buSzPts val="900"/>
              <a:buFont typeface="Proxima Nova"/>
              <a:buChar char="➔"/>
            </a:pPr>
            <a:r>
              <a:rPr lang="en-GB" sz="900">
                <a:latin typeface="Proxima Nova"/>
                <a:ea typeface="Proxima Nova"/>
                <a:cs typeface="Proxima Nova"/>
                <a:sym typeface="Proxima Nova"/>
              </a:rPr>
              <a:t>A </a:t>
            </a:r>
            <a:r>
              <a:rPr b="1" lang="en-GB" sz="900">
                <a:latin typeface="Proxima Nova"/>
                <a:ea typeface="Proxima Nova"/>
                <a:cs typeface="Proxima Nova"/>
                <a:sym typeface="Proxima Nova"/>
              </a:rPr>
              <a:t>customer </a:t>
            </a:r>
            <a:r>
              <a:rPr lang="en-GB" sz="900">
                <a:latin typeface="Proxima Nova"/>
                <a:ea typeface="Proxima Nova"/>
                <a:cs typeface="Proxima Nova"/>
                <a:sym typeface="Proxima Nova"/>
              </a:rPr>
              <a:t>can submit 0 or many </a:t>
            </a:r>
            <a:r>
              <a:rPr b="1" lang="en-GB" sz="900">
                <a:latin typeface="Proxima Nova"/>
                <a:ea typeface="Proxima Nova"/>
                <a:cs typeface="Proxima Nova"/>
                <a:sym typeface="Proxima Nova"/>
              </a:rPr>
              <a:t>appointment bookings</a:t>
            </a:r>
            <a:r>
              <a:rPr lang="en-GB" sz="900">
                <a:latin typeface="Proxima Nova"/>
                <a:ea typeface="Proxima Nova"/>
                <a:cs typeface="Proxima Nova"/>
                <a:sym typeface="Proxima Nova"/>
              </a:rPr>
              <a:t>.</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An </a:t>
            </a:r>
            <a:r>
              <a:rPr b="1" lang="en-GB" sz="900">
                <a:latin typeface="Proxima Nova"/>
                <a:ea typeface="Proxima Nova"/>
                <a:cs typeface="Proxima Nova"/>
                <a:sym typeface="Proxima Nova"/>
              </a:rPr>
              <a:t>Appointment booking </a:t>
            </a:r>
            <a:r>
              <a:rPr lang="en-GB" sz="900">
                <a:latin typeface="Proxima Nova"/>
                <a:ea typeface="Proxima Nova"/>
                <a:cs typeface="Proxima Nova"/>
                <a:sym typeface="Proxima Nova"/>
              </a:rPr>
              <a:t>includes the attributes Appointment ID, Appointment Date, Appointment Type, Requested Doctor Type, Reason Description and Appointment Review.</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An appointment booking must be made by one and only one customer at a time.</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One and only one </a:t>
            </a:r>
            <a:r>
              <a:rPr b="1" lang="en-GB" sz="900">
                <a:latin typeface="Proxima Nova"/>
                <a:ea typeface="Proxima Nova"/>
                <a:cs typeface="Proxima Nova"/>
                <a:sym typeface="Proxima Nova"/>
              </a:rPr>
              <a:t>healthcare provider </a:t>
            </a:r>
            <a:r>
              <a:rPr lang="en-GB" sz="900">
                <a:latin typeface="Proxima Nova"/>
                <a:ea typeface="Proxima Nova"/>
                <a:cs typeface="Proxima Nova"/>
                <a:sym typeface="Proxima Nova"/>
              </a:rPr>
              <a:t>must be assigned to every </a:t>
            </a:r>
            <a:r>
              <a:rPr b="1" lang="en-GB" sz="900">
                <a:latin typeface="Proxima Nova"/>
                <a:ea typeface="Proxima Nova"/>
                <a:cs typeface="Proxima Nova"/>
                <a:sym typeface="Proxima Nova"/>
              </a:rPr>
              <a:t>appointment booking</a:t>
            </a:r>
            <a:r>
              <a:rPr lang="en-GB" sz="900">
                <a:latin typeface="Proxima Nova"/>
                <a:ea typeface="Proxima Nova"/>
                <a:cs typeface="Proxima Nova"/>
                <a:sym typeface="Proxima Nova"/>
              </a:rPr>
              <a:t>. However, a healthcare provider may be part of 0 or many </a:t>
            </a:r>
            <a:r>
              <a:rPr b="1" lang="en-GB" sz="900">
                <a:latin typeface="Proxima Nova"/>
                <a:ea typeface="Proxima Nova"/>
                <a:cs typeface="Proxima Nova"/>
                <a:sym typeface="Proxima Nova"/>
              </a:rPr>
              <a:t>appointment bookings</a:t>
            </a:r>
            <a:r>
              <a:rPr lang="en-GB" sz="900">
                <a:latin typeface="Proxima Nova"/>
                <a:ea typeface="Proxima Nova"/>
                <a:cs typeface="Proxima Nova"/>
                <a:sym typeface="Proxima Nova"/>
              </a:rPr>
              <a:t>.</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The Attributes associated with an </a:t>
            </a:r>
            <a:r>
              <a:rPr b="1" lang="en-GB" sz="900">
                <a:latin typeface="Proxima Nova"/>
                <a:ea typeface="Proxima Nova"/>
                <a:cs typeface="Proxima Nova"/>
                <a:sym typeface="Proxima Nova"/>
              </a:rPr>
              <a:t>appointment booking </a:t>
            </a:r>
            <a:r>
              <a:rPr lang="en-GB" sz="900">
                <a:latin typeface="Proxima Nova"/>
                <a:ea typeface="Proxima Nova"/>
                <a:cs typeface="Proxima Nova"/>
                <a:sym typeface="Proxima Nova"/>
              </a:rPr>
              <a:t>and </a:t>
            </a:r>
            <a:r>
              <a:rPr b="1" lang="en-GB" sz="900">
                <a:latin typeface="Proxima Nova"/>
                <a:ea typeface="Proxima Nova"/>
                <a:cs typeface="Proxima Nova"/>
                <a:sym typeface="Proxima Nova"/>
              </a:rPr>
              <a:t>healthcare provider </a:t>
            </a:r>
            <a:r>
              <a:rPr lang="en-GB" sz="900">
                <a:latin typeface="Proxima Nova"/>
                <a:ea typeface="Proxima Nova"/>
                <a:cs typeface="Proxima Nova"/>
                <a:sym typeface="Proxima Nova"/>
              </a:rPr>
              <a:t>include Result Status, Appointment Return Date </a:t>
            </a:r>
            <a:endParaRPr sz="900">
              <a:latin typeface="Proxima Nova"/>
              <a:ea typeface="Proxima Nova"/>
              <a:cs typeface="Proxima Nova"/>
              <a:sym typeface="Proxima Nova"/>
            </a:endParaRPr>
          </a:p>
          <a:p>
            <a:pPr indent="-285750" lvl="0" marL="457200" rtl="0" algn="l">
              <a:spcBef>
                <a:spcPts val="0"/>
              </a:spcBef>
              <a:spcAft>
                <a:spcPts val="0"/>
              </a:spcAft>
              <a:buSzPts val="900"/>
              <a:buFont typeface="Proxima Nova"/>
              <a:buChar char="➔"/>
            </a:pPr>
            <a:r>
              <a:rPr lang="en-GB" sz="900">
                <a:latin typeface="Proxima Nova"/>
                <a:ea typeface="Proxima Nova"/>
                <a:cs typeface="Proxima Nova"/>
                <a:sym typeface="Proxima Nova"/>
              </a:rPr>
              <a:t>An </a:t>
            </a:r>
            <a:r>
              <a:rPr b="1" lang="en-GB" sz="900">
                <a:latin typeface="Proxima Nova"/>
                <a:ea typeface="Proxima Nova"/>
                <a:cs typeface="Proxima Nova"/>
                <a:sym typeface="Proxima Nova"/>
              </a:rPr>
              <a:t>appointment booking </a:t>
            </a:r>
            <a:r>
              <a:rPr lang="en-GB" sz="900">
                <a:latin typeface="Proxima Nova"/>
                <a:ea typeface="Proxima Nova"/>
                <a:cs typeface="Proxima Nova"/>
                <a:sym typeface="Proxima Nova"/>
              </a:rPr>
              <a:t>may involve none or many </a:t>
            </a:r>
            <a:r>
              <a:rPr b="1" lang="en-GB" sz="900">
                <a:latin typeface="Proxima Nova"/>
                <a:ea typeface="Proxima Nova"/>
                <a:cs typeface="Proxima Nova"/>
                <a:sym typeface="Proxima Nova"/>
              </a:rPr>
              <a:t>usage schedules </a:t>
            </a:r>
            <a:r>
              <a:rPr lang="en-GB" sz="900">
                <a:latin typeface="Proxima Nova"/>
                <a:ea typeface="Proxima Nova"/>
                <a:cs typeface="Proxima Nova"/>
                <a:sym typeface="Proxima Nova"/>
              </a:rPr>
              <a:t>as prescribed by the </a:t>
            </a:r>
            <a:r>
              <a:rPr b="1" lang="en-GB" sz="900">
                <a:latin typeface="Proxima Nova"/>
                <a:ea typeface="Proxima Nova"/>
                <a:cs typeface="Proxima Nova"/>
                <a:sym typeface="Proxima Nova"/>
              </a:rPr>
              <a:t>doctor</a:t>
            </a:r>
            <a:r>
              <a:rPr lang="en-GB" sz="900">
                <a:latin typeface="Proxima Nova"/>
                <a:ea typeface="Proxima Nova"/>
                <a:cs typeface="Proxima Nova"/>
                <a:sym typeface="Proxima Nova"/>
              </a:rPr>
              <a:t>. </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A </a:t>
            </a:r>
            <a:r>
              <a:rPr b="1" lang="en-GB" sz="900">
                <a:latin typeface="Proxima Nova"/>
                <a:ea typeface="Proxima Nova"/>
                <a:cs typeface="Proxima Nova"/>
                <a:sym typeface="Proxima Nova"/>
              </a:rPr>
              <a:t>usage schedule </a:t>
            </a:r>
            <a:r>
              <a:rPr lang="en-GB" sz="900">
                <a:latin typeface="Proxima Nova"/>
                <a:ea typeface="Proxima Nova"/>
                <a:cs typeface="Proxima Nova"/>
                <a:sym typeface="Proxima Nova"/>
              </a:rPr>
              <a:t>must be linked to one and only one </a:t>
            </a:r>
            <a:r>
              <a:rPr b="1" lang="en-GB" sz="900">
                <a:latin typeface="Proxima Nova"/>
                <a:ea typeface="Proxima Nova"/>
                <a:cs typeface="Proxima Nova"/>
                <a:sym typeface="Proxima Nova"/>
              </a:rPr>
              <a:t>appointment booking </a:t>
            </a:r>
            <a:r>
              <a:rPr lang="en-GB" sz="900">
                <a:latin typeface="Proxima Nova"/>
                <a:ea typeface="Proxima Nova"/>
                <a:cs typeface="Proxima Nova"/>
                <a:sym typeface="Proxima Nova"/>
              </a:rPr>
              <a:t>at a given time. </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A </a:t>
            </a:r>
            <a:r>
              <a:rPr b="1" lang="en-GB" sz="900">
                <a:latin typeface="Proxima Nova"/>
                <a:ea typeface="Proxima Nova"/>
                <a:cs typeface="Proxima Nova"/>
                <a:sym typeface="Proxima Nova"/>
              </a:rPr>
              <a:t>usage schedule </a:t>
            </a:r>
            <a:r>
              <a:rPr lang="en-GB" sz="900">
                <a:latin typeface="Proxima Nova"/>
                <a:ea typeface="Proxima Nova"/>
                <a:cs typeface="Proxima Nova"/>
                <a:sym typeface="Proxima Nova"/>
              </a:rPr>
              <a:t>provides information about the schedule to follow for a specific </a:t>
            </a:r>
            <a:r>
              <a:rPr b="1" lang="en-GB" sz="900">
                <a:latin typeface="Proxima Nova"/>
                <a:ea typeface="Proxima Nova"/>
                <a:cs typeface="Proxima Nova"/>
                <a:sym typeface="Proxima Nova"/>
              </a:rPr>
              <a:t>offering</a:t>
            </a:r>
            <a:r>
              <a:rPr lang="en-GB" sz="900">
                <a:latin typeface="Proxima Nova"/>
                <a:ea typeface="Proxima Nova"/>
                <a:cs typeface="Proxima Nova"/>
                <a:sym typeface="Proxima Nova"/>
              </a:rPr>
              <a:t>.  This information includes Schedule ID, Until Date (which is the offering usage end date), </a:t>
            </a:r>
            <a:r>
              <a:rPr lang="en-GB" sz="900" u="sng">
                <a:latin typeface="Proxima Nova"/>
                <a:ea typeface="Proxima Nova"/>
                <a:cs typeface="Proxima Nova"/>
                <a:sym typeface="Proxima Nova"/>
              </a:rPr>
              <a:t>the periodic setting</a:t>
            </a:r>
            <a:r>
              <a:rPr b="1" lang="en-GB" sz="900" u="sng">
                <a:latin typeface="Proxima Nova"/>
                <a:ea typeface="Proxima Nova"/>
                <a:cs typeface="Proxima Nova"/>
                <a:sym typeface="Proxima Nova"/>
              </a:rPr>
              <a:t> </a:t>
            </a:r>
            <a:r>
              <a:rPr lang="en-GB" sz="900" u="sng">
                <a:latin typeface="Proxima Nova"/>
                <a:ea typeface="Proxima Nova"/>
                <a:cs typeface="Proxima Nova"/>
                <a:sym typeface="Proxima Nova"/>
              </a:rPr>
              <a:t>attribute which is </a:t>
            </a:r>
            <a:r>
              <a:rPr lang="en-GB" sz="900">
                <a:latin typeface="Proxima Nova"/>
                <a:ea typeface="Proxima Nova"/>
                <a:cs typeface="Proxima Nova"/>
                <a:sym typeface="Proxima Nova"/>
              </a:rPr>
              <a:t> </a:t>
            </a:r>
            <a:r>
              <a:rPr lang="en-GB" sz="900">
                <a:latin typeface="Proxima Nova"/>
                <a:ea typeface="Proxima Nova"/>
                <a:cs typeface="Proxima Nova"/>
                <a:sym typeface="Proxima Nova"/>
              </a:rPr>
              <a:t>the times of the day the offering needs to be taken and the day of the week it needs to be taken. There are multiple periodic settings for a single usage schedule.</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A usage schedule must be associated with one offering at a given time. </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An offering may be part of 0 or many usage schedules at a given time.</a:t>
            </a:r>
            <a:endParaRPr sz="900">
              <a:latin typeface="Proxima Nova"/>
              <a:ea typeface="Proxima Nova"/>
              <a:cs typeface="Proxima Nova"/>
              <a:sym typeface="Proxima Nova"/>
            </a:endParaRPr>
          </a:p>
          <a:p>
            <a:pPr indent="-285750" lvl="0" marL="457200" rtl="0" algn="l">
              <a:spcBef>
                <a:spcPts val="0"/>
              </a:spcBef>
              <a:spcAft>
                <a:spcPts val="0"/>
              </a:spcAft>
              <a:buSzPts val="900"/>
              <a:buFont typeface="Proxima Nova"/>
              <a:buChar char="➔"/>
            </a:pPr>
            <a:r>
              <a:rPr lang="en-GB" sz="900">
                <a:latin typeface="Proxima Nova"/>
                <a:ea typeface="Proxima Nova"/>
                <a:cs typeface="Proxima Nova"/>
                <a:sym typeface="Proxima Nova"/>
              </a:rPr>
              <a:t>A </a:t>
            </a:r>
            <a:r>
              <a:rPr b="1" lang="en-GB" sz="900">
                <a:latin typeface="Proxima Nova"/>
                <a:ea typeface="Proxima Nova"/>
                <a:cs typeface="Proxima Nova"/>
                <a:sym typeface="Proxima Nova"/>
              </a:rPr>
              <a:t>health care provider </a:t>
            </a:r>
            <a:r>
              <a:rPr lang="en-GB" sz="900">
                <a:latin typeface="Proxima Nova"/>
                <a:ea typeface="Proxima Nova"/>
                <a:cs typeface="Proxima Nova"/>
                <a:sym typeface="Proxima Nova"/>
              </a:rPr>
              <a:t>can be an</a:t>
            </a:r>
            <a:r>
              <a:rPr b="1" lang="en-GB" sz="900">
                <a:latin typeface="Proxima Nova"/>
                <a:ea typeface="Proxima Nova"/>
                <a:cs typeface="Proxima Nova"/>
                <a:sym typeface="Proxima Nova"/>
              </a:rPr>
              <a:t> independent doctor </a:t>
            </a:r>
            <a:r>
              <a:rPr lang="en-GB" sz="900">
                <a:latin typeface="Proxima Nova"/>
                <a:ea typeface="Proxima Nova"/>
                <a:cs typeface="Proxima Nova"/>
                <a:sym typeface="Proxima Nova"/>
              </a:rPr>
              <a:t>or a </a:t>
            </a:r>
            <a:r>
              <a:rPr b="1" lang="en-GB" sz="900">
                <a:latin typeface="Proxima Nova"/>
                <a:ea typeface="Proxima Nova"/>
                <a:cs typeface="Proxima Nova"/>
                <a:sym typeface="Proxima Nova"/>
              </a:rPr>
              <a:t>health care center doctor</a:t>
            </a:r>
            <a:r>
              <a:rPr lang="en-GB" sz="900">
                <a:latin typeface="Proxima Nova"/>
                <a:ea typeface="Proxima Nova"/>
                <a:cs typeface="Proxima Nova"/>
                <a:sym typeface="Proxima Nova"/>
              </a:rPr>
              <a:t>. A </a:t>
            </a:r>
            <a:r>
              <a:rPr b="1" lang="en-GB" sz="900">
                <a:latin typeface="Proxima Nova"/>
                <a:ea typeface="Proxima Nova"/>
                <a:cs typeface="Proxima Nova"/>
                <a:sym typeface="Proxima Nova"/>
              </a:rPr>
              <a:t>healthcare provider </a:t>
            </a:r>
            <a:r>
              <a:rPr lang="en-GB" sz="900">
                <a:latin typeface="Proxima Nova"/>
                <a:ea typeface="Proxima Nova"/>
                <a:cs typeface="Proxima Nova"/>
                <a:sym typeface="Proxima Nova"/>
              </a:rPr>
              <a:t>can be both of the mentioned at once. But a health care provider must be at least one of them.  </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A health care provider has the attributes: Doctor ID, Full Name, Multiple Doctor Specializations and  Phone Number</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If a </a:t>
            </a:r>
            <a:r>
              <a:rPr b="1" lang="en-GB" sz="900">
                <a:latin typeface="Proxima Nova"/>
                <a:ea typeface="Proxima Nova"/>
                <a:cs typeface="Proxima Nova"/>
                <a:sym typeface="Proxima Nova"/>
              </a:rPr>
              <a:t>healthcare provider </a:t>
            </a:r>
            <a:r>
              <a:rPr lang="en-GB" sz="900">
                <a:latin typeface="Proxima Nova"/>
                <a:ea typeface="Proxima Nova"/>
                <a:cs typeface="Proxima Nova"/>
                <a:sym typeface="Proxima Nova"/>
              </a:rPr>
              <a:t>is an </a:t>
            </a:r>
            <a:r>
              <a:rPr b="1" lang="en-GB" sz="900">
                <a:latin typeface="Proxima Nova"/>
                <a:ea typeface="Proxima Nova"/>
                <a:cs typeface="Proxima Nova"/>
                <a:sym typeface="Proxima Nova"/>
              </a:rPr>
              <a:t>independent doctor</a:t>
            </a:r>
            <a:r>
              <a:rPr lang="en-GB" sz="900">
                <a:latin typeface="Proxima Nova"/>
                <a:ea typeface="Proxima Nova"/>
                <a:cs typeface="Proxima Nova"/>
                <a:sym typeface="Proxima Nova"/>
              </a:rPr>
              <a:t> he or she has additional attributes including Hourly Fee and Doctor Address.</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If a </a:t>
            </a:r>
            <a:r>
              <a:rPr b="1" lang="en-GB" sz="900">
                <a:latin typeface="Proxima Nova"/>
                <a:ea typeface="Proxima Nova"/>
                <a:cs typeface="Proxima Nova"/>
                <a:sym typeface="Proxima Nova"/>
              </a:rPr>
              <a:t>healthcare provider </a:t>
            </a:r>
            <a:r>
              <a:rPr lang="en-GB" sz="900">
                <a:latin typeface="Proxima Nova"/>
                <a:ea typeface="Proxima Nova"/>
                <a:cs typeface="Proxima Nova"/>
                <a:sym typeface="Proxima Nova"/>
              </a:rPr>
              <a:t>is a </a:t>
            </a:r>
            <a:r>
              <a:rPr lang="en-GB" sz="900">
                <a:latin typeface="Proxima Nova"/>
                <a:ea typeface="Proxima Nova"/>
                <a:cs typeface="Proxima Nova"/>
                <a:sym typeface="Proxima Nova"/>
              </a:rPr>
              <a:t>doctor </a:t>
            </a:r>
            <a:r>
              <a:rPr lang="en-GB" sz="900">
                <a:latin typeface="Proxima Nova"/>
                <a:ea typeface="Proxima Nova"/>
                <a:cs typeface="Proxima Nova"/>
                <a:sym typeface="Proxima Nova"/>
              </a:rPr>
              <a:t>at a </a:t>
            </a:r>
            <a:r>
              <a:rPr b="1" lang="en-GB" sz="900">
                <a:latin typeface="Proxima Nova"/>
                <a:ea typeface="Proxima Nova"/>
                <a:cs typeface="Proxima Nova"/>
                <a:sym typeface="Proxima Nova"/>
              </a:rPr>
              <a:t>health care center</a:t>
            </a:r>
            <a:r>
              <a:rPr lang="en-GB" sz="900">
                <a:latin typeface="Proxima Nova"/>
                <a:ea typeface="Proxima Nova"/>
                <a:cs typeface="Proxima Nova"/>
                <a:sym typeface="Proxima Nova"/>
              </a:rPr>
              <a:t>(healthcare doctor), the attribute Health-Care Employee ID is included.</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A health care doctor can be employed to one and only one Health care center. Every health care doctor is managed by one and only one healthcare doctor. A health care doctor manages 0 or many health care doctors.</a:t>
            </a:r>
            <a:endParaRPr sz="900">
              <a:latin typeface="Proxima Nova"/>
              <a:ea typeface="Proxima Nova"/>
              <a:cs typeface="Proxima Nova"/>
              <a:sym typeface="Proxima Nova"/>
            </a:endParaRPr>
          </a:p>
          <a:p>
            <a:pPr indent="-285750" lvl="0" marL="457200" rtl="0" algn="l">
              <a:spcBef>
                <a:spcPts val="0"/>
              </a:spcBef>
              <a:spcAft>
                <a:spcPts val="0"/>
              </a:spcAft>
              <a:buSzPts val="900"/>
              <a:buFont typeface="Proxima Nova"/>
              <a:buChar char="➔"/>
            </a:pPr>
            <a:r>
              <a:rPr lang="en-GB" sz="900">
                <a:latin typeface="Proxima Nova"/>
                <a:ea typeface="Proxima Nova"/>
                <a:cs typeface="Proxima Nova"/>
                <a:sym typeface="Proxima Nova"/>
              </a:rPr>
              <a:t>A </a:t>
            </a:r>
            <a:r>
              <a:rPr b="1" lang="en-GB" sz="900">
                <a:latin typeface="Proxima Nova"/>
                <a:ea typeface="Proxima Nova"/>
                <a:cs typeface="Proxima Nova"/>
                <a:sym typeface="Proxima Nova"/>
              </a:rPr>
              <a:t>Health care center</a:t>
            </a:r>
            <a:r>
              <a:rPr lang="en-GB" sz="900">
                <a:latin typeface="Proxima Nova"/>
                <a:ea typeface="Proxima Nova"/>
                <a:cs typeface="Proxima Nova"/>
                <a:sym typeface="Proxima Nova"/>
              </a:rPr>
              <a:t> consists of one or many health care </a:t>
            </a:r>
            <a:r>
              <a:rPr b="1" lang="en-GB" sz="900">
                <a:latin typeface="Proxima Nova"/>
                <a:ea typeface="Proxima Nova"/>
                <a:cs typeface="Proxima Nova"/>
                <a:sym typeface="Proxima Nova"/>
              </a:rPr>
              <a:t>doctors </a:t>
            </a:r>
            <a:r>
              <a:rPr lang="en-GB" sz="900">
                <a:latin typeface="Proxima Nova"/>
                <a:ea typeface="Proxima Nova"/>
                <a:cs typeface="Proxima Nova"/>
                <a:sym typeface="Proxima Nova"/>
              </a:rPr>
              <a:t>and </a:t>
            </a:r>
            <a:r>
              <a:rPr b="1" lang="en-GB" sz="900">
                <a:latin typeface="Proxima Nova"/>
                <a:ea typeface="Proxima Nova"/>
                <a:cs typeface="Proxima Nova"/>
                <a:sym typeface="Proxima Nova"/>
              </a:rPr>
              <a:t>nurses</a:t>
            </a:r>
            <a:r>
              <a:rPr lang="en-GB" sz="900">
                <a:latin typeface="Proxima Nova"/>
                <a:ea typeface="Proxima Nova"/>
                <a:cs typeface="Proxima Nova"/>
                <a:sym typeface="Proxima Nova"/>
              </a:rPr>
              <a:t>.</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A </a:t>
            </a:r>
            <a:r>
              <a:rPr b="1" lang="en-GB" sz="900">
                <a:latin typeface="Proxima Nova"/>
                <a:ea typeface="Proxima Nova"/>
                <a:cs typeface="Proxima Nova"/>
                <a:sym typeface="Proxima Nova"/>
              </a:rPr>
              <a:t>health care center</a:t>
            </a:r>
            <a:r>
              <a:rPr lang="en-GB" sz="900">
                <a:latin typeface="Proxima Nova"/>
                <a:ea typeface="Proxima Nova"/>
                <a:cs typeface="Proxima Nova"/>
                <a:sym typeface="Proxima Nova"/>
              </a:rPr>
              <a:t> has the attributes Health Care Center ID, Health care center Name and Partnership Start Date</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A nurse must be part of one and only one </a:t>
            </a:r>
            <a:r>
              <a:rPr b="1" lang="en-GB" sz="900">
                <a:latin typeface="Proxima Nova"/>
                <a:ea typeface="Proxima Nova"/>
                <a:cs typeface="Proxima Nova"/>
                <a:sym typeface="Proxima Nova"/>
              </a:rPr>
              <a:t>health care center</a:t>
            </a:r>
            <a:r>
              <a:rPr lang="en-GB" sz="900">
                <a:latin typeface="Proxima Nova"/>
                <a:ea typeface="Proxima Nova"/>
                <a:cs typeface="Proxima Nova"/>
                <a:sym typeface="Proxima Nova"/>
              </a:rPr>
              <a:t>. A </a:t>
            </a:r>
            <a:r>
              <a:rPr b="1" lang="en-GB" sz="900">
                <a:latin typeface="Proxima Nova"/>
                <a:ea typeface="Proxima Nova"/>
                <a:cs typeface="Proxima Nova"/>
                <a:sym typeface="Proxima Nova"/>
              </a:rPr>
              <a:t>nurse </a:t>
            </a:r>
            <a:r>
              <a:rPr lang="en-GB" sz="900">
                <a:latin typeface="Proxima Nova"/>
                <a:ea typeface="Proxima Nova"/>
                <a:cs typeface="Proxima Nova"/>
                <a:sym typeface="Proxima Nova"/>
              </a:rPr>
              <a:t>has the attributes Nurse ID, Nurse Name, Nurse Specialization, Work Status and Salary.</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A </a:t>
            </a:r>
            <a:r>
              <a:rPr b="1" lang="en-GB" sz="900">
                <a:latin typeface="Proxima Nova"/>
                <a:ea typeface="Proxima Nova"/>
                <a:cs typeface="Proxima Nova"/>
                <a:sym typeface="Proxima Nova"/>
              </a:rPr>
              <a:t>nurse </a:t>
            </a:r>
            <a:r>
              <a:rPr lang="en-GB" sz="900">
                <a:latin typeface="Proxima Nova"/>
                <a:ea typeface="Proxima Nova"/>
                <a:cs typeface="Proxima Nova"/>
                <a:sym typeface="Proxima Nova"/>
              </a:rPr>
              <a:t>is assigned to perform zero or many customer tests that need to be done.  Every assigned test needs to performed by one and only one nurse.</a:t>
            </a:r>
            <a:endParaRPr sz="900">
              <a:latin typeface="Proxima Nova"/>
              <a:ea typeface="Proxima Nova"/>
              <a:cs typeface="Proxima Nova"/>
              <a:sym typeface="Proxima Nova"/>
            </a:endParaRPr>
          </a:p>
          <a:p>
            <a:pPr indent="-285750" lvl="0" marL="457200" rtl="0" algn="l">
              <a:spcBef>
                <a:spcPts val="0"/>
              </a:spcBef>
              <a:spcAft>
                <a:spcPts val="0"/>
              </a:spcAft>
              <a:buSzPts val="900"/>
              <a:buFont typeface="Proxima Nova"/>
              <a:buChar char="➔"/>
            </a:pPr>
            <a:r>
              <a:rPr lang="en-GB" sz="900">
                <a:latin typeface="Proxima Nova"/>
                <a:ea typeface="Proxima Nova"/>
                <a:cs typeface="Proxima Nova"/>
                <a:sym typeface="Proxima Nova"/>
              </a:rPr>
              <a:t>A </a:t>
            </a:r>
            <a:r>
              <a:rPr b="1" lang="en-GB" sz="900">
                <a:latin typeface="Proxima Nova"/>
                <a:ea typeface="Proxima Nova"/>
                <a:cs typeface="Proxima Nova"/>
                <a:sym typeface="Proxima Nova"/>
              </a:rPr>
              <a:t>test </a:t>
            </a:r>
            <a:r>
              <a:rPr lang="en-GB" sz="900">
                <a:latin typeface="Proxima Nova"/>
                <a:ea typeface="Proxima Nova"/>
                <a:cs typeface="Proxima Nova"/>
                <a:sym typeface="Proxima Nova"/>
              </a:rPr>
              <a:t>can be scheduled for one or no </a:t>
            </a:r>
            <a:r>
              <a:rPr b="1" lang="en-GB" sz="900">
                <a:latin typeface="Proxima Nova"/>
                <a:ea typeface="Proxima Nova"/>
                <a:cs typeface="Proxima Nova"/>
                <a:sym typeface="Proxima Nova"/>
              </a:rPr>
              <a:t>appointment booking </a:t>
            </a:r>
            <a:r>
              <a:rPr lang="en-GB" sz="900">
                <a:latin typeface="Proxima Nova"/>
                <a:ea typeface="Proxima Nova"/>
                <a:cs typeface="Proxima Nova"/>
                <a:sym typeface="Proxima Nova"/>
              </a:rPr>
              <a:t>for a single </a:t>
            </a:r>
            <a:r>
              <a:rPr b="1" lang="en-GB" sz="900">
                <a:latin typeface="Proxima Nova"/>
                <a:ea typeface="Proxima Nova"/>
                <a:cs typeface="Proxima Nova"/>
                <a:sym typeface="Proxima Nova"/>
              </a:rPr>
              <a:t>customer </a:t>
            </a:r>
            <a:r>
              <a:rPr lang="en-GB" sz="900">
                <a:latin typeface="Proxima Nova"/>
                <a:ea typeface="Proxima Nova"/>
                <a:cs typeface="Proxima Nova"/>
                <a:sym typeface="Proxima Nova"/>
              </a:rPr>
              <a:t>by a one assigned </a:t>
            </a:r>
            <a:r>
              <a:rPr b="1" lang="en-GB" sz="900">
                <a:latin typeface="Proxima Nova"/>
                <a:ea typeface="Proxima Nova"/>
                <a:cs typeface="Proxima Nova"/>
                <a:sym typeface="Proxima Nova"/>
              </a:rPr>
              <a:t>healthcare provider</a:t>
            </a:r>
            <a:r>
              <a:rPr lang="en-GB" sz="900">
                <a:latin typeface="Proxima Nova"/>
                <a:ea typeface="Proxima Nova"/>
                <a:cs typeface="Proxima Nova"/>
                <a:sym typeface="Proxima Nova"/>
              </a:rPr>
              <a:t>.</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However, a </a:t>
            </a:r>
            <a:r>
              <a:rPr b="1" lang="en-GB" sz="900">
                <a:latin typeface="Proxima Nova"/>
                <a:ea typeface="Proxima Nova"/>
                <a:cs typeface="Proxima Nova"/>
                <a:sym typeface="Proxima Nova"/>
              </a:rPr>
              <a:t>healthcare provider </a:t>
            </a:r>
            <a:r>
              <a:rPr lang="en-GB" sz="900">
                <a:latin typeface="Proxima Nova"/>
                <a:ea typeface="Proxima Nova"/>
                <a:cs typeface="Proxima Nova"/>
                <a:sym typeface="Proxima Nova"/>
              </a:rPr>
              <a:t>may assigning many tests or may not assign a test at all. A </a:t>
            </a:r>
            <a:r>
              <a:rPr b="1" lang="en-GB" sz="900">
                <a:latin typeface="Proxima Nova"/>
                <a:ea typeface="Proxima Nova"/>
                <a:cs typeface="Proxima Nova"/>
                <a:sym typeface="Proxima Nova"/>
              </a:rPr>
              <a:t>customer </a:t>
            </a:r>
            <a:r>
              <a:rPr lang="en-GB" sz="900">
                <a:latin typeface="Proxima Nova"/>
                <a:ea typeface="Proxima Nova"/>
                <a:cs typeface="Proxima Nova"/>
                <a:sym typeface="Proxima Nova"/>
              </a:rPr>
              <a:t>may attend none or many </a:t>
            </a:r>
            <a:r>
              <a:rPr b="1" lang="en-GB" sz="900">
                <a:latin typeface="Proxima Nova"/>
                <a:ea typeface="Proxima Nova"/>
                <a:cs typeface="Proxima Nova"/>
                <a:sym typeface="Proxima Nova"/>
              </a:rPr>
              <a:t>assigned test.</a:t>
            </a:r>
            <a:r>
              <a:rPr lang="en-GB" sz="900">
                <a:latin typeface="Proxima Nova"/>
                <a:ea typeface="Proxima Nova"/>
                <a:cs typeface="Proxima Nova"/>
                <a:sym typeface="Proxima Nova"/>
              </a:rPr>
              <a:t> And an </a:t>
            </a:r>
            <a:r>
              <a:rPr b="1" lang="en-GB" sz="900">
                <a:latin typeface="Proxima Nova"/>
                <a:ea typeface="Proxima Nova"/>
                <a:cs typeface="Proxima Nova"/>
                <a:sym typeface="Proxima Nova"/>
              </a:rPr>
              <a:t>assigned test </a:t>
            </a:r>
            <a:r>
              <a:rPr lang="en-GB" sz="900">
                <a:latin typeface="Proxima Nova"/>
                <a:ea typeface="Proxima Nova"/>
                <a:cs typeface="Proxima Nova"/>
                <a:sym typeface="Proxima Nova"/>
              </a:rPr>
              <a:t>may or may not be associated with one </a:t>
            </a:r>
            <a:r>
              <a:rPr b="1" lang="en-GB" sz="900">
                <a:latin typeface="Proxima Nova"/>
                <a:ea typeface="Proxima Nova"/>
                <a:cs typeface="Proxima Nova"/>
                <a:sym typeface="Proxima Nova"/>
              </a:rPr>
              <a:t> appointment booking</a:t>
            </a:r>
            <a:r>
              <a:rPr lang="en-GB" sz="900">
                <a:latin typeface="Proxima Nova"/>
                <a:ea typeface="Proxima Nova"/>
                <a:cs typeface="Proxima Nova"/>
                <a:sym typeface="Proxima Nova"/>
              </a:rPr>
              <a:t>.</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An assigned test includes the attributes Assigned Test ID, Expected Date, Taken Date, Test Result Description and Test Rating.</a:t>
            </a:r>
            <a:endParaRPr sz="900">
              <a:latin typeface="Proxima Nova"/>
              <a:ea typeface="Proxima Nova"/>
              <a:cs typeface="Proxima Nova"/>
              <a:sym typeface="Proxima Nova"/>
            </a:endParaRPr>
          </a:p>
          <a:p>
            <a:pPr indent="-285750" lvl="0" marL="457200" rtl="0" algn="l">
              <a:spcBef>
                <a:spcPts val="0"/>
              </a:spcBef>
              <a:spcAft>
                <a:spcPts val="0"/>
              </a:spcAft>
              <a:buSzPts val="900"/>
              <a:buFont typeface="Proxima Nova"/>
              <a:buChar char="➔"/>
            </a:pPr>
            <a:r>
              <a:rPr lang="en-GB" sz="900">
                <a:latin typeface="Proxima Nova"/>
                <a:ea typeface="Proxima Nova"/>
                <a:cs typeface="Proxima Nova"/>
                <a:sym typeface="Proxima Nova"/>
              </a:rPr>
              <a:t>An </a:t>
            </a:r>
            <a:r>
              <a:rPr b="1" lang="en-GB" sz="900">
                <a:latin typeface="Proxima Nova"/>
                <a:ea typeface="Proxima Nova"/>
                <a:cs typeface="Proxima Nova"/>
                <a:sym typeface="Proxima Nova"/>
              </a:rPr>
              <a:t>assigned test </a:t>
            </a:r>
            <a:r>
              <a:rPr lang="en-GB" sz="900">
                <a:latin typeface="Proxima Nova"/>
                <a:ea typeface="Proxima Nova"/>
                <a:cs typeface="Proxima Nova"/>
                <a:sym typeface="Proxima Nova"/>
              </a:rPr>
              <a:t>is associated with one and only one </a:t>
            </a:r>
            <a:r>
              <a:rPr b="1" lang="en-GB" sz="900">
                <a:latin typeface="Proxima Nova"/>
                <a:ea typeface="Proxima Nova"/>
                <a:cs typeface="Proxima Nova"/>
                <a:sym typeface="Proxima Nova"/>
              </a:rPr>
              <a:t>diagnostic test</a:t>
            </a:r>
            <a:r>
              <a:rPr lang="en-GB" sz="900">
                <a:latin typeface="Proxima Nova"/>
                <a:ea typeface="Proxima Nova"/>
                <a:cs typeface="Proxima Nova"/>
                <a:sym typeface="Proxima Nova"/>
              </a:rPr>
              <a:t>. </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lang="en-GB" sz="900">
                <a:latin typeface="Proxima Nova"/>
                <a:ea typeface="Proxima Nova"/>
                <a:cs typeface="Proxima Nova"/>
                <a:sym typeface="Proxima Nova"/>
              </a:rPr>
              <a:t>A </a:t>
            </a:r>
            <a:r>
              <a:rPr b="1" lang="en-GB" sz="900">
                <a:latin typeface="Proxima Nova"/>
                <a:ea typeface="Proxima Nova"/>
                <a:cs typeface="Proxima Nova"/>
                <a:sym typeface="Proxima Nova"/>
              </a:rPr>
              <a:t>diagnostic test </a:t>
            </a:r>
            <a:r>
              <a:rPr lang="en-GB" sz="900">
                <a:latin typeface="Proxima Nova"/>
                <a:ea typeface="Proxima Nova"/>
                <a:cs typeface="Proxima Nova"/>
                <a:sym typeface="Proxima Nova"/>
              </a:rPr>
              <a:t>can be associated with none or many </a:t>
            </a:r>
            <a:r>
              <a:rPr b="1" lang="en-GB" sz="900">
                <a:latin typeface="Proxima Nova"/>
                <a:ea typeface="Proxima Nova"/>
                <a:cs typeface="Proxima Nova"/>
                <a:sym typeface="Proxima Nova"/>
              </a:rPr>
              <a:t>assigned tests</a:t>
            </a:r>
            <a:r>
              <a:rPr lang="en-GB" sz="900">
                <a:latin typeface="Proxima Nova"/>
                <a:ea typeface="Proxima Nova"/>
                <a:cs typeface="Proxima Nova"/>
                <a:sym typeface="Proxima Nova"/>
              </a:rPr>
              <a:t>. </a:t>
            </a:r>
            <a:endParaRPr sz="900">
              <a:latin typeface="Proxima Nova"/>
              <a:ea typeface="Proxima Nova"/>
              <a:cs typeface="Proxima Nova"/>
              <a:sym typeface="Proxima Nova"/>
            </a:endParaRPr>
          </a:p>
          <a:p>
            <a:pPr indent="-285750" lvl="1" marL="914400" rtl="0" algn="l">
              <a:spcBef>
                <a:spcPts val="0"/>
              </a:spcBef>
              <a:spcAft>
                <a:spcPts val="0"/>
              </a:spcAft>
              <a:buSzPts val="900"/>
              <a:buFont typeface="Proxima Nova"/>
              <a:buChar char="◆"/>
            </a:pPr>
            <a:r>
              <a:rPr b="1" lang="en-GB" sz="900">
                <a:latin typeface="Proxima Nova"/>
                <a:ea typeface="Proxima Nova"/>
                <a:cs typeface="Proxima Nova"/>
                <a:sym typeface="Proxima Nova"/>
              </a:rPr>
              <a:t>Diagnostic test </a:t>
            </a:r>
            <a:r>
              <a:rPr lang="en-GB" sz="900">
                <a:latin typeface="Proxima Nova"/>
                <a:ea typeface="Proxima Nova"/>
                <a:cs typeface="Proxima Nova"/>
                <a:sym typeface="Proxima Nova"/>
              </a:rPr>
              <a:t>has the attributes Test ID, Test Name, Test Description, Approximate Time, Test Price and Test Type.</a:t>
            </a:r>
            <a:endParaRPr sz="1300">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524" name="Shape 524"/>
        <p:cNvGrpSpPr/>
        <p:nvPr/>
      </p:nvGrpSpPr>
      <p:grpSpPr>
        <a:xfrm>
          <a:off x="0" y="0"/>
          <a:ext cx="0" cy="0"/>
          <a:chOff x="0" y="0"/>
          <a:chExt cx="0" cy="0"/>
        </a:xfrm>
      </p:grpSpPr>
      <p:sp>
        <p:nvSpPr>
          <p:cNvPr id="525" name="Google Shape;525;p33"/>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Conceptual Data Modeling</a:t>
            </a:r>
            <a:endParaRPr/>
          </a:p>
        </p:txBody>
      </p:sp>
      <p:sp>
        <p:nvSpPr>
          <p:cNvPr id="526" name="Google Shape;526;p33"/>
          <p:cNvSpPr txBox="1"/>
          <p:nvPr/>
        </p:nvSpPr>
        <p:spPr>
          <a:xfrm>
            <a:off x="1293872" y="2303225"/>
            <a:ext cx="4526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Concepts and Process overview</a:t>
            </a:r>
            <a:endParaRPr sz="1300">
              <a:solidFill>
                <a:srgbClr val="FFFFFF"/>
              </a:solidFill>
              <a:latin typeface="Raleway"/>
              <a:ea typeface="Raleway"/>
              <a:cs typeface="Raleway"/>
              <a:sym typeface="Raleway"/>
            </a:endParaRPr>
          </a:p>
        </p:txBody>
      </p:sp>
      <p:sp>
        <p:nvSpPr>
          <p:cNvPr id="527" name="Google Shape;527;p33"/>
          <p:cNvSpPr txBox="1"/>
          <p:nvPr/>
        </p:nvSpPr>
        <p:spPr>
          <a:xfrm>
            <a:off x="1293860" y="2704926"/>
            <a:ext cx="2952900" cy="34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Entity Relationship Diagram</a:t>
            </a:r>
            <a:endParaRPr sz="1300">
              <a:solidFill>
                <a:srgbClr val="FFFFFF"/>
              </a:solidFill>
              <a:latin typeface="Raleway"/>
              <a:ea typeface="Raleway"/>
              <a:cs typeface="Raleway"/>
              <a:sym typeface="Raleway"/>
            </a:endParaRPr>
          </a:p>
        </p:txBody>
      </p:sp>
      <p:sp>
        <p:nvSpPr>
          <p:cNvPr id="528" name="Google Shape;528;p33"/>
          <p:cNvSpPr txBox="1"/>
          <p:nvPr/>
        </p:nvSpPr>
        <p:spPr>
          <a:xfrm>
            <a:off x="965150" y="2119925"/>
            <a:ext cx="980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1</a:t>
            </a:r>
            <a:endParaRPr b="1" sz="2600">
              <a:solidFill>
                <a:schemeClr val="lt1"/>
              </a:solidFill>
              <a:latin typeface="Raleway"/>
              <a:ea typeface="Raleway"/>
              <a:cs typeface="Raleway"/>
              <a:sym typeface="Raleway"/>
            </a:endParaRPr>
          </a:p>
        </p:txBody>
      </p:sp>
      <p:sp>
        <p:nvSpPr>
          <p:cNvPr id="529" name="Google Shape;529;p33"/>
          <p:cNvSpPr txBox="1"/>
          <p:nvPr/>
        </p:nvSpPr>
        <p:spPr>
          <a:xfrm>
            <a:off x="965150" y="2577125"/>
            <a:ext cx="929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2</a:t>
            </a:r>
            <a:endParaRPr b="1" sz="2600">
              <a:solidFill>
                <a:schemeClr val="lt1"/>
              </a:solidFill>
              <a:latin typeface="Raleway"/>
              <a:ea typeface="Raleway"/>
              <a:cs typeface="Raleway"/>
              <a:sym typeface="Raleway"/>
            </a:endParaRPr>
          </a:p>
        </p:txBody>
      </p:sp>
      <p:sp>
        <p:nvSpPr>
          <p:cNvPr id="530" name="Google Shape;530;p33"/>
          <p:cNvSpPr/>
          <p:nvPr/>
        </p:nvSpPr>
        <p:spPr>
          <a:xfrm>
            <a:off x="135350" y="93050"/>
            <a:ext cx="8772600" cy="345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Proxima Nova"/>
                <a:ea typeface="Proxima Nova"/>
                <a:cs typeface="Proxima Nova"/>
                <a:sym typeface="Proxima Nova"/>
              </a:rPr>
              <a:t>BAN 610 | Database Management &amp; Applications</a:t>
            </a:r>
            <a:endParaRPr sz="800">
              <a:solidFill>
                <a:srgbClr val="FFFFFF"/>
              </a:solidFill>
              <a:latin typeface="Proxima Nova"/>
              <a:ea typeface="Proxima Nova"/>
              <a:cs typeface="Proxima Nova"/>
              <a:sym typeface="Proxima Nova"/>
            </a:endParaRPr>
          </a:p>
        </p:txBody>
      </p:sp>
      <p:sp>
        <p:nvSpPr>
          <p:cNvPr id="531" name="Google Shape;531;p33"/>
          <p:cNvSpPr/>
          <p:nvPr/>
        </p:nvSpPr>
        <p:spPr>
          <a:xfrm>
            <a:off x="736000" y="1302800"/>
            <a:ext cx="572400" cy="53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solidFill>
                  <a:srgbClr val="3C78D8"/>
                </a:solidFill>
                <a:latin typeface="Proxima Nova"/>
                <a:ea typeface="Proxima Nova"/>
                <a:cs typeface="Proxima Nova"/>
                <a:sym typeface="Proxima Nova"/>
              </a:rPr>
              <a:t>4</a:t>
            </a:r>
            <a:endParaRPr b="1" sz="2500">
              <a:solidFill>
                <a:srgbClr val="3C78D8"/>
              </a:solidFill>
              <a:latin typeface="Proxima Nova"/>
              <a:ea typeface="Proxima Nova"/>
              <a:cs typeface="Proxima Nova"/>
              <a:sym typeface="Proxima Nova"/>
            </a:endParaRPr>
          </a:p>
        </p:txBody>
      </p:sp>
      <p:sp>
        <p:nvSpPr>
          <p:cNvPr id="532" name="Google Shape;532;p33"/>
          <p:cNvSpPr txBox="1"/>
          <p:nvPr>
            <p:ph type="title"/>
          </p:nvPr>
        </p:nvSpPr>
        <p:spPr>
          <a:xfrm>
            <a:off x="2161763" y="887826"/>
            <a:ext cx="2057700" cy="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rPr>
              <a:t>User Requirements</a:t>
            </a:r>
            <a:endParaRPr sz="800">
              <a:solidFill>
                <a:srgbClr val="FFFFFF"/>
              </a:solidFill>
            </a:endParaRPr>
          </a:p>
        </p:txBody>
      </p:sp>
      <p:sp>
        <p:nvSpPr>
          <p:cNvPr id="533" name="Google Shape;533;p33"/>
          <p:cNvSpPr txBox="1"/>
          <p:nvPr>
            <p:ph type="title"/>
          </p:nvPr>
        </p:nvSpPr>
        <p:spPr>
          <a:xfrm>
            <a:off x="3985010" y="886447"/>
            <a:ext cx="2057700" cy="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rPr>
              <a:t>Conceptual Data Modeling</a:t>
            </a:r>
            <a:endParaRPr sz="800">
              <a:solidFill>
                <a:srgbClr val="FFFFFF"/>
              </a:solidFill>
            </a:endParaRPr>
          </a:p>
        </p:txBody>
      </p:sp>
      <p:sp>
        <p:nvSpPr>
          <p:cNvPr id="534" name="Google Shape;534;p33"/>
          <p:cNvSpPr txBox="1"/>
          <p:nvPr>
            <p:ph type="title"/>
          </p:nvPr>
        </p:nvSpPr>
        <p:spPr>
          <a:xfrm>
            <a:off x="5756216" y="887826"/>
            <a:ext cx="2057700" cy="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rPr>
              <a:t>Logical Database Design</a:t>
            </a:r>
            <a:endParaRPr sz="800">
              <a:solidFill>
                <a:srgbClr val="FFFFFF"/>
              </a:solidFill>
            </a:endParaRPr>
          </a:p>
        </p:txBody>
      </p:sp>
      <p:sp>
        <p:nvSpPr>
          <p:cNvPr id="535" name="Google Shape;535;p33"/>
          <p:cNvSpPr txBox="1"/>
          <p:nvPr>
            <p:ph type="title"/>
          </p:nvPr>
        </p:nvSpPr>
        <p:spPr>
          <a:xfrm>
            <a:off x="7319631" y="914896"/>
            <a:ext cx="2057700" cy="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rPr>
              <a:t>Implementation in SQL</a:t>
            </a:r>
            <a:endParaRPr sz="800">
              <a:solidFill>
                <a:srgbClr val="FFFFFF"/>
              </a:solidFill>
            </a:endParaRPr>
          </a:p>
        </p:txBody>
      </p:sp>
      <p:sp>
        <p:nvSpPr>
          <p:cNvPr id="536" name="Google Shape;536;p33"/>
          <p:cNvSpPr/>
          <p:nvPr/>
        </p:nvSpPr>
        <p:spPr>
          <a:xfrm>
            <a:off x="2318475" y="603925"/>
            <a:ext cx="6860100" cy="1230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3"/>
          <p:cNvSpPr txBox="1"/>
          <p:nvPr/>
        </p:nvSpPr>
        <p:spPr>
          <a:xfrm>
            <a:off x="3985082" y="290350"/>
            <a:ext cx="693000" cy="28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rgbClr val="FFFFFF"/>
                </a:solidFill>
                <a:latin typeface="Lato"/>
                <a:ea typeface="Lato"/>
                <a:cs typeface="Lato"/>
                <a:sym typeface="Lato"/>
              </a:rPr>
              <a:t>Step 2</a:t>
            </a:r>
            <a:endParaRPr b="1" sz="1100">
              <a:solidFill>
                <a:srgbClr val="FFFFFF"/>
              </a:solidFill>
              <a:latin typeface="Lato"/>
              <a:ea typeface="Lato"/>
              <a:cs typeface="Lato"/>
              <a:sym typeface="Lato"/>
            </a:endParaRPr>
          </a:p>
        </p:txBody>
      </p:sp>
      <p:sp>
        <p:nvSpPr>
          <p:cNvPr id="538" name="Google Shape;538;p33"/>
          <p:cNvSpPr txBox="1"/>
          <p:nvPr/>
        </p:nvSpPr>
        <p:spPr>
          <a:xfrm>
            <a:off x="7323553" y="290350"/>
            <a:ext cx="693000" cy="28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rgbClr val="FFFFFF"/>
                </a:solidFill>
                <a:latin typeface="Lato"/>
                <a:ea typeface="Lato"/>
                <a:cs typeface="Lato"/>
                <a:sym typeface="Lato"/>
              </a:rPr>
              <a:t>Step 4</a:t>
            </a:r>
            <a:endParaRPr b="1" sz="1100">
              <a:solidFill>
                <a:srgbClr val="FFFFFF"/>
              </a:solidFill>
              <a:latin typeface="Lato"/>
              <a:ea typeface="Lato"/>
              <a:cs typeface="Lato"/>
              <a:sym typeface="Lato"/>
            </a:endParaRPr>
          </a:p>
        </p:txBody>
      </p:sp>
      <p:sp>
        <p:nvSpPr>
          <p:cNvPr id="539" name="Google Shape;539;p33"/>
          <p:cNvSpPr/>
          <p:nvPr/>
        </p:nvSpPr>
        <p:spPr>
          <a:xfrm>
            <a:off x="2318475" y="601750"/>
            <a:ext cx="3501900" cy="1230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 name="Google Shape;540;p33"/>
          <p:cNvGrpSpPr/>
          <p:nvPr/>
        </p:nvGrpSpPr>
        <p:grpSpPr>
          <a:xfrm rot="10800000">
            <a:off x="7396327" y="587385"/>
            <a:ext cx="85840" cy="319865"/>
            <a:chOff x="2070100" y="2563700"/>
            <a:chExt cx="92400" cy="411825"/>
          </a:xfrm>
        </p:grpSpPr>
        <p:cxnSp>
          <p:nvCxnSpPr>
            <p:cNvPr id="541" name="Google Shape;541;p33"/>
            <p:cNvCxnSpPr/>
            <p:nvPr/>
          </p:nvCxnSpPr>
          <p:spPr>
            <a:xfrm>
              <a:off x="2116300" y="2616125"/>
              <a:ext cx="0" cy="359400"/>
            </a:xfrm>
            <a:prstGeom prst="straightConnector1">
              <a:avLst/>
            </a:prstGeom>
            <a:noFill/>
            <a:ln cap="flat" cmpd="sng" w="9525">
              <a:solidFill>
                <a:srgbClr val="FFFFFF"/>
              </a:solidFill>
              <a:prstDash val="solid"/>
              <a:round/>
              <a:headEnd len="med" w="med" type="none"/>
              <a:tailEnd len="med" w="med" type="none"/>
            </a:ln>
          </p:spPr>
        </p:cxnSp>
        <p:sp>
          <p:nvSpPr>
            <p:cNvPr id="542" name="Google Shape;542;p33"/>
            <p:cNvSpPr/>
            <p:nvPr/>
          </p:nvSpPr>
          <p:spPr>
            <a:xfrm>
              <a:off x="2070100" y="2563700"/>
              <a:ext cx="92400" cy="924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 name="Google Shape;543;p33"/>
          <p:cNvSpPr txBox="1"/>
          <p:nvPr/>
        </p:nvSpPr>
        <p:spPr>
          <a:xfrm>
            <a:off x="2215250" y="290350"/>
            <a:ext cx="693000" cy="28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rgbClr val="FFFFFF"/>
                </a:solidFill>
                <a:latin typeface="Lato"/>
                <a:ea typeface="Lato"/>
                <a:cs typeface="Lato"/>
                <a:sym typeface="Lato"/>
              </a:rPr>
              <a:t>Step 1</a:t>
            </a:r>
            <a:endParaRPr b="1" sz="1100">
              <a:solidFill>
                <a:srgbClr val="FFFFFF"/>
              </a:solidFill>
              <a:latin typeface="Lato"/>
              <a:ea typeface="Lato"/>
              <a:cs typeface="Lato"/>
              <a:sym typeface="Lato"/>
            </a:endParaRPr>
          </a:p>
        </p:txBody>
      </p:sp>
      <p:grpSp>
        <p:nvGrpSpPr>
          <p:cNvPr id="544" name="Google Shape;544;p33"/>
          <p:cNvGrpSpPr/>
          <p:nvPr/>
        </p:nvGrpSpPr>
        <p:grpSpPr>
          <a:xfrm rot="10800000">
            <a:off x="2274498" y="587385"/>
            <a:ext cx="85840" cy="319865"/>
            <a:chOff x="2070100" y="2563700"/>
            <a:chExt cx="92400" cy="411825"/>
          </a:xfrm>
        </p:grpSpPr>
        <p:cxnSp>
          <p:nvCxnSpPr>
            <p:cNvPr id="545" name="Google Shape;545;p33"/>
            <p:cNvCxnSpPr/>
            <p:nvPr/>
          </p:nvCxnSpPr>
          <p:spPr>
            <a:xfrm>
              <a:off x="2116300" y="2616125"/>
              <a:ext cx="0" cy="359400"/>
            </a:xfrm>
            <a:prstGeom prst="straightConnector1">
              <a:avLst/>
            </a:prstGeom>
            <a:noFill/>
            <a:ln cap="flat" cmpd="sng" w="9525">
              <a:solidFill>
                <a:srgbClr val="FFFFFF"/>
              </a:solidFill>
              <a:prstDash val="solid"/>
              <a:round/>
              <a:headEnd len="med" w="med" type="none"/>
              <a:tailEnd len="med" w="med" type="none"/>
            </a:ln>
          </p:spPr>
        </p:cxnSp>
        <p:sp>
          <p:nvSpPr>
            <p:cNvPr id="546" name="Google Shape;546;p33"/>
            <p:cNvSpPr/>
            <p:nvPr/>
          </p:nvSpPr>
          <p:spPr>
            <a:xfrm>
              <a:off x="2070100" y="2563700"/>
              <a:ext cx="92400" cy="924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 name="Google Shape;547;p33"/>
          <p:cNvSpPr txBox="1"/>
          <p:nvPr/>
        </p:nvSpPr>
        <p:spPr>
          <a:xfrm>
            <a:off x="5672164" y="268850"/>
            <a:ext cx="693000" cy="28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rgbClr val="FFFFFF"/>
                </a:solidFill>
                <a:latin typeface="Lato"/>
                <a:ea typeface="Lato"/>
                <a:cs typeface="Lato"/>
                <a:sym typeface="Lato"/>
              </a:rPr>
              <a:t>Step 3</a:t>
            </a:r>
            <a:endParaRPr b="1" sz="1100">
              <a:solidFill>
                <a:srgbClr val="FFFFFF"/>
              </a:solidFill>
              <a:latin typeface="Lato"/>
              <a:ea typeface="Lato"/>
              <a:cs typeface="Lato"/>
              <a:sym typeface="Lato"/>
            </a:endParaRPr>
          </a:p>
        </p:txBody>
      </p:sp>
      <p:grpSp>
        <p:nvGrpSpPr>
          <p:cNvPr id="548" name="Google Shape;548;p33"/>
          <p:cNvGrpSpPr/>
          <p:nvPr/>
        </p:nvGrpSpPr>
        <p:grpSpPr>
          <a:xfrm rot="10800000">
            <a:off x="5814163" y="587385"/>
            <a:ext cx="85840" cy="319865"/>
            <a:chOff x="2070100" y="2563700"/>
            <a:chExt cx="92400" cy="411825"/>
          </a:xfrm>
        </p:grpSpPr>
        <p:cxnSp>
          <p:nvCxnSpPr>
            <p:cNvPr id="549" name="Google Shape;549;p33"/>
            <p:cNvCxnSpPr/>
            <p:nvPr/>
          </p:nvCxnSpPr>
          <p:spPr>
            <a:xfrm>
              <a:off x="2116300" y="2616125"/>
              <a:ext cx="0" cy="359400"/>
            </a:xfrm>
            <a:prstGeom prst="straightConnector1">
              <a:avLst/>
            </a:prstGeom>
            <a:noFill/>
            <a:ln cap="flat" cmpd="sng" w="9525">
              <a:solidFill>
                <a:srgbClr val="FFFFFF"/>
              </a:solidFill>
              <a:prstDash val="solid"/>
              <a:round/>
              <a:headEnd len="med" w="med" type="none"/>
              <a:tailEnd len="med" w="med" type="none"/>
            </a:ln>
          </p:spPr>
        </p:cxnSp>
        <p:sp>
          <p:nvSpPr>
            <p:cNvPr id="550" name="Google Shape;550;p33"/>
            <p:cNvSpPr/>
            <p:nvPr/>
          </p:nvSpPr>
          <p:spPr>
            <a:xfrm>
              <a:off x="2070100" y="2563700"/>
              <a:ext cx="92400" cy="924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 name="Google Shape;551;p33"/>
          <p:cNvGrpSpPr/>
          <p:nvPr/>
        </p:nvGrpSpPr>
        <p:grpSpPr>
          <a:xfrm rot="10800000">
            <a:off x="4060068" y="587385"/>
            <a:ext cx="85840" cy="319865"/>
            <a:chOff x="2070100" y="2563700"/>
            <a:chExt cx="92400" cy="411825"/>
          </a:xfrm>
        </p:grpSpPr>
        <p:cxnSp>
          <p:nvCxnSpPr>
            <p:cNvPr id="552" name="Google Shape;552;p33"/>
            <p:cNvCxnSpPr/>
            <p:nvPr/>
          </p:nvCxnSpPr>
          <p:spPr>
            <a:xfrm>
              <a:off x="2116300" y="2616125"/>
              <a:ext cx="0" cy="359400"/>
            </a:xfrm>
            <a:prstGeom prst="straightConnector1">
              <a:avLst/>
            </a:prstGeom>
            <a:noFill/>
            <a:ln cap="flat" cmpd="sng" w="9525">
              <a:solidFill>
                <a:srgbClr val="FFFFFF"/>
              </a:solidFill>
              <a:prstDash val="solid"/>
              <a:round/>
              <a:headEnd len="med" w="med" type="none"/>
              <a:tailEnd len="med" w="med" type="none"/>
            </a:ln>
          </p:spPr>
        </p:cxnSp>
        <p:sp>
          <p:nvSpPr>
            <p:cNvPr id="553" name="Google Shape;553;p33"/>
            <p:cNvSpPr/>
            <p:nvPr/>
          </p:nvSpPr>
          <p:spPr>
            <a:xfrm>
              <a:off x="2070100" y="2563700"/>
              <a:ext cx="92400" cy="924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34"/>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4"/>
          <p:cNvSpPr/>
          <p:nvPr/>
        </p:nvSpPr>
        <p:spPr>
          <a:xfrm>
            <a:off x="501425" y="960025"/>
            <a:ext cx="1173600" cy="22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4"/>
          <p:cNvSpPr/>
          <p:nvPr/>
        </p:nvSpPr>
        <p:spPr>
          <a:xfrm>
            <a:off x="232575" y="1084350"/>
            <a:ext cx="427200" cy="420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34"/>
          <p:cNvSpPr/>
          <p:nvPr/>
        </p:nvSpPr>
        <p:spPr>
          <a:xfrm>
            <a:off x="613575" y="1084350"/>
            <a:ext cx="427200" cy="42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4"/>
          <p:cNvSpPr txBox="1"/>
          <p:nvPr>
            <p:ph type="title"/>
          </p:nvPr>
        </p:nvSpPr>
        <p:spPr>
          <a:xfrm>
            <a:off x="5010525" y="771325"/>
            <a:ext cx="6858900" cy="43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9900"/>
                </a:solidFill>
              </a:rPr>
              <a:t>Entity Relationship Modeling Procedure</a:t>
            </a:r>
            <a:endParaRPr sz="1600">
              <a:solidFill>
                <a:srgbClr val="FF9900"/>
              </a:solidFill>
            </a:endParaRPr>
          </a:p>
        </p:txBody>
      </p:sp>
      <p:sp>
        <p:nvSpPr>
          <p:cNvPr id="563" name="Google Shape;563;p34"/>
          <p:cNvSpPr txBox="1"/>
          <p:nvPr/>
        </p:nvSpPr>
        <p:spPr>
          <a:xfrm>
            <a:off x="83025" y="488725"/>
            <a:ext cx="3470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400">
              <a:solidFill>
                <a:srgbClr val="434343"/>
              </a:solidFill>
              <a:latin typeface="Proxima Nova"/>
              <a:ea typeface="Proxima Nova"/>
              <a:cs typeface="Proxima Nova"/>
              <a:sym typeface="Proxima Nova"/>
            </a:endParaRPr>
          </a:p>
        </p:txBody>
      </p:sp>
      <p:sp>
        <p:nvSpPr>
          <p:cNvPr id="564" name="Google Shape;564;p34"/>
          <p:cNvSpPr/>
          <p:nvPr/>
        </p:nvSpPr>
        <p:spPr>
          <a:xfrm>
            <a:off x="769825" y="1133600"/>
            <a:ext cx="1029300" cy="10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34"/>
          <p:cNvSpPr txBox="1"/>
          <p:nvPr/>
        </p:nvSpPr>
        <p:spPr>
          <a:xfrm>
            <a:off x="151025" y="433650"/>
            <a:ext cx="4540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300">
                <a:solidFill>
                  <a:srgbClr val="434343"/>
                </a:solidFill>
                <a:latin typeface="Proxima Nova"/>
                <a:ea typeface="Proxima Nova"/>
                <a:cs typeface="Proxima Nova"/>
                <a:sym typeface="Proxima Nova"/>
              </a:rPr>
              <a:t>Concepts Overview</a:t>
            </a:r>
            <a:endParaRPr b="1" sz="2400">
              <a:solidFill>
                <a:srgbClr val="434343"/>
              </a:solidFill>
              <a:latin typeface="Proxima Nova"/>
              <a:ea typeface="Proxima Nova"/>
              <a:cs typeface="Proxima Nova"/>
              <a:sym typeface="Proxima Nova"/>
            </a:endParaRPr>
          </a:p>
        </p:txBody>
      </p:sp>
      <p:cxnSp>
        <p:nvCxnSpPr>
          <p:cNvPr id="566" name="Google Shape;566;p34"/>
          <p:cNvCxnSpPr/>
          <p:nvPr/>
        </p:nvCxnSpPr>
        <p:spPr>
          <a:xfrm flipH="1">
            <a:off x="6928375" y="-31575"/>
            <a:ext cx="1768200" cy="8400"/>
          </a:xfrm>
          <a:prstGeom prst="straightConnector1">
            <a:avLst/>
          </a:prstGeom>
          <a:noFill/>
          <a:ln cap="flat" cmpd="sng" w="9525">
            <a:solidFill>
              <a:schemeClr val="accent1"/>
            </a:solidFill>
            <a:prstDash val="dot"/>
            <a:round/>
            <a:headEnd len="med" w="med" type="none"/>
            <a:tailEnd len="med" w="med" type="none"/>
          </a:ln>
        </p:spPr>
      </p:cxnSp>
      <p:sp>
        <p:nvSpPr>
          <p:cNvPr id="567" name="Google Shape;567;p34"/>
          <p:cNvSpPr txBox="1"/>
          <p:nvPr/>
        </p:nvSpPr>
        <p:spPr>
          <a:xfrm>
            <a:off x="76200" y="-76200"/>
            <a:ext cx="549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4.1</a:t>
            </a:r>
            <a:endParaRPr b="1" sz="2600">
              <a:solidFill>
                <a:schemeClr val="lt1"/>
              </a:solidFill>
              <a:latin typeface="Raleway"/>
              <a:ea typeface="Raleway"/>
              <a:cs typeface="Raleway"/>
              <a:sym typeface="Raleway"/>
            </a:endParaRPr>
          </a:p>
        </p:txBody>
      </p:sp>
      <p:sp>
        <p:nvSpPr>
          <p:cNvPr id="568" name="Google Shape;568;p34"/>
          <p:cNvSpPr txBox="1"/>
          <p:nvPr>
            <p:ph idx="1" type="body"/>
          </p:nvPr>
        </p:nvSpPr>
        <p:spPr>
          <a:xfrm>
            <a:off x="232575" y="1166200"/>
            <a:ext cx="4129200" cy="35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The following are the basic constructs learned through lectures and included as part of our ER diagram..</a:t>
            </a:r>
            <a:r>
              <a:rPr lang="en-GB" sz="1100"/>
              <a:t>	</a:t>
            </a:r>
            <a:endParaRPr sz="1100"/>
          </a:p>
        </p:txBody>
      </p:sp>
      <p:sp>
        <p:nvSpPr>
          <p:cNvPr id="569" name="Google Shape;569;p34"/>
          <p:cNvSpPr txBox="1"/>
          <p:nvPr/>
        </p:nvSpPr>
        <p:spPr>
          <a:xfrm>
            <a:off x="505930" y="15591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rgbClr val="FF9900"/>
                </a:solidFill>
                <a:latin typeface="Lato"/>
                <a:ea typeface="Lato"/>
                <a:cs typeface="Lato"/>
                <a:sym typeface="Lato"/>
              </a:rPr>
              <a:t>01    | </a:t>
            </a:r>
            <a:r>
              <a:rPr lang="en-GB" sz="1000">
                <a:solidFill>
                  <a:srgbClr val="FF9900"/>
                </a:solidFill>
                <a:latin typeface="Lato"/>
                <a:ea typeface="Lato"/>
                <a:cs typeface="Lato"/>
                <a:sym typeface="Lato"/>
              </a:rPr>
              <a:t>   </a:t>
            </a:r>
            <a:r>
              <a:rPr lang="en-GB" sz="1000">
                <a:latin typeface="Lato"/>
                <a:ea typeface="Lato"/>
                <a:cs typeface="Lato"/>
                <a:sym typeface="Lato"/>
              </a:rPr>
              <a:t>Entity Types</a:t>
            </a:r>
            <a:endParaRPr/>
          </a:p>
        </p:txBody>
      </p:sp>
      <p:sp>
        <p:nvSpPr>
          <p:cNvPr id="570" name="Google Shape;570;p34"/>
          <p:cNvSpPr txBox="1"/>
          <p:nvPr/>
        </p:nvSpPr>
        <p:spPr>
          <a:xfrm>
            <a:off x="505930" y="35730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rgbClr val="FF9900"/>
                </a:solidFill>
                <a:latin typeface="Lato"/>
                <a:ea typeface="Lato"/>
                <a:cs typeface="Lato"/>
                <a:sym typeface="Lato"/>
              </a:rPr>
              <a:t>03    |</a:t>
            </a:r>
            <a:r>
              <a:rPr b="1" lang="en-GB" sz="1000">
                <a:solidFill>
                  <a:srgbClr val="CCCCCC"/>
                </a:solidFill>
                <a:latin typeface="Lato"/>
                <a:ea typeface="Lato"/>
                <a:cs typeface="Lato"/>
                <a:sym typeface="Lato"/>
              </a:rPr>
              <a:t> </a:t>
            </a:r>
            <a:r>
              <a:rPr lang="en-GB" sz="1000">
                <a:solidFill>
                  <a:srgbClr val="53C6A1"/>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Attributes</a:t>
            </a:r>
            <a:endParaRPr/>
          </a:p>
        </p:txBody>
      </p:sp>
      <p:sp>
        <p:nvSpPr>
          <p:cNvPr id="571" name="Google Shape;571;p34"/>
          <p:cNvSpPr txBox="1"/>
          <p:nvPr/>
        </p:nvSpPr>
        <p:spPr>
          <a:xfrm>
            <a:off x="505930" y="23103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rgbClr val="FF9900"/>
                </a:solidFill>
                <a:latin typeface="Lato"/>
                <a:ea typeface="Lato"/>
                <a:cs typeface="Lato"/>
                <a:sym typeface="Lato"/>
              </a:rPr>
              <a:t>02    |</a:t>
            </a:r>
            <a:r>
              <a:rPr b="1" lang="en-GB" sz="1000">
                <a:solidFill>
                  <a:srgbClr val="CCCCCC"/>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Relationship Type</a:t>
            </a:r>
            <a:endParaRPr/>
          </a:p>
        </p:txBody>
      </p:sp>
      <p:sp>
        <p:nvSpPr>
          <p:cNvPr id="572" name="Google Shape;572;p34"/>
          <p:cNvSpPr txBox="1"/>
          <p:nvPr/>
        </p:nvSpPr>
        <p:spPr>
          <a:xfrm>
            <a:off x="963125" y="3801650"/>
            <a:ext cx="3913200" cy="2613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Required/Optional</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Simple/Composite</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Single-Valued/ Multi-valued</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 Composite</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Derived</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Identifier</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Discriminator</a:t>
            </a:r>
            <a:endParaRPr sz="1000">
              <a:latin typeface="Lato"/>
              <a:ea typeface="Lato"/>
              <a:cs typeface="Lato"/>
              <a:sym typeface="Lato"/>
            </a:endParaRPr>
          </a:p>
        </p:txBody>
      </p:sp>
      <p:sp>
        <p:nvSpPr>
          <p:cNvPr id="573" name="Google Shape;573;p34"/>
          <p:cNvSpPr txBox="1"/>
          <p:nvPr/>
        </p:nvSpPr>
        <p:spPr>
          <a:xfrm>
            <a:off x="971850" y="2563475"/>
            <a:ext cx="3757200" cy="2613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Degree of Relationship Type: Unary, Binary, Ternary</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Cardinality Constraints: One-to-One, One-to-Many, Many-to-Many (atleast 1 required/optional)</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Subtype/Supertype constraints:</a:t>
            </a:r>
            <a:endParaRPr sz="1000">
              <a:latin typeface="Lato"/>
              <a:ea typeface="Lato"/>
              <a:cs typeface="Lato"/>
              <a:sym typeface="Lato"/>
            </a:endParaRPr>
          </a:p>
          <a:p>
            <a:pPr indent="-292100" lvl="1" marL="914400" rtl="0" algn="l">
              <a:lnSpc>
                <a:spcPct val="115000"/>
              </a:lnSpc>
              <a:spcBef>
                <a:spcPts val="0"/>
              </a:spcBef>
              <a:spcAft>
                <a:spcPts val="0"/>
              </a:spcAft>
              <a:buSzPts val="1000"/>
              <a:buFont typeface="Lato"/>
              <a:buChar char="◆"/>
            </a:pPr>
            <a:r>
              <a:rPr lang="en-GB" sz="1000">
                <a:latin typeface="Lato"/>
                <a:ea typeface="Lato"/>
                <a:cs typeface="Lato"/>
                <a:sym typeface="Lato"/>
              </a:rPr>
              <a:t>Completeness Constraint(Total/Partial)</a:t>
            </a:r>
            <a:endParaRPr sz="1000">
              <a:latin typeface="Lato"/>
              <a:ea typeface="Lato"/>
              <a:cs typeface="Lato"/>
              <a:sym typeface="Lato"/>
            </a:endParaRPr>
          </a:p>
          <a:p>
            <a:pPr indent="-292100" lvl="1" marL="914400" rtl="0" algn="l">
              <a:lnSpc>
                <a:spcPct val="115000"/>
              </a:lnSpc>
              <a:spcBef>
                <a:spcPts val="0"/>
              </a:spcBef>
              <a:spcAft>
                <a:spcPts val="0"/>
              </a:spcAft>
              <a:buSzPts val="1000"/>
              <a:buFont typeface="Lato"/>
              <a:buChar char="◆"/>
            </a:pPr>
            <a:r>
              <a:rPr lang="en-GB" sz="1000">
                <a:latin typeface="Lato"/>
                <a:ea typeface="Lato"/>
                <a:cs typeface="Lato"/>
                <a:sym typeface="Lato"/>
              </a:rPr>
              <a:t>Disjoint Constraint (Disjoint/Overlap)</a:t>
            </a:r>
            <a:endParaRPr sz="1000">
              <a:latin typeface="Lato"/>
              <a:ea typeface="Lato"/>
              <a:cs typeface="Lato"/>
              <a:sym typeface="Lato"/>
            </a:endParaRPr>
          </a:p>
        </p:txBody>
      </p:sp>
      <p:sp>
        <p:nvSpPr>
          <p:cNvPr id="574" name="Google Shape;574;p34"/>
          <p:cNvSpPr txBox="1"/>
          <p:nvPr/>
        </p:nvSpPr>
        <p:spPr>
          <a:xfrm>
            <a:off x="971855" y="1752660"/>
            <a:ext cx="3636600" cy="2613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Strong/Weak Entity Types</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Associative Entity Types</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Subtype and Supertype</a:t>
            </a:r>
            <a:endParaRPr sz="1000">
              <a:latin typeface="Lato"/>
              <a:ea typeface="Lato"/>
              <a:cs typeface="Lato"/>
              <a:sym typeface="Lato"/>
            </a:endParaRPr>
          </a:p>
        </p:txBody>
      </p:sp>
      <p:sp>
        <p:nvSpPr>
          <p:cNvPr id="575" name="Google Shape;575;p34"/>
          <p:cNvSpPr/>
          <p:nvPr/>
        </p:nvSpPr>
        <p:spPr>
          <a:xfrm>
            <a:off x="5218050" y="1877213"/>
            <a:ext cx="3021600" cy="4302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Identify entity types </a:t>
            </a:r>
            <a:endParaRPr>
              <a:latin typeface="Lato"/>
              <a:ea typeface="Lato"/>
              <a:cs typeface="Lato"/>
              <a:sym typeface="Lato"/>
            </a:endParaRPr>
          </a:p>
        </p:txBody>
      </p:sp>
      <p:sp>
        <p:nvSpPr>
          <p:cNvPr id="576" name="Google Shape;576;p34"/>
          <p:cNvSpPr/>
          <p:nvPr/>
        </p:nvSpPr>
        <p:spPr>
          <a:xfrm>
            <a:off x="5218050" y="2678288"/>
            <a:ext cx="2355600" cy="4302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Identify Relationship Types</a:t>
            </a:r>
            <a:endParaRPr>
              <a:latin typeface="Lato"/>
              <a:ea typeface="Lato"/>
              <a:cs typeface="Lato"/>
              <a:sym typeface="Lato"/>
            </a:endParaRPr>
          </a:p>
        </p:txBody>
      </p:sp>
      <p:sp>
        <p:nvSpPr>
          <p:cNvPr id="577" name="Google Shape;577;p34"/>
          <p:cNvSpPr/>
          <p:nvPr/>
        </p:nvSpPr>
        <p:spPr>
          <a:xfrm>
            <a:off x="5218050" y="3518450"/>
            <a:ext cx="1898400" cy="4302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Identify Attributes</a:t>
            </a:r>
            <a:endParaRPr>
              <a:latin typeface="Lato"/>
              <a:ea typeface="Lato"/>
              <a:cs typeface="Lato"/>
              <a:sym typeface="Lato"/>
            </a:endParaRPr>
          </a:p>
        </p:txBody>
      </p:sp>
      <p:sp>
        <p:nvSpPr>
          <p:cNvPr id="578" name="Google Shape;578;p34"/>
          <p:cNvSpPr/>
          <p:nvPr/>
        </p:nvSpPr>
        <p:spPr>
          <a:xfrm>
            <a:off x="5218050" y="4337150"/>
            <a:ext cx="2812800" cy="4302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Specify Cardinality Constraints</a:t>
            </a:r>
            <a:endParaRPr>
              <a:latin typeface="Lato"/>
              <a:ea typeface="Lato"/>
              <a:cs typeface="Lato"/>
              <a:sym typeface="Lato"/>
            </a:endParaRPr>
          </a:p>
        </p:txBody>
      </p:sp>
      <p:sp>
        <p:nvSpPr>
          <p:cNvPr id="579" name="Google Shape;579;p34"/>
          <p:cNvSpPr/>
          <p:nvPr/>
        </p:nvSpPr>
        <p:spPr>
          <a:xfrm>
            <a:off x="4952675" y="1182750"/>
            <a:ext cx="42000" cy="3873300"/>
          </a:xfrm>
          <a:prstGeom prst="rect">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4"/>
          <p:cNvSpPr/>
          <p:nvPr/>
        </p:nvSpPr>
        <p:spPr>
          <a:xfrm rot="5400000">
            <a:off x="6053550" y="2393563"/>
            <a:ext cx="227400" cy="198600"/>
          </a:xfrm>
          <a:prstGeom prst="rightArrow">
            <a:avLst>
              <a:gd fmla="val 50000" name="adj1"/>
              <a:gd fmla="val 50000" name="adj2"/>
            </a:avLst>
          </a:prstGeom>
          <a:solidFill>
            <a:srgbClr val="C9DAF8"/>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4"/>
          <p:cNvSpPr/>
          <p:nvPr/>
        </p:nvSpPr>
        <p:spPr>
          <a:xfrm rot="5400000">
            <a:off x="6053550" y="3231763"/>
            <a:ext cx="227400" cy="198600"/>
          </a:xfrm>
          <a:prstGeom prst="rightArrow">
            <a:avLst>
              <a:gd fmla="val 50000" name="adj1"/>
              <a:gd fmla="val 50000" name="adj2"/>
            </a:avLst>
          </a:prstGeom>
          <a:solidFill>
            <a:srgbClr val="C9DAF8"/>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4"/>
          <p:cNvSpPr/>
          <p:nvPr/>
        </p:nvSpPr>
        <p:spPr>
          <a:xfrm rot="5400000">
            <a:off x="6053550" y="4069963"/>
            <a:ext cx="227400" cy="198600"/>
          </a:xfrm>
          <a:prstGeom prst="rightArrow">
            <a:avLst>
              <a:gd fmla="val 50000" name="adj1"/>
              <a:gd fmla="val 50000" name="adj2"/>
            </a:avLst>
          </a:prstGeom>
          <a:solidFill>
            <a:srgbClr val="C9DAF8"/>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4"/>
          <p:cNvSpPr/>
          <p:nvPr/>
        </p:nvSpPr>
        <p:spPr>
          <a:xfrm>
            <a:off x="1074625" y="1133600"/>
            <a:ext cx="1029300" cy="103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4"/>
          <p:cNvSpPr/>
          <p:nvPr/>
        </p:nvSpPr>
        <p:spPr>
          <a:xfrm>
            <a:off x="5218050" y="1115213"/>
            <a:ext cx="3021600" cy="430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a:latin typeface="Lato"/>
                <a:ea typeface="Lato"/>
                <a:cs typeface="Lato"/>
                <a:sym typeface="Lato"/>
              </a:rPr>
              <a:t>User Requirements</a:t>
            </a:r>
            <a:endParaRPr b="1">
              <a:latin typeface="Lato"/>
              <a:ea typeface="Lato"/>
              <a:cs typeface="Lato"/>
              <a:sym typeface="Lato"/>
            </a:endParaRPr>
          </a:p>
        </p:txBody>
      </p:sp>
      <p:sp>
        <p:nvSpPr>
          <p:cNvPr id="585" name="Google Shape;585;p34"/>
          <p:cNvSpPr/>
          <p:nvPr/>
        </p:nvSpPr>
        <p:spPr>
          <a:xfrm rot="5400000">
            <a:off x="6053550" y="1555363"/>
            <a:ext cx="227400" cy="198600"/>
          </a:xfrm>
          <a:prstGeom prst="rightArrow">
            <a:avLst>
              <a:gd fmla="val 50000" name="adj1"/>
              <a:gd fmla="val 50000" name="adj2"/>
            </a:avLst>
          </a:prstGeom>
          <a:solidFill>
            <a:srgbClr val="C9DAF8"/>
          </a:solid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
                                        <p:tgtEl>
                                          <p:spTgt spid="575"/>
                                        </p:tgtEl>
                                      </p:cBhvr>
                                    </p:animEffect>
                                  </p:childTnLst>
                                </p:cTn>
                              </p:par>
                              <p:par>
                                <p:cTn fill="hold" nodeType="with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
                                        <p:tgtEl>
                                          <p:spTgt spid="584"/>
                                        </p:tgtEl>
                                      </p:cBhvr>
                                    </p:animEffect>
                                  </p:childTnLst>
                                </p:cTn>
                              </p:par>
                              <p:par>
                                <p:cTn fill="hold" nodeType="with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
                                        <p:tgtEl>
                                          <p:spTgt spid="5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
                                        <p:tgtEl>
                                          <p:spTgt spid="576"/>
                                        </p:tgtEl>
                                      </p:cBhvr>
                                    </p:animEffect>
                                  </p:childTnLst>
                                </p:cTn>
                              </p:par>
                              <p:par>
                                <p:cTn fill="hold" nodeType="with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
                                        <p:tgtEl>
                                          <p:spTgt spid="5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1"/>
                                        <p:tgtEl>
                                          <p:spTgt spid="577"/>
                                        </p:tgtEl>
                                      </p:cBhvr>
                                    </p:animEffect>
                                  </p:childTnLst>
                                </p:cTn>
                              </p:par>
                              <p:par>
                                <p:cTn fill="hold" nodeType="with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
                                        <p:tgtEl>
                                          <p:spTgt spid="5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
                                        <p:tgtEl>
                                          <p:spTgt spid="578"/>
                                        </p:tgtEl>
                                      </p:cBhvr>
                                    </p:animEffect>
                                  </p:childTnLst>
                                </p:cTn>
                              </p:par>
                              <p:par>
                                <p:cTn fill="hold" nodeType="with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
                                        <p:tgtEl>
                                          <p:spTgt spid="5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35"/>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5"/>
          <p:cNvSpPr/>
          <p:nvPr/>
        </p:nvSpPr>
        <p:spPr>
          <a:xfrm>
            <a:off x="769825" y="1133600"/>
            <a:ext cx="1260600" cy="22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2" name="Google Shape;592;p35"/>
          <p:cNvCxnSpPr/>
          <p:nvPr/>
        </p:nvCxnSpPr>
        <p:spPr>
          <a:xfrm flipH="1">
            <a:off x="6928375" y="-31575"/>
            <a:ext cx="1768200" cy="8400"/>
          </a:xfrm>
          <a:prstGeom prst="straightConnector1">
            <a:avLst/>
          </a:prstGeom>
          <a:noFill/>
          <a:ln cap="flat" cmpd="sng" w="9525">
            <a:solidFill>
              <a:schemeClr val="accent1"/>
            </a:solidFill>
            <a:prstDash val="dot"/>
            <a:round/>
            <a:headEnd len="med" w="med" type="none"/>
            <a:tailEnd len="med" w="med" type="none"/>
          </a:ln>
        </p:spPr>
      </p:cxnSp>
      <p:sp>
        <p:nvSpPr>
          <p:cNvPr id="593" name="Google Shape;593;p35"/>
          <p:cNvSpPr txBox="1"/>
          <p:nvPr/>
        </p:nvSpPr>
        <p:spPr>
          <a:xfrm>
            <a:off x="76200" y="-76200"/>
            <a:ext cx="7723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4.2 Final ER Diagram</a:t>
            </a:r>
            <a:endParaRPr b="1" sz="2600">
              <a:solidFill>
                <a:schemeClr val="lt1"/>
              </a:solidFill>
              <a:latin typeface="Raleway"/>
              <a:ea typeface="Raleway"/>
              <a:cs typeface="Raleway"/>
              <a:sym typeface="Raleway"/>
            </a:endParaRPr>
          </a:p>
          <a:p>
            <a:pPr indent="0" lvl="0" marL="0" rtl="0" algn="l">
              <a:spcBef>
                <a:spcPts val="0"/>
              </a:spcBef>
              <a:spcAft>
                <a:spcPts val="0"/>
              </a:spcAft>
              <a:buNone/>
            </a:pPr>
            <a:r>
              <a:t/>
            </a:r>
            <a:endParaRPr sz="1300">
              <a:solidFill>
                <a:schemeClr val="lt1"/>
              </a:solidFill>
              <a:latin typeface="Raleway"/>
              <a:ea typeface="Raleway"/>
              <a:cs typeface="Raleway"/>
              <a:sym typeface="Raleway"/>
            </a:endParaRPr>
          </a:p>
        </p:txBody>
      </p:sp>
      <p:pic>
        <p:nvPicPr>
          <p:cNvPr id="594" name="Google Shape;594;p35"/>
          <p:cNvPicPr preferRelativeResize="0"/>
          <p:nvPr/>
        </p:nvPicPr>
        <p:blipFill rotWithShape="1">
          <a:blip r:embed="rId3">
            <a:alphaModFix/>
          </a:blip>
          <a:srcRect b="4425" l="4165" r="4082" t="4133"/>
          <a:stretch/>
        </p:blipFill>
        <p:spPr>
          <a:xfrm>
            <a:off x="847863" y="556600"/>
            <a:ext cx="7448274" cy="4489501"/>
          </a:xfrm>
          <a:prstGeom prst="rect">
            <a:avLst/>
          </a:prstGeom>
          <a:noFill/>
          <a:ln cap="flat" cmpd="sng" w="9525">
            <a:solidFill>
              <a:srgbClr val="FF9900"/>
            </a:solidFill>
            <a:prstDash val="solid"/>
            <a:round/>
            <a:headEnd len="sm" w="sm" type="none"/>
            <a:tailEnd len="sm" w="sm" type="none"/>
          </a:ln>
        </p:spPr>
      </p:pic>
      <p:sp>
        <p:nvSpPr>
          <p:cNvPr id="595" name="Google Shape;595;p35"/>
          <p:cNvSpPr txBox="1"/>
          <p:nvPr/>
        </p:nvSpPr>
        <p:spPr>
          <a:xfrm>
            <a:off x="7626750" y="0"/>
            <a:ext cx="1454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4">
                  <a:extLst>
                    <a:ext uri="{A12FA001-AC4F-418D-AE19-62706E023703}">
                      <ahyp:hlinkClr val="tx"/>
                    </a:ext>
                  </a:extLst>
                </a:hlinkClick>
              </a:rPr>
              <a:t>Link to ER Diagram</a:t>
            </a:r>
            <a:endParaRPr sz="1000" u="sng">
              <a:solidFill>
                <a:schemeClr val="lt1"/>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36"/>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6"/>
          <p:cNvSpPr/>
          <p:nvPr/>
        </p:nvSpPr>
        <p:spPr>
          <a:xfrm>
            <a:off x="769825" y="1133600"/>
            <a:ext cx="1260600" cy="22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2" name="Google Shape;602;p36"/>
          <p:cNvCxnSpPr/>
          <p:nvPr/>
        </p:nvCxnSpPr>
        <p:spPr>
          <a:xfrm flipH="1">
            <a:off x="6928375" y="-31575"/>
            <a:ext cx="1768200" cy="8400"/>
          </a:xfrm>
          <a:prstGeom prst="straightConnector1">
            <a:avLst/>
          </a:prstGeom>
          <a:noFill/>
          <a:ln cap="flat" cmpd="sng" w="9525">
            <a:solidFill>
              <a:schemeClr val="accent1"/>
            </a:solidFill>
            <a:prstDash val="dot"/>
            <a:round/>
            <a:headEnd len="med" w="med" type="none"/>
            <a:tailEnd len="med" w="med" type="none"/>
          </a:ln>
        </p:spPr>
      </p:cxnSp>
      <p:sp>
        <p:nvSpPr>
          <p:cNvPr id="603" name="Google Shape;603;p36"/>
          <p:cNvSpPr txBox="1"/>
          <p:nvPr/>
        </p:nvSpPr>
        <p:spPr>
          <a:xfrm>
            <a:off x="76200" y="-76200"/>
            <a:ext cx="772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4</a:t>
            </a:r>
            <a:r>
              <a:rPr b="1" lang="en-GB" sz="2600">
                <a:solidFill>
                  <a:schemeClr val="lt1"/>
                </a:solidFill>
                <a:latin typeface="Raleway"/>
                <a:ea typeface="Raleway"/>
                <a:cs typeface="Raleway"/>
                <a:sym typeface="Raleway"/>
              </a:rPr>
              <a:t>.2 ER Diagram </a:t>
            </a:r>
            <a:r>
              <a:rPr lang="en-GB" sz="1300">
                <a:solidFill>
                  <a:schemeClr val="lt1"/>
                </a:solidFill>
                <a:latin typeface="Raleway"/>
                <a:ea typeface="Raleway"/>
                <a:cs typeface="Raleway"/>
                <a:sym typeface="Raleway"/>
              </a:rPr>
              <a:t>Identify Entity Types</a:t>
            </a:r>
            <a:endParaRPr b="1" sz="2600">
              <a:solidFill>
                <a:schemeClr val="lt1"/>
              </a:solidFill>
              <a:latin typeface="Raleway"/>
              <a:ea typeface="Raleway"/>
              <a:cs typeface="Raleway"/>
              <a:sym typeface="Raleway"/>
            </a:endParaRPr>
          </a:p>
        </p:txBody>
      </p:sp>
      <p:pic>
        <p:nvPicPr>
          <p:cNvPr id="604" name="Google Shape;604;p36"/>
          <p:cNvPicPr preferRelativeResize="0"/>
          <p:nvPr/>
        </p:nvPicPr>
        <p:blipFill>
          <a:blip r:embed="rId3">
            <a:alphaModFix/>
          </a:blip>
          <a:stretch>
            <a:fillRect/>
          </a:stretch>
        </p:blipFill>
        <p:spPr>
          <a:xfrm>
            <a:off x="1598450" y="881375"/>
            <a:ext cx="5947108" cy="3483700"/>
          </a:xfrm>
          <a:prstGeom prst="rect">
            <a:avLst/>
          </a:prstGeom>
          <a:noFill/>
          <a:ln>
            <a:noFill/>
          </a:ln>
        </p:spPr>
      </p:pic>
      <p:pic>
        <p:nvPicPr>
          <p:cNvPr id="605" name="Google Shape;605;p36"/>
          <p:cNvPicPr preferRelativeResize="0"/>
          <p:nvPr/>
        </p:nvPicPr>
        <p:blipFill rotWithShape="1">
          <a:blip r:embed="rId4">
            <a:alphaModFix/>
          </a:blip>
          <a:srcRect b="3743" l="3993" r="3138" t="4277"/>
          <a:stretch/>
        </p:blipFill>
        <p:spPr>
          <a:xfrm>
            <a:off x="112650" y="562133"/>
            <a:ext cx="7611150" cy="4495266"/>
          </a:xfrm>
          <a:prstGeom prst="rect">
            <a:avLst/>
          </a:prstGeom>
          <a:noFill/>
          <a:ln>
            <a:noFill/>
          </a:ln>
        </p:spPr>
      </p:pic>
      <p:sp>
        <p:nvSpPr>
          <p:cNvPr id="606" name="Google Shape;606;p36"/>
          <p:cNvSpPr/>
          <p:nvPr/>
        </p:nvSpPr>
        <p:spPr>
          <a:xfrm>
            <a:off x="439900" y="562125"/>
            <a:ext cx="7207800" cy="2009700"/>
          </a:xfrm>
          <a:prstGeom prst="roundRect">
            <a:avLst>
              <a:gd fmla="val 16667" name="adj"/>
            </a:avLst>
          </a:prstGeom>
          <a:noFill/>
          <a:ln cap="flat" cmpd="sng" w="28575">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6"/>
          <p:cNvSpPr/>
          <p:nvPr/>
        </p:nvSpPr>
        <p:spPr>
          <a:xfrm>
            <a:off x="135100" y="2314725"/>
            <a:ext cx="7512600" cy="2656200"/>
          </a:xfrm>
          <a:prstGeom prst="roundRect">
            <a:avLst>
              <a:gd fmla="val 16667" name="adj"/>
            </a:avLst>
          </a:prstGeom>
          <a:noFill/>
          <a:ln cap="flat" cmpd="sng" w="28575">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6"/>
          <p:cNvSpPr txBox="1"/>
          <p:nvPr/>
        </p:nvSpPr>
        <p:spPr>
          <a:xfrm>
            <a:off x="7723800" y="1133600"/>
            <a:ext cx="1260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FF9900"/>
                </a:solidFill>
                <a:latin typeface="Lato"/>
                <a:ea typeface="Lato"/>
                <a:cs typeface="Lato"/>
                <a:sym typeface="Lato"/>
              </a:rPr>
              <a:t>Customer Ordering Functionality</a:t>
            </a:r>
            <a:endParaRPr b="1">
              <a:solidFill>
                <a:srgbClr val="FF9900"/>
              </a:solidFill>
              <a:latin typeface="Lato"/>
              <a:ea typeface="Lato"/>
              <a:cs typeface="Lato"/>
              <a:sym typeface="Lato"/>
            </a:endParaRPr>
          </a:p>
        </p:txBody>
      </p:sp>
      <p:sp>
        <p:nvSpPr>
          <p:cNvPr id="609" name="Google Shape;609;p36"/>
          <p:cNvSpPr txBox="1"/>
          <p:nvPr/>
        </p:nvSpPr>
        <p:spPr>
          <a:xfrm>
            <a:off x="7800000" y="2961000"/>
            <a:ext cx="1260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FF9900"/>
                </a:solidFill>
                <a:latin typeface="Lato"/>
                <a:ea typeface="Lato"/>
                <a:cs typeface="Lato"/>
                <a:sym typeface="Lato"/>
              </a:rPr>
              <a:t>Customer + Doctor Appointment Functionality</a:t>
            </a:r>
            <a:endParaRPr b="1">
              <a:solidFill>
                <a:srgbClr val="FF9900"/>
              </a:solidFill>
              <a:latin typeface="Lato"/>
              <a:ea typeface="Lato"/>
              <a:cs typeface="Lato"/>
              <a:sym typeface="Lato"/>
            </a:endParaRPr>
          </a:p>
        </p:txBody>
      </p:sp>
      <p:sp>
        <p:nvSpPr>
          <p:cNvPr id="610" name="Google Shape;610;p36"/>
          <p:cNvSpPr txBox="1"/>
          <p:nvPr/>
        </p:nvSpPr>
        <p:spPr>
          <a:xfrm>
            <a:off x="7626750" y="0"/>
            <a:ext cx="1454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5">
                  <a:extLst>
                    <a:ext uri="{A12FA001-AC4F-418D-AE19-62706E023703}">
                      <ahyp:hlinkClr val="tx"/>
                    </a:ext>
                  </a:extLst>
                </a:hlinkClick>
              </a:rPr>
              <a:t>Link to ER Diagram</a:t>
            </a:r>
            <a:endParaRPr sz="1000" u="sng">
              <a:solidFill>
                <a:schemeClr val="lt1"/>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
                                        <p:tgtEl>
                                          <p:spTgt spid="606"/>
                                        </p:tgtEl>
                                      </p:cBhvr>
                                    </p:animEffect>
                                  </p:childTnLst>
                                </p:cTn>
                              </p:par>
                              <p:par>
                                <p:cTn fill="hold" nodeType="with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
                                        <p:tgtEl>
                                          <p:spTgt spid="608"/>
                                        </p:tgtEl>
                                      </p:cBhvr>
                                    </p:animEffect>
                                  </p:childTnLst>
                                </p:cTn>
                              </p:par>
                              <p:par>
                                <p:cTn fill="hold" nodeType="with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
                                        <p:tgtEl>
                                          <p:spTgt spid="6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
                                        <p:tgtEl>
                                          <p:spTgt spid="609"/>
                                        </p:tgtEl>
                                      </p:cBhvr>
                                    </p:animEffect>
                                  </p:childTnLst>
                                </p:cTn>
                              </p:par>
                              <p:par>
                                <p:cTn fill="hold" nodeType="with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
                                        <p:tgtEl>
                                          <p:spTgt spid="6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190" name="Shape 190"/>
        <p:cNvGrpSpPr/>
        <p:nvPr/>
      </p:nvGrpSpPr>
      <p:grpSpPr>
        <a:xfrm>
          <a:off x="0" y="0"/>
          <a:ext cx="0" cy="0"/>
          <a:chOff x="0" y="0"/>
          <a:chExt cx="0" cy="0"/>
        </a:xfrm>
      </p:grpSpPr>
      <p:sp>
        <p:nvSpPr>
          <p:cNvPr id="191" name="Google Shape;191;p19"/>
          <p:cNvSpPr txBox="1"/>
          <p:nvPr>
            <p:ph type="title"/>
          </p:nvPr>
        </p:nvSpPr>
        <p:spPr>
          <a:xfrm>
            <a:off x="859600" y="50640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Content Organization</a:t>
            </a:r>
            <a:endParaRPr/>
          </a:p>
        </p:txBody>
      </p:sp>
      <p:sp>
        <p:nvSpPr>
          <p:cNvPr id="192" name="Google Shape;192;p19"/>
          <p:cNvSpPr txBox="1"/>
          <p:nvPr/>
        </p:nvSpPr>
        <p:spPr>
          <a:xfrm>
            <a:off x="1598647" y="1345138"/>
            <a:ext cx="4526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Raleway"/>
                <a:ea typeface="Raleway"/>
                <a:cs typeface="Raleway"/>
                <a:sym typeface="Raleway"/>
              </a:rPr>
              <a:t>Introduction to our database topic</a:t>
            </a:r>
            <a:endParaRPr sz="1800">
              <a:solidFill>
                <a:srgbClr val="FFFFFF"/>
              </a:solidFill>
              <a:latin typeface="Raleway"/>
              <a:ea typeface="Raleway"/>
              <a:cs typeface="Raleway"/>
              <a:sym typeface="Raleway"/>
            </a:endParaRPr>
          </a:p>
        </p:txBody>
      </p:sp>
      <p:sp>
        <p:nvSpPr>
          <p:cNvPr id="193" name="Google Shape;193;p19"/>
          <p:cNvSpPr txBox="1"/>
          <p:nvPr/>
        </p:nvSpPr>
        <p:spPr>
          <a:xfrm>
            <a:off x="1598638" y="24970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194" name="Google Shape;194;p19"/>
          <p:cNvSpPr/>
          <p:nvPr/>
        </p:nvSpPr>
        <p:spPr>
          <a:xfrm>
            <a:off x="135350" y="93050"/>
            <a:ext cx="8772600" cy="345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Proxima Nova"/>
                <a:ea typeface="Proxima Nova"/>
                <a:cs typeface="Proxima Nova"/>
                <a:sym typeface="Proxima Nova"/>
              </a:rPr>
              <a:t>BAN 610 | Database Management &amp; Applications</a:t>
            </a:r>
            <a:endParaRPr sz="800">
              <a:solidFill>
                <a:srgbClr val="FFFFFF"/>
              </a:solidFill>
              <a:latin typeface="Proxima Nova"/>
              <a:ea typeface="Proxima Nova"/>
              <a:cs typeface="Proxima Nova"/>
              <a:sym typeface="Proxima Nova"/>
            </a:endParaRPr>
          </a:p>
        </p:txBody>
      </p:sp>
      <p:sp>
        <p:nvSpPr>
          <p:cNvPr id="195" name="Google Shape;195;p19"/>
          <p:cNvSpPr/>
          <p:nvPr/>
        </p:nvSpPr>
        <p:spPr>
          <a:xfrm>
            <a:off x="964675" y="1240288"/>
            <a:ext cx="572400" cy="53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solidFill>
                  <a:srgbClr val="3C78D8"/>
                </a:solidFill>
                <a:latin typeface="Proxima Nova"/>
                <a:ea typeface="Proxima Nova"/>
                <a:cs typeface="Proxima Nova"/>
                <a:sym typeface="Proxima Nova"/>
              </a:rPr>
              <a:t>1</a:t>
            </a:r>
            <a:endParaRPr b="1" sz="2500">
              <a:solidFill>
                <a:srgbClr val="3C78D8"/>
              </a:solidFill>
              <a:latin typeface="Proxima Nova"/>
              <a:ea typeface="Proxima Nova"/>
              <a:cs typeface="Proxima Nova"/>
              <a:sym typeface="Proxima Nova"/>
            </a:endParaRPr>
          </a:p>
        </p:txBody>
      </p:sp>
      <p:sp>
        <p:nvSpPr>
          <p:cNvPr id="196" name="Google Shape;196;p19"/>
          <p:cNvSpPr txBox="1"/>
          <p:nvPr/>
        </p:nvSpPr>
        <p:spPr>
          <a:xfrm>
            <a:off x="1598647" y="1802338"/>
            <a:ext cx="4526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Raleway"/>
                <a:ea typeface="Raleway"/>
                <a:cs typeface="Raleway"/>
                <a:sym typeface="Raleway"/>
              </a:rPr>
              <a:t>Highlighting our project goal</a:t>
            </a:r>
            <a:endParaRPr sz="1800">
              <a:solidFill>
                <a:srgbClr val="FFFFFF"/>
              </a:solidFill>
              <a:latin typeface="Raleway"/>
              <a:ea typeface="Raleway"/>
              <a:cs typeface="Raleway"/>
              <a:sym typeface="Raleway"/>
            </a:endParaRPr>
          </a:p>
        </p:txBody>
      </p:sp>
      <p:sp>
        <p:nvSpPr>
          <p:cNvPr id="197" name="Google Shape;197;p19"/>
          <p:cNvSpPr/>
          <p:nvPr/>
        </p:nvSpPr>
        <p:spPr>
          <a:xfrm>
            <a:off x="964675" y="1697488"/>
            <a:ext cx="572400" cy="53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solidFill>
                  <a:srgbClr val="3C78D8"/>
                </a:solidFill>
                <a:latin typeface="Proxima Nova"/>
                <a:ea typeface="Proxima Nova"/>
                <a:cs typeface="Proxima Nova"/>
                <a:sym typeface="Proxima Nova"/>
              </a:rPr>
              <a:t>2</a:t>
            </a:r>
            <a:endParaRPr b="1" sz="2500">
              <a:solidFill>
                <a:srgbClr val="3C78D8"/>
              </a:solidFill>
              <a:latin typeface="Proxima Nova"/>
              <a:ea typeface="Proxima Nova"/>
              <a:cs typeface="Proxima Nova"/>
              <a:sym typeface="Proxima Nova"/>
            </a:endParaRPr>
          </a:p>
        </p:txBody>
      </p:sp>
      <p:sp>
        <p:nvSpPr>
          <p:cNvPr id="198" name="Google Shape;198;p19"/>
          <p:cNvSpPr txBox="1"/>
          <p:nvPr/>
        </p:nvSpPr>
        <p:spPr>
          <a:xfrm>
            <a:off x="1598647" y="2259538"/>
            <a:ext cx="4526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Raleway"/>
                <a:ea typeface="Raleway"/>
                <a:cs typeface="Raleway"/>
                <a:sym typeface="Raleway"/>
              </a:rPr>
              <a:t>User Requirements</a:t>
            </a:r>
            <a:endParaRPr sz="1800">
              <a:solidFill>
                <a:srgbClr val="FFFFFF"/>
              </a:solidFill>
              <a:latin typeface="Raleway"/>
              <a:ea typeface="Raleway"/>
              <a:cs typeface="Raleway"/>
              <a:sym typeface="Raleway"/>
            </a:endParaRPr>
          </a:p>
        </p:txBody>
      </p:sp>
      <p:sp>
        <p:nvSpPr>
          <p:cNvPr id="199" name="Google Shape;199;p19"/>
          <p:cNvSpPr/>
          <p:nvPr/>
        </p:nvSpPr>
        <p:spPr>
          <a:xfrm>
            <a:off x="964675" y="2154688"/>
            <a:ext cx="572400" cy="53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solidFill>
                  <a:srgbClr val="3C78D8"/>
                </a:solidFill>
                <a:latin typeface="Proxima Nova"/>
                <a:ea typeface="Proxima Nova"/>
                <a:cs typeface="Proxima Nova"/>
                <a:sym typeface="Proxima Nova"/>
              </a:rPr>
              <a:t>3</a:t>
            </a:r>
            <a:endParaRPr b="1" sz="2500">
              <a:solidFill>
                <a:srgbClr val="3C78D8"/>
              </a:solidFill>
              <a:latin typeface="Proxima Nova"/>
              <a:ea typeface="Proxima Nova"/>
              <a:cs typeface="Proxima Nova"/>
              <a:sym typeface="Proxima Nova"/>
            </a:endParaRPr>
          </a:p>
        </p:txBody>
      </p:sp>
      <p:sp>
        <p:nvSpPr>
          <p:cNvPr id="200" name="Google Shape;200;p19"/>
          <p:cNvSpPr txBox="1"/>
          <p:nvPr/>
        </p:nvSpPr>
        <p:spPr>
          <a:xfrm>
            <a:off x="1598647" y="2716738"/>
            <a:ext cx="4526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Raleway"/>
                <a:ea typeface="Raleway"/>
                <a:cs typeface="Raleway"/>
                <a:sym typeface="Raleway"/>
              </a:rPr>
              <a:t>Conceptual Data Modeling</a:t>
            </a:r>
            <a:endParaRPr sz="1800">
              <a:solidFill>
                <a:srgbClr val="FFFFFF"/>
              </a:solidFill>
              <a:latin typeface="Raleway"/>
              <a:ea typeface="Raleway"/>
              <a:cs typeface="Raleway"/>
              <a:sym typeface="Raleway"/>
            </a:endParaRPr>
          </a:p>
        </p:txBody>
      </p:sp>
      <p:sp>
        <p:nvSpPr>
          <p:cNvPr id="201" name="Google Shape;201;p19"/>
          <p:cNvSpPr/>
          <p:nvPr/>
        </p:nvSpPr>
        <p:spPr>
          <a:xfrm>
            <a:off x="964675" y="2611888"/>
            <a:ext cx="572400" cy="53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solidFill>
                  <a:srgbClr val="3C78D8"/>
                </a:solidFill>
                <a:latin typeface="Proxima Nova"/>
                <a:ea typeface="Proxima Nova"/>
                <a:cs typeface="Proxima Nova"/>
                <a:sym typeface="Proxima Nova"/>
              </a:rPr>
              <a:t>4</a:t>
            </a:r>
            <a:endParaRPr b="1" sz="2500">
              <a:solidFill>
                <a:srgbClr val="3C78D8"/>
              </a:solidFill>
              <a:latin typeface="Proxima Nova"/>
              <a:ea typeface="Proxima Nova"/>
              <a:cs typeface="Proxima Nova"/>
              <a:sym typeface="Proxima Nova"/>
            </a:endParaRPr>
          </a:p>
        </p:txBody>
      </p:sp>
      <p:sp>
        <p:nvSpPr>
          <p:cNvPr id="202" name="Google Shape;202;p19"/>
          <p:cNvSpPr txBox="1"/>
          <p:nvPr/>
        </p:nvSpPr>
        <p:spPr>
          <a:xfrm>
            <a:off x="1598638" y="29542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203" name="Google Shape;203;p19"/>
          <p:cNvSpPr txBox="1"/>
          <p:nvPr/>
        </p:nvSpPr>
        <p:spPr>
          <a:xfrm>
            <a:off x="1598647" y="3173938"/>
            <a:ext cx="4526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Raleway"/>
                <a:ea typeface="Raleway"/>
                <a:cs typeface="Raleway"/>
                <a:sym typeface="Raleway"/>
              </a:rPr>
              <a:t>Logical Database Design</a:t>
            </a:r>
            <a:endParaRPr sz="1800">
              <a:solidFill>
                <a:srgbClr val="FFFFFF"/>
              </a:solidFill>
              <a:latin typeface="Raleway"/>
              <a:ea typeface="Raleway"/>
              <a:cs typeface="Raleway"/>
              <a:sym typeface="Raleway"/>
            </a:endParaRPr>
          </a:p>
        </p:txBody>
      </p:sp>
      <p:sp>
        <p:nvSpPr>
          <p:cNvPr id="204" name="Google Shape;204;p19"/>
          <p:cNvSpPr/>
          <p:nvPr/>
        </p:nvSpPr>
        <p:spPr>
          <a:xfrm>
            <a:off x="964675" y="3069088"/>
            <a:ext cx="572400" cy="53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solidFill>
                  <a:srgbClr val="3C78D8"/>
                </a:solidFill>
                <a:latin typeface="Proxima Nova"/>
                <a:ea typeface="Proxima Nova"/>
                <a:cs typeface="Proxima Nova"/>
                <a:sym typeface="Proxima Nova"/>
              </a:rPr>
              <a:t>5</a:t>
            </a:r>
            <a:endParaRPr b="1" sz="2500">
              <a:solidFill>
                <a:srgbClr val="3C78D8"/>
              </a:solidFill>
              <a:latin typeface="Proxima Nova"/>
              <a:ea typeface="Proxima Nova"/>
              <a:cs typeface="Proxima Nova"/>
              <a:sym typeface="Proxima Nova"/>
            </a:endParaRPr>
          </a:p>
        </p:txBody>
      </p:sp>
      <p:sp>
        <p:nvSpPr>
          <p:cNvPr id="205" name="Google Shape;205;p19"/>
          <p:cNvSpPr txBox="1"/>
          <p:nvPr/>
        </p:nvSpPr>
        <p:spPr>
          <a:xfrm>
            <a:off x="1598638" y="34114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206" name="Google Shape;206;p19"/>
          <p:cNvSpPr txBox="1"/>
          <p:nvPr/>
        </p:nvSpPr>
        <p:spPr>
          <a:xfrm>
            <a:off x="1598647" y="3631138"/>
            <a:ext cx="4526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Raleway"/>
                <a:ea typeface="Raleway"/>
                <a:cs typeface="Raleway"/>
                <a:sym typeface="Raleway"/>
              </a:rPr>
              <a:t>Implementation in SQL</a:t>
            </a:r>
            <a:endParaRPr sz="1800">
              <a:solidFill>
                <a:srgbClr val="FFFFFF"/>
              </a:solidFill>
              <a:latin typeface="Raleway"/>
              <a:ea typeface="Raleway"/>
              <a:cs typeface="Raleway"/>
              <a:sym typeface="Raleway"/>
            </a:endParaRPr>
          </a:p>
        </p:txBody>
      </p:sp>
      <p:sp>
        <p:nvSpPr>
          <p:cNvPr id="207" name="Google Shape;207;p19"/>
          <p:cNvSpPr/>
          <p:nvPr/>
        </p:nvSpPr>
        <p:spPr>
          <a:xfrm>
            <a:off x="964675" y="3526288"/>
            <a:ext cx="572400" cy="53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solidFill>
                  <a:srgbClr val="3C78D8"/>
                </a:solidFill>
                <a:latin typeface="Proxima Nova"/>
                <a:ea typeface="Proxima Nova"/>
                <a:cs typeface="Proxima Nova"/>
                <a:sym typeface="Proxima Nova"/>
              </a:rPr>
              <a:t>6</a:t>
            </a:r>
            <a:endParaRPr b="1" sz="2500">
              <a:solidFill>
                <a:srgbClr val="3C78D8"/>
              </a:solidFill>
              <a:latin typeface="Proxima Nova"/>
              <a:ea typeface="Proxima Nova"/>
              <a:cs typeface="Proxima Nova"/>
              <a:sym typeface="Proxima Nova"/>
            </a:endParaRPr>
          </a:p>
        </p:txBody>
      </p:sp>
      <p:sp>
        <p:nvSpPr>
          <p:cNvPr id="208" name="Google Shape;208;p19"/>
          <p:cNvSpPr txBox="1"/>
          <p:nvPr/>
        </p:nvSpPr>
        <p:spPr>
          <a:xfrm>
            <a:off x="1598638" y="38686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grpSp>
        <p:nvGrpSpPr>
          <p:cNvPr id="209" name="Google Shape;209;p19"/>
          <p:cNvGrpSpPr/>
          <p:nvPr/>
        </p:nvGrpSpPr>
        <p:grpSpPr>
          <a:xfrm>
            <a:off x="727400" y="2368826"/>
            <a:ext cx="92400" cy="457208"/>
            <a:chOff x="845575" y="2563700"/>
            <a:chExt cx="92400" cy="411825"/>
          </a:xfrm>
        </p:grpSpPr>
        <p:cxnSp>
          <p:nvCxnSpPr>
            <p:cNvPr id="210" name="Google Shape;210;p19"/>
            <p:cNvCxnSpPr/>
            <p:nvPr/>
          </p:nvCxnSpPr>
          <p:spPr>
            <a:xfrm>
              <a:off x="891775" y="2616125"/>
              <a:ext cx="0" cy="359400"/>
            </a:xfrm>
            <a:prstGeom prst="straightConnector1">
              <a:avLst/>
            </a:prstGeom>
            <a:noFill/>
            <a:ln cap="flat" cmpd="sng" w="9525">
              <a:solidFill>
                <a:srgbClr val="FFFFFF"/>
              </a:solidFill>
              <a:prstDash val="solid"/>
              <a:round/>
              <a:headEnd len="med" w="med" type="none"/>
              <a:tailEnd len="med" w="med" type="none"/>
            </a:ln>
          </p:spPr>
        </p:cxnSp>
        <p:sp>
          <p:nvSpPr>
            <p:cNvPr id="211" name="Google Shape;211;p19"/>
            <p:cNvSpPr/>
            <p:nvPr/>
          </p:nvSpPr>
          <p:spPr>
            <a:xfrm>
              <a:off x="845575" y="2563700"/>
              <a:ext cx="92400" cy="92400"/>
            </a:xfrm>
            <a:prstGeom prst="ellipse">
              <a:avLst/>
            </a:prstGeom>
            <a:solidFill>
              <a:srgbClr val="000000"/>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19"/>
          <p:cNvGrpSpPr/>
          <p:nvPr/>
        </p:nvGrpSpPr>
        <p:grpSpPr>
          <a:xfrm rot="10800000">
            <a:off x="727400" y="3423242"/>
            <a:ext cx="92400" cy="411825"/>
            <a:chOff x="2070100" y="2563700"/>
            <a:chExt cx="92400" cy="411825"/>
          </a:xfrm>
        </p:grpSpPr>
        <p:cxnSp>
          <p:nvCxnSpPr>
            <p:cNvPr id="213" name="Google Shape;213;p19"/>
            <p:cNvCxnSpPr/>
            <p:nvPr/>
          </p:nvCxnSpPr>
          <p:spPr>
            <a:xfrm>
              <a:off x="2116300" y="2616125"/>
              <a:ext cx="0" cy="359400"/>
            </a:xfrm>
            <a:prstGeom prst="straightConnector1">
              <a:avLst/>
            </a:prstGeom>
            <a:noFill/>
            <a:ln cap="flat" cmpd="sng" w="9525">
              <a:solidFill>
                <a:srgbClr val="FFFFFF"/>
              </a:solidFill>
              <a:prstDash val="solid"/>
              <a:round/>
              <a:headEnd len="med" w="med" type="none"/>
              <a:tailEnd len="med" w="med" type="none"/>
            </a:ln>
          </p:spPr>
        </p:cxnSp>
        <p:sp>
          <p:nvSpPr>
            <p:cNvPr id="214" name="Google Shape;214;p19"/>
            <p:cNvSpPr/>
            <p:nvPr/>
          </p:nvSpPr>
          <p:spPr>
            <a:xfrm>
              <a:off x="2070100" y="2563700"/>
              <a:ext cx="92400" cy="924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19"/>
          <p:cNvGrpSpPr/>
          <p:nvPr/>
        </p:nvGrpSpPr>
        <p:grpSpPr>
          <a:xfrm>
            <a:off x="727400" y="2826026"/>
            <a:ext cx="92400" cy="457208"/>
            <a:chOff x="845575" y="2563700"/>
            <a:chExt cx="92400" cy="411825"/>
          </a:xfrm>
        </p:grpSpPr>
        <p:cxnSp>
          <p:nvCxnSpPr>
            <p:cNvPr id="216" name="Google Shape;216;p19"/>
            <p:cNvCxnSpPr/>
            <p:nvPr/>
          </p:nvCxnSpPr>
          <p:spPr>
            <a:xfrm>
              <a:off x="891775" y="2616125"/>
              <a:ext cx="0" cy="359400"/>
            </a:xfrm>
            <a:prstGeom prst="straightConnector1">
              <a:avLst/>
            </a:prstGeom>
            <a:noFill/>
            <a:ln cap="flat" cmpd="sng" w="9525">
              <a:solidFill>
                <a:srgbClr val="FFFFFF"/>
              </a:solidFill>
              <a:prstDash val="solid"/>
              <a:round/>
              <a:headEnd len="med" w="med" type="none"/>
              <a:tailEnd len="med" w="med" type="none"/>
            </a:ln>
          </p:spPr>
        </p:cxnSp>
        <p:sp>
          <p:nvSpPr>
            <p:cNvPr id="217" name="Google Shape;217;p19"/>
            <p:cNvSpPr/>
            <p:nvPr/>
          </p:nvSpPr>
          <p:spPr>
            <a:xfrm>
              <a:off x="845575" y="2563700"/>
              <a:ext cx="92400" cy="924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 name="Google Shape;218;p19"/>
          <p:cNvGrpSpPr/>
          <p:nvPr/>
        </p:nvGrpSpPr>
        <p:grpSpPr>
          <a:xfrm>
            <a:off x="727400" y="3283177"/>
            <a:ext cx="92400" cy="411825"/>
            <a:chOff x="845575" y="2563700"/>
            <a:chExt cx="92400" cy="411825"/>
          </a:xfrm>
        </p:grpSpPr>
        <p:cxnSp>
          <p:nvCxnSpPr>
            <p:cNvPr id="219" name="Google Shape;219;p19"/>
            <p:cNvCxnSpPr/>
            <p:nvPr/>
          </p:nvCxnSpPr>
          <p:spPr>
            <a:xfrm>
              <a:off x="891775" y="2616125"/>
              <a:ext cx="0" cy="359400"/>
            </a:xfrm>
            <a:prstGeom prst="straightConnector1">
              <a:avLst/>
            </a:prstGeom>
            <a:noFill/>
            <a:ln cap="flat" cmpd="sng" w="9525">
              <a:solidFill>
                <a:srgbClr val="FFFFFF"/>
              </a:solidFill>
              <a:prstDash val="solid"/>
              <a:round/>
              <a:headEnd len="med" w="med" type="none"/>
              <a:tailEnd len="med" w="med" type="none"/>
            </a:ln>
          </p:spPr>
        </p:cxnSp>
        <p:sp>
          <p:nvSpPr>
            <p:cNvPr id="220" name="Google Shape;220;p19"/>
            <p:cNvSpPr/>
            <p:nvPr/>
          </p:nvSpPr>
          <p:spPr>
            <a:xfrm>
              <a:off x="845575" y="2563700"/>
              <a:ext cx="92400" cy="924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19"/>
          <p:cNvGrpSpPr/>
          <p:nvPr/>
        </p:nvGrpSpPr>
        <p:grpSpPr>
          <a:xfrm>
            <a:off x="727400" y="1378226"/>
            <a:ext cx="92400" cy="457208"/>
            <a:chOff x="845575" y="2563700"/>
            <a:chExt cx="92400" cy="411825"/>
          </a:xfrm>
        </p:grpSpPr>
        <p:cxnSp>
          <p:nvCxnSpPr>
            <p:cNvPr id="222" name="Google Shape;222;p19"/>
            <p:cNvCxnSpPr/>
            <p:nvPr/>
          </p:nvCxnSpPr>
          <p:spPr>
            <a:xfrm>
              <a:off x="891775" y="2616125"/>
              <a:ext cx="0" cy="359400"/>
            </a:xfrm>
            <a:prstGeom prst="straightConnector1">
              <a:avLst/>
            </a:prstGeom>
            <a:noFill/>
            <a:ln cap="flat" cmpd="sng" w="9525">
              <a:solidFill>
                <a:srgbClr val="FFFFFF"/>
              </a:solidFill>
              <a:prstDash val="solid"/>
              <a:round/>
              <a:headEnd len="med" w="med" type="none"/>
              <a:tailEnd len="med" w="med" type="none"/>
            </a:ln>
          </p:spPr>
        </p:cxnSp>
        <p:sp>
          <p:nvSpPr>
            <p:cNvPr id="223" name="Google Shape;223;p19"/>
            <p:cNvSpPr/>
            <p:nvPr/>
          </p:nvSpPr>
          <p:spPr>
            <a:xfrm>
              <a:off x="845575" y="2563700"/>
              <a:ext cx="92400" cy="924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 name="Google Shape;224;p19"/>
          <p:cNvGrpSpPr/>
          <p:nvPr/>
        </p:nvGrpSpPr>
        <p:grpSpPr>
          <a:xfrm rot="10800000">
            <a:off x="727400" y="1594442"/>
            <a:ext cx="92400" cy="411825"/>
            <a:chOff x="2070100" y="2563700"/>
            <a:chExt cx="92400" cy="411825"/>
          </a:xfrm>
        </p:grpSpPr>
        <p:cxnSp>
          <p:nvCxnSpPr>
            <p:cNvPr id="225" name="Google Shape;225;p19"/>
            <p:cNvCxnSpPr/>
            <p:nvPr/>
          </p:nvCxnSpPr>
          <p:spPr>
            <a:xfrm>
              <a:off x="2116300" y="2616125"/>
              <a:ext cx="0" cy="359400"/>
            </a:xfrm>
            <a:prstGeom prst="straightConnector1">
              <a:avLst/>
            </a:prstGeom>
            <a:noFill/>
            <a:ln cap="flat" cmpd="sng" w="9525">
              <a:solidFill>
                <a:srgbClr val="FFFFFF"/>
              </a:solidFill>
              <a:prstDash val="solid"/>
              <a:round/>
              <a:headEnd len="med" w="med" type="none"/>
              <a:tailEnd len="med" w="med" type="none"/>
            </a:ln>
          </p:spPr>
        </p:cxnSp>
        <p:sp>
          <p:nvSpPr>
            <p:cNvPr id="226" name="Google Shape;226;p19"/>
            <p:cNvSpPr/>
            <p:nvPr/>
          </p:nvSpPr>
          <p:spPr>
            <a:xfrm>
              <a:off x="2070100" y="2563700"/>
              <a:ext cx="92400" cy="924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 name="Google Shape;227;p19"/>
          <p:cNvSpPr/>
          <p:nvPr/>
        </p:nvSpPr>
        <p:spPr>
          <a:xfrm>
            <a:off x="727400" y="2368826"/>
            <a:ext cx="92400" cy="1026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37"/>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7"/>
          <p:cNvSpPr/>
          <p:nvPr/>
        </p:nvSpPr>
        <p:spPr>
          <a:xfrm>
            <a:off x="769825" y="1133600"/>
            <a:ext cx="1260600" cy="22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7" name="Google Shape;617;p37"/>
          <p:cNvCxnSpPr/>
          <p:nvPr/>
        </p:nvCxnSpPr>
        <p:spPr>
          <a:xfrm flipH="1">
            <a:off x="6928375" y="-31575"/>
            <a:ext cx="1768200" cy="8400"/>
          </a:xfrm>
          <a:prstGeom prst="straightConnector1">
            <a:avLst/>
          </a:prstGeom>
          <a:noFill/>
          <a:ln cap="flat" cmpd="sng" w="9525">
            <a:solidFill>
              <a:schemeClr val="accent1"/>
            </a:solidFill>
            <a:prstDash val="dot"/>
            <a:round/>
            <a:headEnd len="med" w="med" type="none"/>
            <a:tailEnd len="med" w="med" type="none"/>
          </a:ln>
        </p:spPr>
      </p:cxnSp>
      <p:sp>
        <p:nvSpPr>
          <p:cNvPr id="618" name="Google Shape;618;p37"/>
          <p:cNvSpPr txBox="1"/>
          <p:nvPr/>
        </p:nvSpPr>
        <p:spPr>
          <a:xfrm>
            <a:off x="76200" y="-76200"/>
            <a:ext cx="772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4.2 ER Diagram </a:t>
            </a:r>
            <a:r>
              <a:rPr lang="en-GB" sz="1300">
                <a:solidFill>
                  <a:schemeClr val="lt1"/>
                </a:solidFill>
                <a:latin typeface="Raleway"/>
                <a:ea typeface="Raleway"/>
                <a:cs typeface="Raleway"/>
                <a:sym typeface="Raleway"/>
              </a:rPr>
              <a:t>Identify Entity Types</a:t>
            </a:r>
            <a:endParaRPr b="1" sz="2600">
              <a:solidFill>
                <a:schemeClr val="lt1"/>
              </a:solidFill>
              <a:latin typeface="Raleway"/>
              <a:ea typeface="Raleway"/>
              <a:cs typeface="Raleway"/>
              <a:sym typeface="Raleway"/>
            </a:endParaRPr>
          </a:p>
        </p:txBody>
      </p:sp>
      <p:pic>
        <p:nvPicPr>
          <p:cNvPr id="619" name="Google Shape;619;p37"/>
          <p:cNvPicPr preferRelativeResize="0"/>
          <p:nvPr/>
        </p:nvPicPr>
        <p:blipFill>
          <a:blip r:embed="rId3">
            <a:alphaModFix/>
          </a:blip>
          <a:stretch>
            <a:fillRect/>
          </a:stretch>
        </p:blipFill>
        <p:spPr>
          <a:xfrm>
            <a:off x="1598450" y="881375"/>
            <a:ext cx="5947108" cy="3483700"/>
          </a:xfrm>
          <a:prstGeom prst="rect">
            <a:avLst/>
          </a:prstGeom>
          <a:noFill/>
          <a:ln>
            <a:noFill/>
          </a:ln>
        </p:spPr>
      </p:pic>
      <p:pic>
        <p:nvPicPr>
          <p:cNvPr id="620" name="Google Shape;620;p37"/>
          <p:cNvPicPr preferRelativeResize="0"/>
          <p:nvPr/>
        </p:nvPicPr>
        <p:blipFill rotWithShape="1">
          <a:blip r:embed="rId4">
            <a:alphaModFix/>
          </a:blip>
          <a:srcRect b="2946" l="4264" r="4999" t="3822"/>
          <a:stretch/>
        </p:blipFill>
        <p:spPr>
          <a:xfrm>
            <a:off x="76200" y="558500"/>
            <a:ext cx="7410645" cy="4540275"/>
          </a:xfrm>
          <a:prstGeom prst="rect">
            <a:avLst/>
          </a:prstGeom>
          <a:noFill/>
          <a:ln>
            <a:noFill/>
          </a:ln>
        </p:spPr>
      </p:pic>
      <p:sp>
        <p:nvSpPr>
          <p:cNvPr id="621" name="Google Shape;621;p37"/>
          <p:cNvSpPr txBox="1"/>
          <p:nvPr/>
        </p:nvSpPr>
        <p:spPr>
          <a:xfrm>
            <a:off x="7546050" y="698775"/>
            <a:ext cx="1539600" cy="358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u="sng">
                <a:solidFill>
                  <a:srgbClr val="FF9900"/>
                </a:solidFill>
                <a:latin typeface="Lato"/>
                <a:ea typeface="Lato"/>
                <a:cs typeface="Lato"/>
                <a:sym typeface="Lato"/>
              </a:rPr>
              <a:t>Weak Entity Type</a:t>
            </a:r>
            <a:endParaRPr b="1" sz="1300" u="sng">
              <a:solidFill>
                <a:srgbClr val="FF9900"/>
              </a:solidFill>
              <a:latin typeface="Lato"/>
              <a:ea typeface="Lato"/>
              <a:cs typeface="Lato"/>
              <a:sym typeface="Lato"/>
            </a:endParaRPr>
          </a:p>
          <a:p>
            <a:pPr indent="0" lvl="0" marL="0" rtl="0" algn="l">
              <a:spcBef>
                <a:spcPts val="0"/>
              </a:spcBef>
              <a:spcAft>
                <a:spcPts val="0"/>
              </a:spcAft>
              <a:buNone/>
            </a:pPr>
            <a:r>
              <a:t/>
            </a:r>
            <a:endParaRPr b="1" sz="1300" u="sng">
              <a:solidFill>
                <a:srgbClr val="FF9900"/>
              </a:solidFill>
              <a:latin typeface="Lato"/>
              <a:ea typeface="Lato"/>
              <a:cs typeface="Lato"/>
              <a:sym typeface="Lato"/>
            </a:endParaRPr>
          </a:p>
          <a:p>
            <a:pPr indent="0" lvl="0" marL="0" rtl="0" algn="l">
              <a:spcBef>
                <a:spcPts val="0"/>
              </a:spcBef>
              <a:spcAft>
                <a:spcPts val="0"/>
              </a:spcAft>
              <a:buNone/>
            </a:pPr>
            <a:r>
              <a:rPr b="1" lang="en-GB" sz="1300">
                <a:latin typeface="Lato"/>
                <a:ea typeface="Lato"/>
                <a:cs typeface="Lato"/>
                <a:sym typeface="Lato"/>
              </a:rPr>
              <a:t>Emergency Contact</a:t>
            </a:r>
            <a:r>
              <a:rPr b="1" lang="en-GB" sz="1300">
                <a:solidFill>
                  <a:srgbClr val="FF9900"/>
                </a:solidFill>
                <a:latin typeface="Lato"/>
                <a:ea typeface="Lato"/>
                <a:cs typeface="Lato"/>
                <a:sym typeface="Lato"/>
              </a:rPr>
              <a:t> </a:t>
            </a:r>
            <a:r>
              <a:rPr lang="en-GB" sz="1300">
                <a:solidFill>
                  <a:srgbClr val="FF9900"/>
                </a:solidFill>
                <a:latin typeface="Lato"/>
                <a:ea typeface="Lato"/>
                <a:cs typeface="Lato"/>
                <a:sym typeface="Lato"/>
              </a:rPr>
              <a:t>is a weak entity type and depends on the </a:t>
            </a:r>
            <a:r>
              <a:rPr b="1" lang="en-GB" sz="1300">
                <a:solidFill>
                  <a:srgbClr val="FF9900"/>
                </a:solidFill>
                <a:latin typeface="Lato"/>
                <a:ea typeface="Lato"/>
                <a:cs typeface="Lato"/>
                <a:sym typeface="Lato"/>
              </a:rPr>
              <a:t>Customer entity type is the identifying owner</a:t>
            </a:r>
            <a:r>
              <a:rPr lang="en-GB" sz="1300">
                <a:solidFill>
                  <a:srgbClr val="FF9900"/>
                </a:solidFill>
                <a:latin typeface="Lato"/>
                <a:ea typeface="Lato"/>
                <a:cs typeface="Lato"/>
                <a:sym typeface="Lato"/>
              </a:rPr>
              <a:t> which is needed for the Emergency Contact to exist</a:t>
            </a:r>
            <a:br>
              <a:rPr b="1" lang="en-GB" sz="1300">
                <a:solidFill>
                  <a:srgbClr val="FF9900"/>
                </a:solidFill>
                <a:latin typeface="Lato"/>
                <a:ea typeface="Lato"/>
                <a:cs typeface="Lato"/>
                <a:sym typeface="Lato"/>
              </a:rPr>
            </a:br>
            <a:br>
              <a:rPr b="1" lang="en-GB" sz="1300">
                <a:solidFill>
                  <a:srgbClr val="FF9900"/>
                </a:solidFill>
                <a:latin typeface="Lato"/>
                <a:ea typeface="Lato"/>
                <a:cs typeface="Lato"/>
                <a:sym typeface="Lato"/>
              </a:rPr>
            </a:br>
            <a:r>
              <a:rPr b="1" lang="en-GB" sz="1300">
                <a:latin typeface="Lato"/>
                <a:ea typeface="Lato"/>
                <a:cs typeface="Lato"/>
                <a:sym typeface="Lato"/>
              </a:rPr>
              <a:t>Emergency Contact Name</a:t>
            </a:r>
            <a:r>
              <a:rPr b="1" lang="en-GB" sz="1300">
                <a:solidFill>
                  <a:srgbClr val="FF9900"/>
                </a:solidFill>
                <a:latin typeface="Lato"/>
                <a:ea typeface="Lato"/>
                <a:cs typeface="Lato"/>
                <a:sym typeface="Lato"/>
              </a:rPr>
              <a:t> </a:t>
            </a:r>
            <a:r>
              <a:rPr lang="en-GB" sz="1300">
                <a:solidFill>
                  <a:srgbClr val="FF9900"/>
                </a:solidFill>
                <a:latin typeface="Lato"/>
                <a:ea typeface="Lato"/>
                <a:cs typeface="Lato"/>
                <a:sym typeface="Lato"/>
              </a:rPr>
              <a:t>is the Partial Identifier</a:t>
            </a:r>
            <a:endParaRPr sz="1300">
              <a:solidFill>
                <a:srgbClr val="FF9900"/>
              </a:solidFill>
              <a:latin typeface="Lato"/>
              <a:ea typeface="Lato"/>
              <a:cs typeface="Lato"/>
              <a:sym typeface="Lato"/>
            </a:endParaRPr>
          </a:p>
        </p:txBody>
      </p:sp>
      <p:sp>
        <p:nvSpPr>
          <p:cNvPr id="622" name="Google Shape;622;p37"/>
          <p:cNvSpPr/>
          <p:nvPr/>
        </p:nvSpPr>
        <p:spPr>
          <a:xfrm>
            <a:off x="2135550" y="3084400"/>
            <a:ext cx="4872900" cy="490800"/>
          </a:xfrm>
          <a:prstGeom prst="rightArrow">
            <a:avLst>
              <a:gd fmla="val 27608" name="adj1"/>
              <a:gd fmla="val 50000" name="adj2"/>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7"/>
          <p:cNvSpPr/>
          <p:nvPr/>
        </p:nvSpPr>
        <p:spPr>
          <a:xfrm>
            <a:off x="219950" y="2712175"/>
            <a:ext cx="1768200" cy="1345200"/>
          </a:xfrm>
          <a:prstGeom prst="ellipse">
            <a:avLst/>
          </a:prstGeom>
          <a:noFill/>
          <a:ln cap="flat" cmpd="sng" w="28575">
            <a:solidFill>
              <a:schemeClr val="dk2"/>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7"/>
          <p:cNvSpPr txBox="1"/>
          <p:nvPr/>
        </p:nvSpPr>
        <p:spPr>
          <a:xfrm>
            <a:off x="7626750" y="0"/>
            <a:ext cx="1454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5">
                  <a:extLst>
                    <a:ext uri="{A12FA001-AC4F-418D-AE19-62706E023703}">
                      <ahyp:hlinkClr val="tx"/>
                    </a:ext>
                  </a:extLst>
                </a:hlinkClick>
              </a:rPr>
              <a:t>Link to ER Diagram</a:t>
            </a:r>
            <a:endParaRPr sz="1000" u="sng">
              <a:solidFill>
                <a:schemeClr val="lt1"/>
              </a:solidFill>
              <a:latin typeface="Raleway"/>
              <a:ea typeface="Raleway"/>
              <a:cs typeface="Raleway"/>
              <a:sym typeface="Raleway"/>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38"/>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8"/>
          <p:cNvSpPr/>
          <p:nvPr/>
        </p:nvSpPr>
        <p:spPr>
          <a:xfrm>
            <a:off x="769825" y="1133600"/>
            <a:ext cx="1260600" cy="22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1" name="Google Shape;631;p38"/>
          <p:cNvCxnSpPr/>
          <p:nvPr/>
        </p:nvCxnSpPr>
        <p:spPr>
          <a:xfrm flipH="1">
            <a:off x="6928375" y="-31575"/>
            <a:ext cx="1768200" cy="8400"/>
          </a:xfrm>
          <a:prstGeom prst="straightConnector1">
            <a:avLst/>
          </a:prstGeom>
          <a:noFill/>
          <a:ln cap="flat" cmpd="sng" w="9525">
            <a:solidFill>
              <a:schemeClr val="accent1"/>
            </a:solidFill>
            <a:prstDash val="dot"/>
            <a:round/>
            <a:headEnd len="med" w="med" type="none"/>
            <a:tailEnd len="med" w="med" type="none"/>
          </a:ln>
        </p:spPr>
      </p:cxnSp>
      <p:sp>
        <p:nvSpPr>
          <p:cNvPr id="632" name="Google Shape;632;p38"/>
          <p:cNvSpPr txBox="1"/>
          <p:nvPr/>
        </p:nvSpPr>
        <p:spPr>
          <a:xfrm>
            <a:off x="76200" y="-76200"/>
            <a:ext cx="772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4.2 ER Diagram </a:t>
            </a:r>
            <a:r>
              <a:rPr lang="en-GB" sz="1300">
                <a:solidFill>
                  <a:schemeClr val="lt1"/>
                </a:solidFill>
                <a:latin typeface="Raleway"/>
                <a:ea typeface="Raleway"/>
                <a:cs typeface="Raleway"/>
                <a:sym typeface="Raleway"/>
              </a:rPr>
              <a:t>Identify Entity Types</a:t>
            </a:r>
            <a:endParaRPr b="1" sz="2600">
              <a:solidFill>
                <a:schemeClr val="lt1"/>
              </a:solidFill>
              <a:latin typeface="Raleway"/>
              <a:ea typeface="Raleway"/>
              <a:cs typeface="Raleway"/>
              <a:sym typeface="Raleway"/>
            </a:endParaRPr>
          </a:p>
        </p:txBody>
      </p:sp>
      <p:pic>
        <p:nvPicPr>
          <p:cNvPr id="633" name="Google Shape;633;p38"/>
          <p:cNvPicPr preferRelativeResize="0"/>
          <p:nvPr/>
        </p:nvPicPr>
        <p:blipFill>
          <a:blip r:embed="rId3">
            <a:alphaModFix/>
          </a:blip>
          <a:stretch>
            <a:fillRect/>
          </a:stretch>
        </p:blipFill>
        <p:spPr>
          <a:xfrm>
            <a:off x="1598450" y="881375"/>
            <a:ext cx="5947108" cy="3483700"/>
          </a:xfrm>
          <a:prstGeom prst="rect">
            <a:avLst/>
          </a:prstGeom>
          <a:noFill/>
          <a:ln>
            <a:noFill/>
          </a:ln>
        </p:spPr>
      </p:pic>
      <p:pic>
        <p:nvPicPr>
          <p:cNvPr id="634" name="Google Shape;634;p38"/>
          <p:cNvPicPr preferRelativeResize="0"/>
          <p:nvPr/>
        </p:nvPicPr>
        <p:blipFill rotWithShape="1">
          <a:blip r:embed="rId4">
            <a:alphaModFix/>
          </a:blip>
          <a:srcRect b="2946" l="4264" r="4999" t="3822"/>
          <a:stretch/>
        </p:blipFill>
        <p:spPr>
          <a:xfrm>
            <a:off x="76200" y="558500"/>
            <a:ext cx="7410645" cy="4540275"/>
          </a:xfrm>
          <a:prstGeom prst="rect">
            <a:avLst/>
          </a:prstGeom>
          <a:noFill/>
          <a:ln>
            <a:noFill/>
          </a:ln>
        </p:spPr>
      </p:pic>
      <p:pic>
        <p:nvPicPr>
          <p:cNvPr id="635" name="Google Shape;635;p38"/>
          <p:cNvPicPr preferRelativeResize="0"/>
          <p:nvPr/>
        </p:nvPicPr>
        <p:blipFill rotWithShape="1">
          <a:blip r:embed="rId5">
            <a:alphaModFix/>
          </a:blip>
          <a:srcRect b="2396" l="4343" r="4398" t="5070"/>
          <a:stretch/>
        </p:blipFill>
        <p:spPr>
          <a:xfrm>
            <a:off x="76200" y="558500"/>
            <a:ext cx="7410649" cy="4540275"/>
          </a:xfrm>
          <a:prstGeom prst="rect">
            <a:avLst/>
          </a:prstGeom>
          <a:noFill/>
          <a:ln>
            <a:noFill/>
          </a:ln>
        </p:spPr>
      </p:pic>
      <p:sp>
        <p:nvSpPr>
          <p:cNvPr id="636" name="Google Shape;636;p38"/>
          <p:cNvSpPr txBox="1"/>
          <p:nvPr/>
        </p:nvSpPr>
        <p:spPr>
          <a:xfrm>
            <a:off x="7546050" y="698775"/>
            <a:ext cx="15396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u="sng">
                <a:solidFill>
                  <a:srgbClr val="FF9900"/>
                </a:solidFill>
                <a:latin typeface="Lato"/>
                <a:ea typeface="Lato"/>
                <a:cs typeface="Lato"/>
                <a:sym typeface="Lato"/>
              </a:rPr>
              <a:t>Associative Entity Types</a:t>
            </a:r>
            <a:r>
              <a:rPr b="1" lang="en-GB" sz="1300" u="sng">
                <a:solidFill>
                  <a:srgbClr val="FF9900"/>
                </a:solidFill>
                <a:latin typeface="Lato"/>
                <a:ea typeface="Lato"/>
                <a:cs typeface="Lato"/>
                <a:sym typeface="Lato"/>
              </a:rPr>
              <a:t> </a:t>
            </a:r>
            <a:endParaRPr b="1" sz="1300" u="sng">
              <a:solidFill>
                <a:srgbClr val="FF9900"/>
              </a:solidFill>
              <a:latin typeface="Lato"/>
              <a:ea typeface="Lato"/>
              <a:cs typeface="Lato"/>
              <a:sym typeface="Lato"/>
            </a:endParaRPr>
          </a:p>
          <a:p>
            <a:pPr indent="0" lvl="0" marL="0" rtl="0" algn="l">
              <a:spcBef>
                <a:spcPts val="0"/>
              </a:spcBef>
              <a:spcAft>
                <a:spcPts val="0"/>
              </a:spcAft>
              <a:buNone/>
            </a:pPr>
            <a:r>
              <a:t/>
            </a:r>
            <a:endParaRPr b="1" sz="1300" u="sng">
              <a:solidFill>
                <a:srgbClr val="FF9900"/>
              </a:solidFill>
              <a:latin typeface="Lato"/>
              <a:ea typeface="Lato"/>
              <a:cs typeface="Lato"/>
              <a:sym typeface="Lato"/>
            </a:endParaRPr>
          </a:p>
          <a:p>
            <a:pPr indent="0" lvl="0" marL="0" rtl="0" algn="l">
              <a:spcBef>
                <a:spcPts val="0"/>
              </a:spcBef>
              <a:spcAft>
                <a:spcPts val="0"/>
              </a:spcAft>
              <a:buNone/>
            </a:pPr>
            <a:r>
              <a:rPr b="1" lang="en-GB" sz="1300">
                <a:latin typeface="Lato"/>
                <a:ea typeface="Lato"/>
                <a:cs typeface="Lato"/>
                <a:sym typeface="Lato"/>
              </a:rPr>
              <a:t>Item Storage </a:t>
            </a:r>
            <a:r>
              <a:rPr b="1" lang="en-GB" sz="1300">
                <a:solidFill>
                  <a:srgbClr val="FF9900"/>
                </a:solidFill>
                <a:latin typeface="Lato"/>
                <a:ea typeface="Lato"/>
                <a:cs typeface="Lato"/>
                <a:sym typeface="Lato"/>
              </a:rPr>
              <a:t> </a:t>
            </a:r>
            <a:r>
              <a:rPr lang="en-GB" sz="1300">
                <a:solidFill>
                  <a:srgbClr val="FF9900"/>
                </a:solidFill>
                <a:latin typeface="Lato"/>
                <a:ea typeface="Lato"/>
                <a:cs typeface="Lato"/>
                <a:sym typeface="Lato"/>
              </a:rPr>
              <a:t>associative entity type. </a:t>
            </a:r>
            <a:endParaRPr sz="1300">
              <a:solidFill>
                <a:srgbClr val="FF9900"/>
              </a:solidFill>
              <a:latin typeface="Lato"/>
              <a:ea typeface="Lato"/>
              <a:cs typeface="Lato"/>
              <a:sym typeface="Lato"/>
            </a:endParaRPr>
          </a:p>
          <a:p>
            <a:pPr indent="0" lvl="0" marL="0" rtl="0" algn="l">
              <a:spcBef>
                <a:spcPts val="0"/>
              </a:spcBef>
              <a:spcAft>
                <a:spcPts val="0"/>
              </a:spcAft>
              <a:buNone/>
            </a:pPr>
            <a:r>
              <a:rPr lang="en-GB" sz="1300">
                <a:solidFill>
                  <a:srgbClr val="FF9900"/>
                </a:solidFill>
                <a:latin typeface="Lato"/>
                <a:ea typeface="Lato"/>
                <a:cs typeface="Lato"/>
                <a:sym typeface="Lato"/>
              </a:rPr>
              <a:t>This is applicable for an entity type where all the relationships are many to many we can change it to an associative entity type.</a:t>
            </a:r>
            <a:endParaRPr sz="1300">
              <a:solidFill>
                <a:srgbClr val="FF9900"/>
              </a:solidFill>
              <a:latin typeface="Lato"/>
              <a:ea typeface="Lato"/>
              <a:cs typeface="Lato"/>
              <a:sym typeface="Lato"/>
            </a:endParaRPr>
          </a:p>
        </p:txBody>
      </p:sp>
      <p:sp>
        <p:nvSpPr>
          <p:cNvPr id="637" name="Google Shape;637;p38"/>
          <p:cNvSpPr/>
          <p:nvPr/>
        </p:nvSpPr>
        <p:spPr>
          <a:xfrm>
            <a:off x="5295975" y="1080950"/>
            <a:ext cx="1260600" cy="1480500"/>
          </a:xfrm>
          <a:prstGeom prst="ellipse">
            <a:avLst/>
          </a:prstGeom>
          <a:noFill/>
          <a:ln cap="flat" cmpd="sng" w="28575">
            <a:solidFill>
              <a:schemeClr val="dk2"/>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8"/>
          <p:cNvSpPr/>
          <p:nvPr/>
        </p:nvSpPr>
        <p:spPr>
          <a:xfrm>
            <a:off x="2766250" y="766450"/>
            <a:ext cx="1184400" cy="439800"/>
          </a:xfrm>
          <a:prstGeom prst="rect">
            <a:avLst/>
          </a:prstGeom>
          <a:solidFill>
            <a:srgbClr val="E6F9E4"/>
          </a:solidFill>
          <a:ln cap="flat" cmpd="sng" w="9525">
            <a:solidFill>
              <a:srgbClr val="E6F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8"/>
          <p:cNvSpPr/>
          <p:nvPr/>
        </p:nvSpPr>
        <p:spPr>
          <a:xfrm>
            <a:off x="3071000" y="1133600"/>
            <a:ext cx="312900" cy="439800"/>
          </a:xfrm>
          <a:prstGeom prst="rect">
            <a:avLst/>
          </a:prstGeom>
          <a:solidFill>
            <a:srgbClr val="E6F9E4"/>
          </a:solidFill>
          <a:ln cap="flat" cmpd="sng" w="9525">
            <a:solidFill>
              <a:srgbClr val="E6F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8"/>
          <p:cNvSpPr/>
          <p:nvPr/>
        </p:nvSpPr>
        <p:spPr>
          <a:xfrm>
            <a:off x="3756800" y="3191000"/>
            <a:ext cx="1454400" cy="548100"/>
          </a:xfrm>
          <a:prstGeom prst="rect">
            <a:avLst/>
          </a:prstGeom>
          <a:solidFill>
            <a:srgbClr val="E6F9E4"/>
          </a:solidFill>
          <a:ln cap="flat" cmpd="sng" w="9525">
            <a:solidFill>
              <a:srgbClr val="E6F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8"/>
          <p:cNvSpPr/>
          <p:nvPr/>
        </p:nvSpPr>
        <p:spPr>
          <a:xfrm>
            <a:off x="3485400" y="3152100"/>
            <a:ext cx="812100" cy="812100"/>
          </a:xfrm>
          <a:prstGeom prst="rect">
            <a:avLst/>
          </a:prstGeom>
          <a:solidFill>
            <a:srgbClr val="E6F9E4"/>
          </a:solidFill>
          <a:ln cap="flat" cmpd="sng" w="9525">
            <a:solidFill>
              <a:srgbClr val="E6F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8"/>
          <p:cNvSpPr/>
          <p:nvPr/>
        </p:nvSpPr>
        <p:spPr>
          <a:xfrm>
            <a:off x="2893225" y="1399500"/>
            <a:ext cx="642900" cy="652800"/>
          </a:xfrm>
          <a:prstGeom prst="rect">
            <a:avLst/>
          </a:prstGeom>
          <a:solidFill>
            <a:srgbClr val="E6F9E4"/>
          </a:solidFill>
          <a:ln cap="flat" cmpd="sng" w="9525">
            <a:solidFill>
              <a:srgbClr val="E6F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8"/>
          <p:cNvSpPr/>
          <p:nvPr/>
        </p:nvSpPr>
        <p:spPr>
          <a:xfrm>
            <a:off x="6770213" y="1575800"/>
            <a:ext cx="562200" cy="490800"/>
          </a:xfrm>
          <a:prstGeom prst="rightArrow">
            <a:avLst>
              <a:gd fmla="val 27608" name="adj1"/>
              <a:gd fmla="val 50000" name="adj2"/>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8"/>
          <p:cNvSpPr txBox="1"/>
          <p:nvPr/>
        </p:nvSpPr>
        <p:spPr>
          <a:xfrm>
            <a:off x="7626750" y="0"/>
            <a:ext cx="1454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6">
                  <a:extLst>
                    <a:ext uri="{A12FA001-AC4F-418D-AE19-62706E023703}">
                      <ahyp:hlinkClr val="tx"/>
                    </a:ext>
                  </a:extLst>
                </a:hlinkClick>
              </a:rPr>
              <a:t>Link to ER Diagram</a:t>
            </a:r>
            <a:endParaRPr sz="1000" u="sng">
              <a:solidFill>
                <a:schemeClr val="lt1"/>
              </a:solidFill>
              <a:latin typeface="Raleway"/>
              <a:ea typeface="Raleway"/>
              <a:cs typeface="Raleway"/>
              <a:sym typeface="Ralew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39"/>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9"/>
          <p:cNvSpPr/>
          <p:nvPr/>
        </p:nvSpPr>
        <p:spPr>
          <a:xfrm>
            <a:off x="769825" y="1133600"/>
            <a:ext cx="1260600" cy="22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1" name="Google Shape;651;p39"/>
          <p:cNvCxnSpPr/>
          <p:nvPr/>
        </p:nvCxnSpPr>
        <p:spPr>
          <a:xfrm flipH="1">
            <a:off x="6928375" y="-31575"/>
            <a:ext cx="1768200" cy="8400"/>
          </a:xfrm>
          <a:prstGeom prst="straightConnector1">
            <a:avLst/>
          </a:prstGeom>
          <a:noFill/>
          <a:ln cap="flat" cmpd="sng" w="9525">
            <a:solidFill>
              <a:schemeClr val="accent1"/>
            </a:solidFill>
            <a:prstDash val="dot"/>
            <a:round/>
            <a:headEnd len="med" w="med" type="none"/>
            <a:tailEnd len="med" w="med" type="none"/>
          </a:ln>
        </p:spPr>
      </p:cxnSp>
      <p:sp>
        <p:nvSpPr>
          <p:cNvPr id="652" name="Google Shape;652;p39"/>
          <p:cNvSpPr txBox="1"/>
          <p:nvPr/>
        </p:nvSpPr>
        <p:spPr>
          <a:xfrm>
            <a:off x="76200" y="-76200"/>
            <a:ext cx="772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4.2 ER Diagram </a:t>
            </a:r>
            <a:r>
              <a:rPr lang="en-GB" sz="1300">
                <a:solidFill>
                  <a:schemeClr val="lt1"/>
                </a:solidFill>
                <a:latin typeface="Raleway"/>
                <a:ea typeface="Raleway"/>
                <a:cs typeface="Raleway"/>
                <a:sym typeface="Raleway"/>
              </a:rPr>
              <a:t>Identify Entity Types</a:t>
            </a:r>
            <a:endParaRPr b="1" sz="2600">
              <a:solidFill>
                <a:schemeClr val="lt1"/>
              </a:solidFill>
              <a:latin typeface="Raleway"/>
              <a:ea typeface="Raleway"/>
              <a:cs typeface="Raleway"/>
              <a:sym typeface="Raleway"/>
            </a:endParaRPr>
          </a:p>
        </p:txBody>
      </p:sp>
      <p:pic>
        <p:nvPicPr>
          <p:cNvPr id="653" name="Google Shape;653;p39"/>
          <p:cNvPicPr preferRelativeResize="0"/>
          <p:nvPr/>
        </p:nvPicPr>
        <p:blipFill>
          <a:blip r:embed="rId3">
            <a:alphaModFix/>
          </a:blip>
          <a:stretch>
            <a:fillRect/>
          </a:stretch>
        </p:blipFill>
        <p:spPr>
          <a:xfrm>
            <a:off x="1598450" y="881375"/>
            <a:ext cx="5947108" cy="3483700"/>
          </a:xfrm>
          <a:prstGeom prst="rect">
            <a:avLst/>
          </a:prstGeom>
          <a:noFill/>
          <a:ln>
            <a:noFill/>
          </a:ln>
        </p:spPr>
      </p:pic>
      <p:pic>
        <p:nvPicPr>
          <p:cNvPr id="654" name="Google Shape;654;p39"/>
          <p:cNvPicPr preferRelativeResize="0"/>
          <p:nvPr/>
        </p:nvPicPr>
        <p:blipFill rotWithShape="1">
          <a:blip r:embed="rId4">
            <a:alphaModFix/>
          </a:blip>
          <a:srcRect b="2946" l="4264" r="4999" t="3822"/>
          <a:stretch/>
        </p:blipFill>
        <p:spPr>
          <a:xfrm>
            <a:off x="76200" y="558500"/>
            <a:ext cx="7410645" cy="4540275"/>
          </a:xfrm>
          <a:prstGeom prst="rect">
            <a:avLst/>
          </a:prstGeom>
          <a:noFill/>
          <a:ln>
            <a:noFill/>
          </a:ln>
        </p:spPr>
      </p:pic>
      <p:pic>
        <p:nvPicPr>
          <p:cNvPr id="655" name="Google Shape;655;p39"/>
          <p:cNvPicPr preferRelativeResize="0"/>
          <p:nvPr/>
        </p:nvPicPr>
        <p:blipFill rotWithShape="1">
          <a:blip r:embed="rId5">
            <a:alphaModFix/>
          </a:blip>
          <a:srcRect b="2399" l="4343" r="4398" t="2399"/>
          <a:stretch/>
        </p:blipFill>
        <p:spPr>
          <a:xfrm>
            <a:off x="76200" y="558500"/>
            <a:ext cx="7410649" cy="4540275"/>
          </a:xfrm>
          <a:prstGeom prst="rect">
            <a:avLst/>
          </a:prstGeom>
          <a:noFill/>
          <a:ln>
            <a:noFill/>
          </a:ln>
        </p:spPr>
      </p:pic>
      <p:pic>
        <p:nvPicPr>
          <p:cNvPr id="656" name="Google Shape;656;p39"/>
          <p:cNvPicPr preferRelativeResize="0"/>
          <p:nvPr/>
        </p:nvPicPr>
        <p:blipFill rotWithShape="1">
          <a:blip r:embed="rId6">
            <a:alphaModFix/>
          </a:blip>
          <a:srcRect b="4990" l="4345" r="4162" t="4764"/>
          <a:stretch/>
        </p:blipFill>
        <p:spPr>
          <a:xfrm>
            <a:off x="76200" y="558500"/>
            <a:ext cx="7410649" cy="4540275"/>
          </a:xfrm>
          <a:prstGeom prst="rect">
            <a:avLst/>
          </a:prstGeom>
          <a:noFill/>
          <a:ln cap="flat" cmpd="sng" w="9525">
            <a:solidFill>
              <a:srgbClr val="E6F9E4"/>
            </a:solidFill>
            <a:prstDash val="solid"/>
            <a:round/>
            <a:headEnd len="sm" w="sm" type="none"/>
            <a:tailEnd len="sm" w="sm" type="none"/>
          </a:ln>
        </p:spPr>
      </p:pic>
      <p:sp>
        <p:nvSpPr>
          <p:cNvPr id="657" name="Google Shape;657;p39"/>
          <p:cNvSpPr/>
          <p:nvPr/>
        </p:nvSpPr>
        <p:spPr>
          <a:xfrm>
            <a:off x="2766250" y="766450"/>
            <a:ext cx="1184400" cy="439800"/>
          </a:xfrm>
          <a:prstGeom prst="rect">
            <a:avLst/>
          </a:prstGeom>
          <a:solidFill>
            <a:srgbClr val="E6F9E4"/>
          </a:solidFill>
          <a:ln cap="flat" cmpd="sng" w="9525">
            <a:solidFill>
              <a:srgbClr val="E6F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9"/>
          <p:cNvSpPr/>
          <p:nvPr/>
        </p:nvSpPr>
        <p:spPr>
          <a:xfrm>
            <a:off x="2893225" y="1206250"/>
            <a:ext cx="634500" cy="585000"/>
          </a:xfrm>
          <a:prstGeom prst="rect">
            <a:avLst/>
          </a:prstGeom>
          <a:solidFill>
            <a:srgbClr val="E6F9E4"/>
          </a:solidFill>
          <a:ln cap="flat" cmpd="sng" w="9525">
            <a:solidFill>
              <a:srgbClr val="E6F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9"/>
          <p:cNvSpPr/>
          <p:nvPr/>
        </p:nvSpPr>
        <p:spPr>
          <a:xfrm>
            <a:off x="3637800" y="3228300"/>
            <a:ext cx="1040400" cy="812100"/>
          </a:xfrm>
          <a:prstGeom prst="rect">
            <a:avLst/>
          </a:prstGeom>
          <a:solidFill>
            <a:srgbClr val="E6F9E4"/>
          </a:solidFill>
          <a:ln cap="flat" cmpd="sng" w="9525">
            <a:solidFill>
              <a:srgbClr val="E6F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9"/>
          <p:cNvSpPr/>
          <p:nvPr/>
        </p:nvSpPr>
        <p:spPr>
          <a:xfrm>
            <a:off x="4628400" y="3228300"/>
            <a:ext cx="768900" cy="585000"/>
          </a:xfrm>
          <a:prstGeom prst="rect">
            <a:avLst/>
          </a:prstGeom>
          <a:solidFill>
            <a:srgbClr val="E6F9E4"/>
          </a:solidFill>
          <a:ln cap="flat" cmpd="sng" w="9525">
            <a:solidFill>
              <a:srgbClr val="E6F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9"/>
          <p:cNvSpPr txBox="1"/>
          <p:nvPr/>
        </p:nvSpPr>
        <p:spPr>
          <a:xfrm>
            <a:off x="7486850" y="698775"/>
            <a:ext cx="1657200" cy="458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u="sng">
                <a:solidFill>
                  <a:srgbClr val="FF9900"/>
                </a:solidFill>
                <a:latin typeface="Lato"/>
                <a:ea typeface="Lato"/>
                <a:cs typeface="Lato"/>
                <a:sym typeface="Lato"/>
              </a:rPr>
              <a:t>Supertypes and Subtypes</a:t>
            </a:r>
            <a:endParaRPr b="1" sz="1300" u="sng">
              <a:solidFill>
                <a:srgbClr val="FF9900"/>
              </a:solidFill>
              <a:latin typeface="Lato"/>
              <a:ea typeface="Lato"/>
              <a:cs typeface="Lato"/>
              <a:sym typeface="Lato"/>
            </a:endParaRPr>
          </a:p>
          <a:p>
            <a:pPr indent="0" lvl="0" marL="0" rtl="0" algn="l">
              <a:spcBef>
                <a:spcPts val="0"/>
              </a:spcBef>
              <a:spcAft>
                <a:spcPts val="0"/>
              </a:spcAft>
              <a:buNone/>
            </a:pPr>
            <a:r>
              <a:t/>
            </a:r>
            <a:endParaRPr b="1" sz="1300" u="sng">
              <a:solidFill>
                <a:srgbClr val="FF9900"/>
              </a:solidFill>
              <a:latin typeface="Lato"/>
              <a:ea typeface="Lato"/>
              <a:cs typeface="Lato"/>
              <a:sym typeface="Lato"/>
            </a:endParaRPr>
          </a:p>
          <a:p>
            <a:pPr indent="0" lvl="0" marL="0" rtl="0" algn="l">
              <a:spcBef>
                <a:spcPts val="0"/>
              </a:spcBef>
              <a:spcAft>
                <a:spcPts val="0"/>
              </a:spcAft>
              <a:buNone/>
            </a:pPr>
            <a:r>
              <a:rPr b="1" lang="en-GB" sz="1300">
                <a:latin typeface="Lato"/>
                <a:ea typeface="Lato"/>
                <a:cs typeface="Lato"/>
                <a:sym typeface="Lato"/>
              </a:rPr>
              <a:t>Offering</a:t>
            </a:r>
            <a:r>
              <a:rPr b="1" lang="en-GB" sz="1300">
                <a:solidFill>
                  <a:srgbClr val="FF9900"/>
                </a:solidFill>
                <a:latin typeface="Lato"/>
                <a:ea typeface="Lato"/>
                <a:cs typeface="Lato"/>
                <a:sym typeface="Lato"/>
              </a:rPr>
              <a:t> is the super type for which </a:t>
            </a:r>
            <a:r>
              <a:rPr b="1" lang="en-GB" sz="1300">
                <a:latin typeface="Lato"/>
                <a:ea typeface="Lato"/>
                <a:cs typeface="Lato"/>
                <a:sym typeface="Lato"/>
              </a:rPr>
              <a:t>Service </a:t>
            </a:r>
            <a:r>
              <a:rPr b="1" lang="en-GB" sz="1300">
                <a:solidFill>
                  <a:srgbClr val="FF9900"/>
                </a:solidFill>
                <a:latin typeface="Lato"/>
                <a:ea typeface="Lato"/>
                <a:cs typeface="Lato"/>
                <a:sym typeface="Lato"/>
              </a:rPr>
              <a:t>and </a:t>
            </a:r>
            <a:r>
              <a:rPr b="1" lang="en-GB" sz="1300">
                <a:latin typeface="Lato"/>
                <a:ea typeface="Lato"/>
                <a:cs typeface="Lato"/>
                <a:sym typeface="Lato"/>
              </a:rPr>
              <a:t>Item </a:t>
            </a:r>
            <a:r>
              <a:rPr b="1" lang="en-GB" sz="1300">
                <a:solidFill>
                  <a:srgbClr val="FF9900"/>
                </a:solidFill>
                <a:latin typeface="Lato"/>
                <a:ea typeface="Lato"/>
                <a:cs typeface="Lato"/>
                <a:sym typeface="Lato"/>
              </a:rPr>
              <a:t>are subtypes. </a:t>
            </a:r>
            <a:endParaRPr b="1" sz="1300">
              <a:solidFill>
                <a:srgbClr val="FF9900"/>
              </a:solidFill>
              <a:latin typeface="Lato"/>
              <a:ea typeface="Lato"/>
              <a:cs typeface="Lato"/>
              <a:sym typeface="Lato"/>
            </a:endParaRPr>
          </a:p>
          <a:p>
            <a:pPr indent="0" lvl="0" marL="0" rtl="0" algn="l">
              <a:spcBef>
                <a:spcPts val="0"/>
              </a:spcBef>
              <a:spcAft>
                <a:spcPts val="0"/>
              </a:spcAft>
              <a:buNone/>
            </a:pPr>
            <a:r>
              <a:rPr lang="en-GB" sz="1300">
                <a:solidFill>
                  <a:srgbClr val="FF9900"/>
                </a:solidFill>
                <a:latin typeface="Lato"/>
                <a:ea typeface="Lato"/>
                <a:cs typeface="Lato"/>
                <a:sym typeface="Lato"/>
              </a:rPr>
              <a:t>A subtype exists in this case since Item has a different relationship than Service.</a:t>
            </a:r>
            <a:endParaRPr sz="1300">
              <a:solidFill>
                <a:srgbClr val="FF9900"/>
              </a:solidFill>
              <a:latin typeface="Lato"/>
              <a:ea typeface="Lato"/>
              <a:cs typeface="Lato"/>
              <a:sym typeface="Lato"/>
            </a:endParaRPr>
          </a:p>
          <a:p>
            <a:pPr indent="0" lvl="0" marL="0" rtl="0" algn="l">
              <a:spcBef>
                <a:spcPts val="0"/>
              </a:spcBef>
              <a:spcAft>
                <a:spcPts val="0"/>
              </a:spcAft>
              <a:buNone/>
            </a:pPr>
            <a:r>
              <a:t/>
            </a:r>
            <a:endParaRPr sz="1300">
              <a:solidFill>
                <a:srgbClr val="FF9900"/>
              </a:solidFill>
              <a:latin typeface="Lato"/>
              <a:ea typeface="Lato"/>
              <a:cs typeface="Lato"/>
              <a:sym typeface="Lato"/>
            </a:endParaRPr>
          </a:p>
          <a:p>
            <a:pPr indent="0" lvl="0" marL="0" rtl="0" algn="l">
              <a:spcBef>
                <a:spcPts val="0"/>
              </a:spcBef>
              <a:spcAft>
                <a:spcPts val="0"/>
              </a:spcAft>
              <a:buNone/>
            </a:pPr>
            <a:r>
              <a:rPr b="1" lang="en-GB" sz="1300">
                <a:latin typeface="Lato"/>
                <a:ea typeface="Lato"/>
                <a:cs typeface="Lato"/>
                <a:sym typeface="Lato"/>
              </a:rPr>
              <a:t>Healthcare provider </a:t>
            </a:r>
            <a:r>
              <a:rPr b="1" lang="en-GB" sz="1300">
                <a:solidFill>
                  <a:srgbClr val="FF9900"/>
                </a:solidFill>
                <a:latin typeface="Lato"/>
                <a:ea typeface="Lato"/>
                <a:cs typeface="Lato"/>
                <a:sym typeface="Lato"/>
              </a:rPr>
              <a:t>is the super type for which </a:t>
            </a:r>
            <a:r>
              <a:rPr b="1" lang="en-GB" sz="1300">
                <a:latin typeface="Lato"/>
                <a:ea typeface="Lato"/>
                <a:cs typeface="Lato"/>
                <a:sym typeface="Lato"/>
              </a:rPr>
              <a:t>Independent Doctor </a:t>
            </a:r>
            <a:r>
              <a:rPr b="1" lang="en-GB" sz="1300">
                <a:solidFill>
                  <a:srgbClr val="FF9900"/>
                </a:solidFill>
                <a:latin typeface="Lato"/>
                <a:ea typeface="Lato"/>
                <a:cs typeface="Lato"/>
                <a:sym typeface="Lato"/>
              </a:rPr>
              <a:t>and </a:t>
            </a:r>
            <a:r>
              <a:rPr b="1" lang="en-GB" sz="1300">
                <a:latin typeface="Lato"/>
                <a:ea typeface="Lato"/>
                <a:cs typeface="Lato"/>
                <a:sym typeface="Lato"/>
              </a:rPr>
              <a:t>Healthcare doctor </a:t>
            </a:r>
            <a:r>
              <a:rPr b="1" lang="en-GB" sz="1300">
                <a:solidFill>
                  <a:srgbClr val="FF9900"/>
                </a:solidFill>
                <a:latin typeface="Lato"/>
                <a:ea typeface="Lato"/>
                <a:cs typeface="Lato"/>
                <a:sym typeface="Lato"/>
              </a:rPr>
              <a:t>are subtypes.</a:t>
            </a:r>
            <a:endParaRPr sz="1300">
              <a:solidFill>
                <a:srgbClr val="FF9900"/>
              </a:solidFill>
              <a:latin typeface="Lato"/>
              <a:ea typeface="Lato"/>
              <a:cs typeface="Lato"/>
              <a:sym typeface="Lato"/>
            </a:endParaRPr>
          </a:p>
          <a:p>
            <a:pPr indent="0" lvl="0" marL="0" rtl="0" algn="l">
              <a:spcBef>
                <a:spcPts val="0"/>
              </a:spcBef>
              <a:spcAft>
                <a:spcPts val="0"/>
              </a:spcAft>
              <a:buNone/>
            </a:pPr>
            <a:r>
              <a:t/>
            </a:r>
            <a:endParaRPr sz="1300">
              <a:solidFill>
                <a:srgbClr val="FF9900"/>
              </a:solidFill>
              <a:latin typeface="Lato"/>
              <a:ea typeface="Lato"/>
              <a:cs typeface="Lato"/>
              <a:sym typeface="Lato"/>
            </a:endParaRPr>
          </a:p>
          <a:p>
            <a:pPr indent="0" lvl="0" marL="0" rtl="0" algn="l">
              <a:spcBef>
                <a:spcPts val="0"/>
              </a:spcBef>
              <a:spcAft>
                <a:spcPts val="0"/>
              </a:spcAft>
              <a:buNone/>
            </a:pPr>
            <a:r>
              <a:t/>
            </a:r>
            <a:endParaRPr sz="1300">
              <a:solidFill>
                <a:srgbClr val="FF9900"/>
              </a:solidFill>
              <a:latin typeface="Lato"/>
              <a:ea typeface="Lato"/>
              <a:cs typeface="Lato"/>
              <a:sym typeface="Lato"/>
            </a:endParaRPr>
          </a:p>
        </p:txBody>
      </p:sp>
      <p:sp>
        <p:nvSpPr>
          <p:cNvPr id="662" name="Google Shape;662;p39"/>
          <p:cNvSpPr/>
          <p:nvPr/>
        </p:nvSpPr>
        <p:spPr>
          <a:xfrm>
            <a:off x="3214675" y="508800"/>
            <a:ext cx="2538000" cy="2063100"/>
          </a:xfrm>
          <a:prstGeom prst="ellipse">
            <a:avLst/>
          </a:prstGeom>
          <a:noFill/>
          <a:ln cap="flat" cmpd="sng" w="28575">
            <a:solidFill>
              <a:schemeClr val="dk2"/>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9"/>
          <p:cNvSpPr/>
          <p:nvPr/>
        </p:nvSpPr>
        <p:spPr>
          <a:xfrm>
            <a:off x="6770213" y="1575800"/>
            <a:ext cx="562200" cy="490800"/>
          </a:xfrm>
          <a:prstGeom prst="rightArrow">
            <a:avLst>
              <a:gd fmla="val 27608" name="adj1"/>
              <a:gd fmla="val 50000" name="adj2"/>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9"/>
          <p:cNvSpPr/>
          <p:nvPr/>
        </p:nvSpPr>
        <p:spPr>
          <a:xfrm>
            <a:off x="3054150" y="3295850"/>
            <a:ext cx="3079500" cy="1866900"/>
          </a:xfrm>
          <a:prstGeom prst="ellipse">
            <a:avLst/>
          </a:prstGeom>
          <a:noFill/>
          <a:ln cap="flat" cmpd="sng" w="28575">
            <a:solidFill>
              <a:schemeClr val="dk2"/>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9"/>
          <p:cNvSpPr/>
          <p:nvPr/>
        </p:nvSpPr>
        <p:spPr>
          <a:xfrm>
            <a:off x="6770213" y="4014200"/>
            <a:ext cx="562200" cy="490800"/>
          </a:xfrm>
          <a:prstGeom prst="rightArrow">
            <a:avLst>
              <a:gd fmla="val 27608" name="adj1"/>
              <a:gd fmla="val 50000" name="adj2"/>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9"/>
          <p:cNvSpPr txBox="1"/>
          <p:nvPr/>
        </p:nvSpPr>
        <p:spPr>
          <a:xfrm>
            <a:off x="7626750" y="0"/>
            <a:ext cx="1454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7">
                  <a:extLst>
                    <a:ext uri="{A12FA001-AC4F-418D-AE19-62706E023703}">
                      <ahyp:hlinkClr val="tx"/>
                    </a:ext>
                  </a:extLst>
                </a:hlinkClick>
              </a:rPr>
              <a:t>Link to ER Diagram</a:t>
            </a:r>
            <a:endParaRPr sz="1000" u="sng">
              <a:solidFill>
                <a:schemeClr val="lt1"/>
              </a:solidFill>
              <a:latin typeface="Raleway"/>
              <a:ea typeface="Raleway"/>
              <a:cs typeface="Raleway"/>
              <a:sym typeface="Raleway"/>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40"/>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0"/>
          <p:cNvSpPr/>
          <p:nvPr/>
        </p:nvSpPr>
        <p:spPr>
          <a:xfrm>
            <a:off x="769825" y="1133600"/>
            <a:ext cx="1260600" cy="22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3" name="Google Shape;673;p40"/>
          <p:cNvCxnSpPr/>
          <p:nvPr/>
        </p:nvCxnSpPr>
        <p:spPr>
          <a:xfrm flipH="1">
            <a:off x="6928375" y="-31575"/>
            <a:ext cx="1768200" cy="8400"/>
          </a:xfrm>
          <a:prstGeom prst="straightConnector1">
            <a:avLst/>
          </a:prstGeom>
          <a:noFill/>
          <a:ln cap="flat" cmpd="sng" w="9525">
            <a:solidFill>
              <a:schemeClr val="accent1"/>
            </a:solidFill>
            <a:prstDash val="dot"/>
            <a:round/>
            <a:headEnd len="med" w="med" type="none"/>
            <a:tailEnd len="med" w="med" type="none"/>
          </a:ln>
        </p:spPr>
      </p:cxnSp>
      <p:sp>
        <p:nvSpPr>
          <p:cNvPr id="674" name="Google Shape;674;p40"/>
          <p:cNvSpPr txBox="1"/>
          <p:nvPr/>
        </p:nvSpPr>
        <p:spPr>
          <a:xfrm>
            <a:off x="76200" y="-76200"/>
            <a:ext cx="7723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4</a:t>
            </a:r>
            <a:r>
              <a:rPr b="1" lang="en-GB" sz="2600">
                <a:solidFill>
                  <a:schemeClr val="lt1"/>
                </a:solidFill>
                <a:latin typeface="Raleway"/>
                <a:ea typeface="Raleway"/>
                <a:cs typeface="Raleway"/>
                <a:sym typeface="Raleway"/>
              </a:rPr>
              <a:t>.2 ER Diagram </a:t>
            </a:r>
            <a:r>
              <a:rPr lang="en-GB" sz="1300">
                <a:solidFill>
                  <a:schemeClr val="lt1"/>
                </a:solidFill>
                <a:latin typeface="Raleway"/>
                <a:ea typeface="Raleway"/>
                <a:cs typeface="Raleway"/>
                <a:sym typeface="Raleway"/>
              </a:rPr>
              <a:t>Identify Relationship Types</a:t>
            </a:r>
            <a:endParaRPr b="1" sz="2600">
              <a:solidFill>
                <a:schemeClr val="lt1"/>
              </a:solidFill>
              <a:latin typeface="Raleway"/>
              <a:ea typeface="Raleway"/>
              <a:cs typeface="Raleway"/>
              <a:sym typeface="Raleway"/>
            </a:endParaRPr>
          </a:p>
        </p:txBody>
      </p:sp>
      <p:pic>
        <p:nvPicPr>
          <p:cNvPr id="675" name="Google Shape;675;p40"/>
          <p:cNvPicPr preferRelativeResize="0"/>
          <p:nvPr/>
        </p:nvPicPr>
        <p:blipFill rotWithShape="1">
          <a:blip r:embed="rId3">
            <a:alphaModFix/>
          </a:blip>
          <a:srcRect b="4718" l="4093" r="4331" t="4372"/>
          <a:stretch/>
        </p:blipFill>
        <p:spPr>
          <a:xfrm>
            <a:off x="76200" y="588800"/>
            <a:ext cx="7630200" cy="4424425"/>
          </a:xfrm>
          <a:prstGeom prst="rect">
            <a:avLst/>
          </a:prstGeom>
          <a:noFill/>
          <a:ln>
            <a:noFill/>
          </a:ln>
        </p:spPr>
      </p:pic>
      <p:sp>
        <p:nvSpPr>
          <p:cNvPr id="676" name="Google Shape;676;p40"/>
          <p:cNvSpPr/>
          <p:nvPr/>
        </p:nvSpPr>
        <p:spPr>
          <a:xfrm>
            <a:off x="2766250" y="766450"/>
            <a:ext cx="1184400" cy="439800"/>
          </a:xfrm>
          <a:prstGeom prst="rect">
            <a:avLst/>
          </a:prstGeom>
          <a:solidFill>
            <a:srgbClr val="E6F9E4"/>
          </a:solidFill>
          <a:ln cap="flat" cmpd="sng" w="9525">
            <a:solidFill>
              <a:srgbClr val="E6F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0"/>
          <p:cNvSpPr/>
          <p:nvPr/>
        </p:nvSpPr>
        <p:spPr>
          <a:xfrm>
            <a:off x="3071000" y="1133600"/>
            <a:ext cx="312900" cy="439800"/>
          </a:xfrm>
          <a:prstGeom prst="rect">
            <a:avLst/>
          </a:prstGeom>
          <a:solidFill>
            <a:srgbClr val="E6F9E4"/>
          </a:solidFill>
          <a:ln cap="flat" cmpd="sng" w="9525">
            <a:solidFill>
              <a:srgbClr val="E6F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0"/>
          <p:cNvSpPr/>
          <p:nvPr/>
        </p:nvSpPr>
        <p:spPr>
          <a:xfrm>
            <a:off x="3485400" y="3202850"/>
            <a:ext cx="744600" cy="803700"/>
          </a:xfrm>
          <a:prstGeom prst="rect">
            <a:avLst/>
          </a:prstGeom>
          <a:solidFill>
            <a:srgbClr val="E6F9E4"/>
          </a:solidFill>
          <a:ln cap="flat" cmpd="sng" w="9525">
            <a:solidFill>
              <a:srgbClr val="E6F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0"/>
          <p:cNvSpPr/>
          <p:nvPr/>
        </p:nvSpPr>
        <p:spPr>
          <a:xfrm>
            <a:off x="2935400" y="1399500"/>
            <a:ext cx="499200" cy="678300"/>
          </a:xfrm>
          <a:prstGeom prst="rect">
            <a:avLst/>
          </a:prstGeom>
          <a:solidFill>
            <a:srgbClr val="E6F9E4"/>
          </a:solidFill>
          <a:ln cap="flat" cmpd="sng" w="9525">
            <a:solidFill>
              <a:srgbClr val="E6F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0"/>
          <p:cNvSpPr/>
          <p:nvPr/>
        </p:nvSpPr>
        <p:spPr>
          <a:xfrm>
            <a:off x="3714000" y="3202850"/>
            <a:ext cx="1691700" cy="548100"/>
          </a:xfrm>
          <a:prstGeom prst="rect">
            <a:avLst/>
          </a:prstGeom>
          <a:solidFill>
            <a:srgbClr val="E6F9E4"/>
          </a:solidFill>
          <a:ln cap="flat" cmpd="sng" w="9525">
            <a:solidFill>
              <a:srgbClr val="E6F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0"/>
          <p:cNvSpPr txBox="1"/>
          <p:nvPr/>
        </p:nvSpPr>
        <p:spPr>
          <a:xfrm>
            <a:off x="7706400" y="588800"/>
            <a:ext cx="1480800" cy="441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u="sng">
                <a:solidFill>
                  <a:srgbClr val="FF9900"/>
                </a:solidFill>
                <a:latin typeface="Lato"/>
                <a:ea typeface="Lato"/>
                <a:cs typeface="Lato"/>
                <a:sym typeface="Lato"/>
              </a:rPr>
              <a:t>Completeness Constraint</a:t>
            </a:r>
            <a:endParaRPr b="1" sz="1100" u="sng">
              <a:solidFill>
                <a:srgbClr val="FF9900"/>
              </a:solidFill>
              <a:latin typeface="Lato"/>
              <a:ea typeface="Lato"/>
              <a:cs typeface="Lato"/>
              <a:sym typeface="Lato"/>
            </a:endParaRPr>
          </a:p>
          <a:p>
            <a:pPr indent="0" lvl="0" marL="0" rtl="0" algn="l">
              <a:spcBef>
                <a:spcPts val="0"/>
              </a:spcBef>
              <a:spcAft>
                <a:spcPts val="0"/>
              </a:spcAft>
              <a:buNone/>
            </a:pPr>
            <a:r>
              <a:rPr b="1" lang="en-GB" sz="1100">
                <a:latin typeface="Lato"/>
                <a:ea typeface="Lato"/>
                <a:cs typeface="Lato"/>
                <a:sym typeface="Lato"/>
              </a:rPr>
              <a:t>Double Line </a:t>
            </a:r>
            <a:r>
              <a:rPr b="1" lang="en-GB" sz="1100">
                <a:solidFill>
                  <a:srgbClr val="FF9900"/>
                </a:solidFill>
                <a:latin typeface="Lato"/>
                <a:ea typeface="Lato"/>
                <a:cs typeface="Lato"/>
                <a:sym typeface="Lato"/>
              </a:rPr>
              <a:t>suggests that an </a:t>
            </a:r>
            <a:r>
              <a:rPr b="1" lang="en-GB" sz="1100">
                <a:latin typeface="Lato"/>
                <a:ea typeface="Lato"/>
                <a:cs typeface="Lato"/>
                <a:sym typeface="Lato"/>
              </a:rPr>
              <a:t>Offering </a:t>
            </a:r>
            <a:r>
              <a:rPr b="1" lang="en-GB" sz="1100">
                <a:solidFill>
                  <a:srgbClr val="FF9900"/>
                </a:solidFill>
                <a:latin typeface="Lato"/>
                <a:ea typeface="Lato"/>
                <a:cs typeface="Lato"/>
                <a:sym typeface="Lato"/>
              </a:rPr>
              <a:t>must be one of its subtypes. </a:t>
            </a:r>
            <a:endParaRPr b="1" sz="1100">
              <a:solidFill>
                <a:srgbClr val="FF9900"/>
              </a:solidFill>
              <a:latin typeface="Lato"/>
              <a:ea typeface="Lato"/>
              <a:cs typeface="Lato"/>
              <a:sym typeface="Lato"/>
            </a:endParaRPr>
          </a:p>
          <a:p>
            <a:pPr indent="0" lvl="0" marL="0" rtl="0" algn="l">
              <a:spcBef>
                <a:spcPts val="0"/>
              </a:spcBef>
              <a:spcAft>
                <a:spcPts val="0"/>
              </a:spcAft>
              <a:buNone/>
            </a:pPr>
            <a:r>
              <a:rPr b="1" lang="en-GB" sz="1100">
                <a:solidFill>
                  <a:srgbClr val="FF9900"/>
                </a:solidFill>
                <a:latin typeface="Lato"/>
                <a:ea typeface="Lato"/>
                <a:cs typeface="Lato"/>
                <a:sym typeface="Lato"/>
              </a:rPr>
              <a:t>Furthermore, a </a:t>
            </a:r>
            <a:r>
              <a:rPr b="1" lang="en-GB" sz="1100">
                <a:latin typeface="Lato"/>
                <a:ea typeface="Lato"/>
                <a:cs typeface="Lato"/>
                <a:sym typeface="Lato"/>
              </a:rPr>
              <a:t>Healthcare Provider </a:t>
            </a:r>
            <a:r>
              <a:rPr b="1" lang="en-GB" sz="1100">
                <a:solidFill>
                  <a:srgbClr val="FF9900"/>
                </a:solidFill>
                <a:latin typeface="Lato"/>
                <a:ea typeface="Lato"/>
                <a:cs typeface="Lato"/>
                <a:sym typeface="Lato"/>
              </a:rPr>
              <a:t>must be one of its subtype.  </a:t>
            </a:r>
            <a:endParaRPr b="1" sz="1100" u="sng">
              <a:solidFill>
                <a:srgbClr val="FF9900"/>
              </a:solidFill>
              <a:latin typeface="Lato"/>
              <a:ea typeface="Lato"/>
              <a:cs typeface="Lato"/>
              <a:sym typeface="Lato"/>
            </a:endParaRPr>
          </a:p>
          <a:p>
            <a:pPr indent="0" lvl="0" marL="0" rtl="0" algn="l">
              <a:spcBef>
                <a:spcPts val="0"/>
              </a:spcBef>
              <a:spcAft>
                <a:spcPts val="0"/>
              </a:spcAft>
              <a:buNone/>
            </a:pPr>
            <a:r>
              <a:t/>
            </a:r>
            <a:endParaRPr b="1" sz="1100" u="sng">
              <a:solidFill>
                <a:srgbClr val="FF9900"/>
              </a:solidFill>
              <a:latin typeface="Lato"/>
              <a:ea typeface="Lato"/>
              <a:cs typeface="Lato"/>
              <a:sym typeface="Lato"/>
            </a:endParaRPr>
          </a:p>
          <a:p>
            <a:pPr indent="0" lvl="0" marL="0" rtl="0" algn="l">
              <a:spcBef>
                <a:spcPts val="0"/>
              </a:spcBef>
              <a:spcAft>
                <a:spcPts val="0"/>
              </a:spcAft>
              <a:buNone/>
            </a:pPr>
            <a:r>
              <a:rPr b="1" lang="en-GB" sz="1100" u="sng">
                <a:solidFill>
                  <a:srgbClr val="FF9900"/>
                </a:solidFill>
                <a:latin typeface="Lato"/>
                <a:ea typeface="Lato"/>
                <a:cs typeface="Lato"/>
                <a:sym typeface="Lato"/>
              </a:rPr>
              <a:t>Disjoint Constraint</a:t>
            </a:r>
            <a:endParaRPr b="1" sz="1100" u="sng">
              <a:solidFill>
                <a:srgbClr val="FF9900"/>
              </a:solidFill>
              <a:latin typeface="Lato"/>
              <a:ea typeface="Lato"/>
              <a:cs typeface="Lato"/>
              <a:sym typeface="Lato"/>
            </a:endParaRPr>
          </a:p>
          <a:p>
            <a:pPr indent="0" lvl="0" marL="0" rtl="0" algn="l">
              <a:spcBef>
                <a:spcPts val="0"/>
              </a:spcBef>
              <a:spcAft>
                <a:spcPts val="0"/>
              </a:spcAft>
              <a:buNone/>
            </a:pPr>
            <a:r>
              <a:t/>
            </a:r>
            <a:endParaRPr b="1" sz="1100" u="sng">
              <a:solidFill>
                <a:srgbClr val="FF9900"/>
              </a:solidFill>
              <a:latin typeface="Lato"/>
              <a:ea typeface="Lato"/>
              <a:cs typeface="Lato"/>
              <a:sym typeface="Lato"/>
            </a:endParaRPr>
          </a:p>
          <a:p>
            <a:pPr indent="0" lvl="0" marL="0" rtl="0" algn="l">
              <a:spcBef>
                <a:spcPts val="0"/>
              </a:spcBef>
              <a:spcAft>
                <a:spcPts val="0"/>
              </a:spcAft>
              <a:buNone/>
            </a:pPr>
            <a:r>
              <a:rPr b="1" lang="en-GB" sz="1100">
                <a:solidFill>
                  <a:srgbClr val="FF9900"/>
                </a:solidFill>
                <a:latin typeface="Lato"/>
                <a:ea typeface="Lato"/>
                <a:cs typeface="Lato"/>
                <a:sym typeface="Lato"/>
              </a:rPr>
              <a:t>“d” represents that an </a:t>
            </a:r>
            <a:r>
              <a:rPr b="1" lang="en-GB" sz="1100">
                <a:latin typeface="Lato"/>
                <a:ea typeface="Lato"/>
                <a:cs typeface="Lato"/>
                <a:sym typeface="Lato"/>
              </a:rPr>
              <a:t>Offering </a:t>
            </a:r>
            <a:r>
              <a:rPr b="1" lang="en-GB" sz="1100">
                <a:solidFill>
                  <a:srgbClr val="FF9900"/>
                </a:solidFill>
                <a:latin typeface="Lato"/>
                <a:ea typeface="Lato"/>
                <a:cs typeface="Lato"/>
                <a:sym typeface="Lato"/>
              </a:rPr>
              <a:t>must be either a </a:t>
            </a:r>
            <a:r>
              <a:rPr b="1" lang="en-GB" sz="1100">
                <a:latin typeface="Lato"/>
                <a:ea typeface="Lato"/>
                <a:cs typeface="Lato"/>
                <a:sym typeface="Lato"/>
              </a:rPr>
              <a:t>Service </a:t>
            </a:r>
            <a:r>
              <a:rPr b="1" lang="en-GB" sz="1100">
                <a:solidFill>
                  <a:srgbClr val="FF9900"/>
                </a:solidFill>
                <a:latin typeface="Lato"/>
                <a:ea typeface="Lato"/>
                <a:cs typeface="Lato"/>
                <a:sym typeface="Lato"/>
              </a:rPr>
              <a:t>or </a:t>
            </a:r>
            <a:r>
              <a:rPr b="1" lang="en-GB" sz="1100">
                <a:latin typeface="Lato"/>
                <a:ea typeface="Lato"/>
                <a:cs typeface="Lato"/>
                <a:sym typeface="Lato"/>
              </a:rPr>
              <a:t>Item </a:t>
            </a:r>
            <a:r>
              <a:rPr b="1" lang="en-GB" sz="1100">
                <a:solidFill>
                  <a:srgbClr val="FF9900"/>
                </a:solidFill>
                <a:latin typeface="Lato"/>
                <a:ea typeface="Lato"/>
                <a:cs typeface="Lato"/>
                <a:sym typeface="Lato"/>
              </a:rPr>
              <a:t>but not both.</a:t>
            </a:r>
            <a:endParaRPr b="1" sz="1100">
              <a:solidFill>
                <a:srgbClr val="FF9900"/>
              </a:solidFill>
              <a:latin typeface="Lato"/>
              <a:ea typeface="Lato"/>
              <a:cs typeface="Lato"/>
              <a:sym typeface="Lato"/>
            </a:endParaRPr>
          </a:p>
          <a:p>
            <a:pPr indent="0" lvl="0" marL="0" rtl="0" algn="l">
              <a:spcBef>
                <a:spcPts val="0"/>
              </a:spcBef>
              <a:spcAft>
                <a:spcPts val="0"/>
              </a:spcAft>
              <a:buNone/>
            </a:pPr>
            <a:r>
              <a:rPr b="1" lang="en-GB" sz="1100">
                <a:solidFill>
                  <a:srgbClr val="FF9900"/>
                </a:solidFill>
                <a:latin typeface="Lato"/>
                <a:ea typeface="Lato"/>
                <a:cs typeface="Lato"/>
                <a:sym typeface="Lato"/>
              </a:rPr>
              <a:t>“O” suggests a </a:t>
            </a:r>
            <a:r>
              <a:rPr b="1" lang="en-GB" sz="1100">
                <a:latin typeface="Lato"/>
                <a:ea typeface="Lato"/>
                <a:cs typeface="Lato"/>
                <a:sym typeface="Lato"/>
              </a:rPr>
              <a:t>Healthcare Provider</a:t>
            </a:r>
            <a:r>
              <a:rPr b="1" lang="en-GB" sz="1100">
                <a:solidFill>
                  <a:srgbClr val="FF9900"/>
                </a:solidFill>
                <a:latin typeface="Lato"/>
                <a:ea typeface="Lato"/>
                <a:cs typeface="Lato"/>
                <a:sym typeface="Lato"/>
              </a:rPr>
              <a:t> can be a </a:t>
            </a:r>
            <a:r>
              <a:rPr b="1" lang="en-GB" sz="1100">
                <a:latin typeface="Lato"/>
                <a:ea typeface="Lato"/>
                <a:cs typeface="Lato"/>
                <a:sym typeface="Lato"/>
              </a:rPr>
              <a:t>Healthcare Doctor </a:t>
            </a:r>
            <a:r>
              <a:rPr b="1" lang="en-GB" sz="1100">
                <a:solidFill>
                  <a:srgbClr val="FF9900"/>
                </a:solidFill>
                <a:latin typeface="Lato"/>
                <a:ea typeface="Lato"/>
                <a:cs typeface="Lato"/>
                <a:sym typeface="Lato"/>
              </a:rPr>
              <a:t>provider or an </a:t>
            </a:r>
            <a:r>
              <a:rPr b="1" lang="en-GB" sz="1100">
                <a:latin typeface="Lato"/>
                <a:ea typeface="Lato"/>
                <a:cs typeface="Lato"/>
                <a:sym typeface="Lato"/>
              </a:rPr>
              <a:t>Independent Doctor </a:t>
            </a:r>
            <a:r>
              <a:rPr b="1" lang="en-GB" sz="1100">
                <a:solidFill>
                  <a:srgbClr val="FF9900"/>
                </a:solidFill>
                <a:latin typeface="Lato"/>
                <a:ea typeface="Lato"/>
                <a:cs typeface="Lato"/>
                <a:sym typeface="Lato"/>
              </a:rPr>
              <a:t>or </a:t>
            </a:r>
            <a:r>
              <a:rPr b="1" lang="en-GB" sz="1100">
                <a:latin typeface="Lato"/>
                <a:ea typeface="Lato"/>
                <a:cs typeface="Lato"/>
                <a:sym typeface="Lato"/>
              </a:rPr>
              <a:t>both.</a:t>
            </a:r>
            <a:endParaRPr b="1" sz="1100">
              <a:latin typeface="Lato"/>
              <a:ea typeface="Lato"/>
              <a:cs typeface="Lato"/>
              <a:sym typeface="Lato"/>
            </a:endParaRPr>
          </a:p>
          <a:p>
            <a:pPr indent="0" lvl="0" marL="0" rtl="0" algn="l">
              <a:spcBef>
                <a:spcPts val="0"/>
              </a:spcBef>
              <a:spcAft>
                <a:spcPts val="0"/>
              </a:spcAft>
              <a:buNone/>
            </a:pPr>
            <a:r>
              <a:t/>
            </a:r>
            <a:endParaRPr sz="1100">
              <a:solidFill>
                <a:srgbClr val="FF9900"/>
              </a:solidFill>
              <a:latin typeface="Lato"/>
              <a:ea typeface="Lato"/>
              <a:cs typeface="Lato"/>
              <a:sym typeface="Lato"/>
            </a:endParaRPr>
          </a:p>
          <a:p>
            <a:pPr indent="0" lvl="0" marL="0" rtl="0" algn="l">
              <a:spcBef>
                <a:spcPts val="0"/>
              </a:spcBef>
              <a:spcAft>
                <a:spcPts val="0"/>
              </a:spcAft>
              <a:buNone/>
            </a:pPr>
            <a:r>
              <a:t/>
            </a:r>
            <a:endParaRPr sz="1100">
              <a:solidFill>
                <a:srgbClr val="FF9900"/>
              </a:solidFill>
              <a:latin typeface="Lato"/>
              <a:ea typeface="Lato"/>
              <a:cs typeface="Lato"/>
              <a:sym typeface="Lato"/>
            </a:endParaRPr>
          </a:p>
        </p:txBody>
      </p:sp>
      <p:sp>
        <p:nvSpPr>
          <p:cNvPr id="682" name="Google Shape;682;p40"/>
          <p:cNvSpPr/>
          <p:nvPr/>
        </p:nvSpPr>
        <p:spPr>
          <a:xfrm>
            <a:off x="3850125" y="803675"/>
            <a:ext cx="1657200" cy="1556700"/>
          </a:xfrm>
          <a:prstGeom prst="ellipse">
            <a:avLst/>
          </a:prstGeom>
          <a:noFill/>
          <a:ln cap="flat" cmpd="sng" w="28575">
            <a:solidFill>
              <a:schemeClr val="dk2"/>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40"/>
          <p:cNvSpPr/>
          <p:nvPr/>
        </p:nvSpPr>
        <p:spPr>
          <a:xfrm>
            <a:off x="6770213" y="1575800"/>
            <a:ext cx="562200" cy="490800"/>
          </a:xfrm>
          <a:prstGeom prst="rightArrow">
            <a:avLst>
              <a:gd fmla="val 27608" name="adj1"/>
              <a:gd fmla="val 50000" name="adj2"/>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0"/>
          <p:cNvSpPr/>
          <p:nvPr/>
        </p:nvSpPr>
        <p:spPr>
          <a:xfrm>
            <a:off x="4094500" y="3606050"/>
            <a:ext cx="1150500" cy="1461300"/>
          </a:xfrm>
          <a:prstGeom prst="ellipse">
            <a:avLst/>
          </a:prstGeom>
          <a:noFill/>
          <a:ln cap="flat" cmpd="sng" w="28575">
            <a:solidFill>
              <a:schemeClr val="dk2"/>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40"/>
          <p:cNvSpPr/>
          <p:nvPr/>
        </p:nvSpPr>
        <p:spPr>
          <a:xfrm>
            <a:off x="6770213" y="4014200"/>
            <a:ext cx="562200" cy="490800"/>
          </a:xfrm>
          <a:prstGeom prst="rightArrow">
            <a:avLst>
              <a:gd fmla="val 27608" name="adj1"/>
              <a:gd fmla="val 50000" name="adj2"/>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0"/>
          <p:cNvSpPr/>
          <p:nvPr/>
        </p:nvSpPr>
        <p:spPr>
          <a:xfrm>
            <a:off x="4464900" y="2026425"/>
            <a:ext cx="240000" cy="166800"/>
          </a:xfrm>
          <a:prstGeom prst="rect">
            <a:avLst/>
          </a:prstGeom>
          <a:solidFill>
            <a:srgbClr val="E6F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0"/>
          <p:cNvSpPr txBox="1"/>
          <p:nvPr/>
        </p:nvSpPr>
        <p:spPr>
          <a:xfrm>
            <a:off x="4415550" y="1948000"/>
            <a:ext cx="312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4D0166"/>
                </a:solidFill>
              </a:rPr>
              <a:t>"I"</a:t>
            </a:r>
            <a:endParaRPr sz="1000"/>
          </a:p>
        </p:txBody>
      </p:sp>
      <p:sp>
        <p:nvSpPr>
          <p:cNvPr id="688" name="Google Shape;688;p40"/>
          <p:cNvSpPr txBox="1"/>
          <p:nvPr/>
        </p:nvSpPr>
        <p:spPr>
          <a:xfrm>
            <a:off x="7626750" y="0"/>
            <a:ext cx="1454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4">
                  <a:extLst>
                    <a:ext uri="{A12FA001-AC4F-418D-AE19-62706E023703}">
                      <ahyp:hlinkClr val="tx"/>
                    </a:ext>
                  </a:extLst>
                </a:hlinkClick>
              </a:rPr>
              <a:t>Link to ER Diagram</a:t>
            </a:r>
            <a:endParaRPr sz="1000" u="sng">
              <a:solidFill>
                <a:schemeClr val="lt1"/>
              </a:solidFill>
              <a:latin typeface="Raleway"/>
              <a:ea typeface="Raleway"/>
              <a:cs typeface="Raleway"/>
              <a:sym typeface="Raleway"/>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41"/>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1"/>
          <p:cNvSpPr/>
          <p:nvPr/>
        </p:nvSpPr>
        <p:spPr>
          <a:xfrm>
            <a:off x="769825" y="1133600"/>
            <a:ext cx="1260600" cy="22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5" name="Google Shape;695;p41"/>
          <p:cNvCxnSpPr/>
          <p:nvPr/>
        </p:nvCxnSpPr>
        <p:spPr>
          <a:xfrm flipH="1">
            <a:off x="6928375" y="-31575"/>
            <a:ext cx="1768200" cy="8400"/>
          </a:xfrm>
          <a:prstGeom prst="straightConnector1">
            <a:avLst/>
          </a:prstGeom>
          <a:noFill/>
          <a:ln cap="flat" cmpd="sng" w="9525">
            <a:solidFill>
              <a:schemeClr val="accent1"/>
            </a:solidFill>
            <a:prstDash val="dot"/>
            <a:round/>
            <a:headEnd len="med" w="med" type="none"/>
            <a:tailEnd len="med" w="med" type="none"/>
          </a:ln>
        </p:spPr>
      </p:cxnSp>
      <p:sp>
        <p:nvSpPr>
          <p:cNvPr id="696" name="Google Shape;696;p41"/>
          <p:cNvSpPr txBox="1"/>
          <p:nvPr/>
        </p:nvSpPr>
        <p:spPr>
          <a:xfrm>
            <a:off x="76200" y="-76200"/>
            <a:ext cx="7723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4.2 ER Diagram </a:t>
            </a:r>
            <a:r>
              <a:rPr lang="en-GB" sz="1300">
                <a:solidFill>
                  <a:schemeClr val="lt1"/>
                </a:solidFill>
                <a:latin typeface="Raleway"/>
                <a:ea typeface="Raleway"/>
                <a:cs typeface="Raleway"/>
                <a:sym typeface="Raleway"/>
              </a:rPr>
              <a:t>Identify Relationship Types</a:t>
            </a:r>
            <a:endParaRPr b="1" sz="2600">
              <a:solidFill>
                <a:schemeClr val="lt1"/>
              </a:solidFill>
              <a:latin typeface="Raleway"/>
              <a:ea typeface="Raleway"/>
              <a:cs typeface="Raleway"/>
              <a:sym typeface="Raleway"/>
            </a:endParaRPr>
          </a:p>
          <a:p>
            <a:pPr indent="0" lvl="0" marL="0" rtl="0" algn="l">
              <a:spcBef>
                <a:spcPts val="0"/>
              </a:spcBef>
              <a:spcAft>
                <a:spcPts val="0"/>
              </a:spcAft>
              <a:buNone/>
            </a:pPr>
            <a:r>
              <a:t/>
            </a:r>
            <a:endParaRPr sz="1300">
              <a:solidFill>
                <a:schemeClr val="lt1"/>
              </a:solidFill>
              <a:latin typeface="Raleway"/>
              <a:ea typeface="Raleway"/>
              <a:cs typeface="Raleway"/>
              <a:sym typeface="Raleway"/>
            </a:endParaRPr>
          </a:p>
        </p:txBody>
      </p:sp>
      <p:pic>
        <p:nvPicPr>
          <p:cNvPr id="697" name="Google Shape;697;p41"/>
          <p:cNvPicPr preferRelativeResize="0"/>
          <p:nvPr/>
        </p:nvPicPr>
        <p:blipFill rotWithShape="1">
          <a:blip r:embed="rId3">
            <a:alphaModFix/>
          </a:blip>
          <a:srcRect b="3902" l="4225" r="3710" t="4497"/>
          <a:stretch/>
        </p:blipFill>
        <p:spPr>
          <a:xfrm>
            <a:off x="76200" y="560600"/>
            <a:ext cx="7483724" cy="4503375"/>
          </a:xfrm>
          <a:prstGeom prst="rect">
            <a:avLst/>
          </a:prstGeom>
          <a:noFill/>
          <a:ln>
            <a:noFill/>
          </a:ln>
        </p:spPr>
      </p:pic>
      <p:sp>
        <p:nvSpPr>
          <p:cNvPr id="698" name="Google Shape;698;p41"/>
          <p:cNvSpPr/>
          <p:nvPr/>
        </p:nvSpPr>
        <p:spPr>
          <a:xfrm>
            <a:off x="2537650" y="766450"/>
            <a:ext cx="1184400" cy="439800"/>
          </a:xfrm>
          <a:prstGeom prst="rect">
            <a:avLst/>
          </a:prstGeom>
          <a:solidFill>
            <a:srgbClr val="E6F9E4"/>
          </a:solidFill>
          <a:ln cap="flat" cmpd="sng" w="9525">
            <a:solidFill>
              <a:srgbClr val="E6F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41"/>
          <p:cNvSpPr/>
          <p:nvPr/>
        </p:nvSpPr>
        <p:spPr>
          <a:xfrm>
            <a:off x="2859200" y="867975"/>
            <a:ext cx="456900" cy="642900"/>
          </a:xfrm>
          <a:prstGeom prst="rect">
            <a:avLst/>
          </a:prstGeom>
          <a:solidFill>
            <a:srgbClr val="E6F9E4"/>
          </a:solidFill>
          <a:ln cap="flat" cmpd="sng" w="9525">
            <a:solidFill>
              <a:srgbClr val="E6F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1"/>
          <p:cNvSpPr/>
          <p:nvPr/>
        </p:nvSpPr>
        <p:spPr>
          <a:xfrm>
            <a:off x="3637850" y="3169000"/>
            <a:ext cx="1691700" cy="473700"/>
          </a:xfrm>
          <a:prstGeom prst="rect">
            <a:avLst/>
          </a:prstGeom>
          <a:solidFill>
            <a:srgbClr val="E6F9E4"/>
          </a:solidFill>
          <a:ln cap="flat" cmpd="sng" w="9525">
            <a:solidFill>
              <a:srgbClr val="E6F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1"/>
          <p:cNvSpPr/>
          <p:nvPr/>
        </p:nvSpPr>
        <p:spPr>
          <a:xfrm>
            <a:off x="3781800" y="3050700"/>
            <a:ext cx="1691700" cy="548100"/>
          </a:xfrm>
          <a:prstGeom prst="rect">
            <a:avLst/>
          </a:prstGeom>
          <a:solidFill>
            <a:srgbClr val="E6F9E4"/>
          </a:solidFill>
          <a:ln cap="flat" cmpd="sng" w="9525">
            <a:solidFill>
              <a:srgbClr val="E6F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1"/>
          <p:cNvSpPr txBox="1"/>
          <p:nvPr/>
        </p:nvSpPr>
        <p:spPr>
          <a:xfrm>
            <a:off x="7697950" y="578400"/>
            <a:ext cx="1480800" cy="398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u="sng">
                <a:solidFill>
                  <a:srgbClr val="FF9900"/>
                </a:solidFill>
                <a:latin typeface="Lato"/>
                <a:ea typeface="Lato"/>
                <a:cs typeface="Lato"/>
                <a:sym typeface="Lato"/>
              </a:rPr>
              <a:t>Cardinality Constraints</a:t>
            </a:r>
            <a:endParaRPr b="1" sz="1300" u="sng">
              <a:solidFill>
                <a:srgbClr val="FF9900"/>
              </a:solidFill>
              <a:latin typeface="Lato"/>
              <a:ea typeface="Lato"/>
              <a:cs typeface="Lato"/>
              <a:sym typeface="Lato"/>
            </a:endParaRPr>
          </a:p>
          <a:p>
            <a:pPr indent="0" lvl="0" marL="0" rtl="0" algn="l">
              <a:spcBef>
                <a:spcPts val="0"/>
              </a:spcBef>
              <a:spcAft>
                <a:spcPts val="0"/>
              </a:spcAft>
              <a:buNone/>
            </a:pPr>
            <a:r>
              <a:t/>
            </a:r>
            <a:endParaRPr b="1" sz="1300" u="sng">
              <a:solidFill>
                <a:srgbClr val="FF9900"/>
              </a:solidFill>
              <a:latin typeface="Lato"/>
              <a:ea typeface="Lato"/>
              <a:cs typeface="Lato"/>
              <a:sym typeface="Lato"/>
            </a:endParaRPr>
          </a:p>
          <a:p>
            <a:pPr indent="0" lvl="0" marL="0" rtl="0" algn="l">
              <a:spcBef>
                <a:spcPts val="0"/>
              </a:spcBef>
              <a:spcAft>
                <a:spcPts val="0"/>
              </a:spcAft>
              <a:buNone/>
            </a:pPr>
            <a:r>
              <a:rPr lang="en-GB" sz="1300">
                <a:solidFill>
                  <a:srgbClr val="FF9900"/>
                </a:solidFill>
                <a:latin typeface="Lato"/>
                <a:ea typeface="Lato"/>
                <a:cs typeface="Lato"/>
                <a:sym typeface="Lato"/>
              </a:rPr>
              <a:t>A cardinality constraint can be </a:t>
            </a:r>
            <a:endParaRPr sz="1300">
              <a:solidFill>
                <a:srgbClr val="FF9900"/>
              </a:solidFill>
              <a:latin typeface="Lato"/>
              <a:ea typeface="Lato"/>
              <a:cs typeface="Lato"/>
              <a:sym typeface="Lato"/>
            </a:endParaRPr>
          </a:p>
          <a:p>
            <a:pPr indent="0" lvl="0" marL="0" rtl="0" algn="l">
              <a:spcBef>
                <a:spcPts val="0"/>
              </a:spcBef>
              <a:spcAft>
                <a:spcPts val="0"/>
              </a:spcAft>
              <a:buNone/>
            </a:pPr>
            <a:r>
              <a:t/>
            </a:r>
            <a:endParaRPr sz="1300">
              <a:solidFill>
                <a:srgbClr val="FF9900"/>
              </a:solidFill>
              <a:latin typeface="Lato"/>
              <a:ea typeface="Lato"/>
              <a:cs typeface="Lato"/>
              <a:sym typeface="Lato"/>
            </a:endParaRPr>
          </a:p>
          <a:p>
            <a:pPr indent="0" lvl="0" marL="0" rtl="0" algn="l">
              <a:spcBef>
                <a:spcPts val="0"/>
              </a:spcBef>
              <a:spcAft>
                <a:spcPts val="0"/>
              </a:spcAft>
              <a:buNone/>
            </a:pPr>
            <a:r>
              <a:rPr b="1" lang="en-GB" sz="1300">
                <a:solidFill>
                  <a:srgbClr val="FF9900"/>
                </a:solidFill>
                <a:latin typeface="Lato"/>
                <a:ea typeface="Lato"/>
                <a:cs typeface="Lato"/>
                <a:sym typeface="Lato"/>
              </a:rPr>
              <a:t>One to Many</a:t>
            </a:r>
            <a:endParaRPr b="1" sz="1300">
              <a:solidFill>
                <a:srgbClr val="FF9900"/>
              </a:solidFill>
              <a:latin typeface="Lato"/>
              <a:ea typeface="Lato"/>
              <a:cs typeface="Lato"/>
              <a:sym typeface="Lato"/>
            </a:endParaRPr>
          </a:p>
          <a:p>
            <a:pPr indent="0" lvl="0" marL="0" rtl="0" algn="l">
              <a:spcBef>
                <a:spcPts val="0"/>
              </a:spcBef>
              <a:spcAft>
                <a:spcPts val="0"/>
              </a:spcAft>
              <a:buNone/>
            </a:pPr>
            <a:r>
              <a:t/>
            </a:r>
            <a:endParaRPr b="1" sz="1300">
              <a:solidFill>
                <a:srgbClr val="FF9900"/>
              </a:solidFill>
              <a:latin typeface="Lato"/>
              <a:ea typeface="Lato"/>
              <a:cs typeface="Lato"/>
              <a:sym typeface="Lato"/>
            </a:endParaRPr>
          </a:p>
          <a:p>
            <a:pPr indent="0" lvl="0" marL="0" rtl="0" algn="l">
              <a:spcBef>
                <a:spcPts val="0"/>
              </a:spcBef>
              <a:spcAft>
                <a:spcPts val="0"/>
              </a:spcAft>
              <a:buNone/>
            </a:pPr>
            <a:r>
              <a:rPr b="1" lang="en-GB" sz="1300">
                <a:solidFill>
                  <a:srgbClr val="FF9900"/>
                </a:solidFill>
                <a:latin typeface="Lato"/>
                <a:ea typeface="Lato"/>
                <a:cs typeface="Lato"/>
                <a:sym typeface="Lato"/>
              </a:rPr>
              <a:t>Many to Many</a:t>
            </a:r>
            <a:r>
              <a:rPr lang="en-GB" sz="1300">
                <a:solidFill>
                  <a:srgbClr val="FF9900"/>
                </a:solidFill>
                <a:latin typeface="Lato"/>
                <a:ea typeface="Lato"/>
                <a:cs typeface="Lato"/>
                <a:sym typeface="Lato"/>
              </a:rPr>
              <a:t> </a:t>
            </a:r>
            <a:endParaRPr sz="1300">
              <a:solidFill>
                <a:srgbClr val="FF9900"/>
              </a:solidFill>
              <a:latin typeface="Lato"/>
              <a:ea typeface="Lato"/>
              <a:cs typeface="Lato"/>
              <a:sym typeface="Lato"/>
            </a:endParaRPr>
          </a:p>
          <a:p>
            <a:pPr indent="0" lvl="0" marL="0" rtl="0" algn="l">
              <a:spcBef>
                <a:spcPts val="0"/>
              </a:spcBef>
              <a:spcAft>
                <a:spcPts val="0"/>
              </a:spcAft>
              <a:buNone/>
            </a:pPr>
            <a:r>
              <a:t/>
            </a:r>
            <a:endParaRPr sz="1300">
              <a:solidFill>
                <a:srgbClr val="FF9900"/>
              </a:solidFill>
              <a:latin typeface="Lato"/>
              <a:ea typeface="Lato"/>
              <a:cs typeface="Lato"/>
              <a:sym typeface="Lato"/>
            </a:endParaRPr>
          </a:p>
          <a:p>
            <a:pPr indent="0" lvl="0" marL="0" rtl="0" algn="l">
              <a:spcBef>
                <a:spcPts val="0"/>
              </a:spcBef>
              <a:spcAft>
                <a:spcPts val="0"/>
              </a:spcAft>
              <a:buNone/>
            </a:pPr>
            <a:r>
              <a:rPr lang="en-GB" sz="1300">
                <a:solidFill>
                  <a:srgbClr val="FF9900"/>
                </a:solidFill>
                <a:latin typeface="Lato"/>
                <a:ea typeface="Lato"/>
                <a:cs typeface="Lato"/>
                <a:sym typeface="Lato"/>
              </a:rPr>
              <a:t>These constraints can either be </a:t>
            </a:r>
            <a:endParaRPr sz="1300">
              <a:solidFill>
                <a:srgbClr val="FF9900"/>
              </a:solidFill>
              <a:latin typeface="Lato"/>
              <a:ea typeface="Lato"/>
              <a:cs typeface="Lato"/>
              <a:sym typeface="Lato"/>
            </a:endParaRPr>
          </a:p>
          <a:p>
            <a:pPr indent="0" lvl="0" marL="0" rtl="0" algn="l">
              <a:spcBef>
                <a:spcPts val="0"/>
              </a:spcBef>
              <a:spcAft>
                <a:spcPts val="0"/>
              </a:spcAft>
              <a:buNone/>
            </a:pPr>
            <a:r>
              <a:t/>
            </a:r>
            <a:endParaRPr sz="1300">
              <a:solidFill>
                <a:srgbClr val="FF9900"/>
              </a:solidFill>
              <a:latin typeface="Lato"/>
              <a:ea typeface="Lato"/>
              <a:cs typeface="Lato"/>
              <a:sym typeface="Lato"/>
            </a:endParaRPr>
          </a:p>
          <a:p>
            <a:pPr indent="0" lvl="0" marL="0" rtl="0" algn="l">
              <a:spcBef>
                <a:spcPts val="0"/>
              </a:spcBef>
              <a:spcAft>
                <a:spcPts val="0"/>
              </a:spcAft>
              <a:buNone/>
            </a:pPr>
            <a:r>
              <a:rPr b="1" lang="en-GB" sz="1300">
                <a:solidFill>
                  <a:srgbClr val="FF9900"/>
                </a:solidFill>
                <a:latin typeface="Lato"/>
                <a:ea typeface="Lato"/>
                <a:cs typeface="Lato"/>
                <a:sym typeface="Lato"/>
              </a:rPr>
              <a:t>Mandatory Many</a:t>
            </a:r>
            <a:endParaRPr b="1" sz="1300">
              <a:solidFill>
                <a:srgbClr val="FF9900"/>
              </a:solidFill>
              <a:latin typeface="Lato"/>
              <a:ea typeface="Lato"/>
              <a:cs typeface="Lato"/>
              <a:sym typeface="Lato"/>
            </a:endParaRPr>
          </a:p>
          <a:p>
            <a:pPr indent="0" lvl="0" marL="0" rtl="0" algn="l">
              <a:spcBef>
                <a:spcPts val="0"/>
              </a:spcBef>
              <a:spcAft>
                <a:spcPts val="0"/>
              </a:spcAft>
              <a:buNone/>
            </a:pPr>
            <a:r>
              <a:t/>
            </a:r>
            <a:endParaRPr b="1" sz="1300">
              <a:solidFill>
                <a:srgbClr val="FF9900"/>
              </a:solidFill>
              <a:latin typeface="Lato"/>
              <a:ea typeface="Lato"/>
              <a:cs typeface="Lato"/>
              <a:sym typeface="Lato"/>
            </a:endParaRPr>
          </a:p>
          <a:p>
            <a:pPr indent="0" lvl="0" marL="0" rtl="0" algn="l">
              <a:spcBef>
                <a:spcPts val="0"/>
              </a:spcBef>
              <a:spcAft>
                <a:spcPts val="0"/>
              </a:spcAft>
              <a:buNone/>
            </a:pPr>
            <a:r>
              <a:rPr b="1" lang="en-GB" sz="1300">
                <a:solidFill>
                  <a:srgbClr val="FF9900"/>
                </a:solidFill>
                <a:latin typeface="Lato"/>
                <a:ea typeface="Lato"/>
                <a:cs typeface="Lato"/>
                <a:sym typeface="Lato"/>
              </a:rPr>
              <a:t>Mandatory One</a:t>
            </a:r>
            <a:endParaRPr b="1" sz="1300">
              <a:solidFill>
                <a:srgbClr val="FF9900"/>
              </a:solidFill>
              <a:latin typeface="Lato"/>
              <a:ea typeface="Lato"/>
              <a:cs typeface="Lato"/>
              <a:sym typeface="Lato"/>
            </a:endParaRPr>
          </a:p>
          <a:p>
            <a:pPr indent="0" lvl="0" marL="0" rtl="0" algn="l">
              <a:spcBef>
                <a:spcPts val="0"/>
              </a:spcBef>
              <a:spcAft>
                <a:spcPts val="0"/>
              </a:spcAft>
              <a:buNone/>
            </a:pPr>
            <a:r>
              <a:t/>
            </a:r>
            <a:endParaRPr b="1" sz="1300">
              <a:solidFill>
                <a:srgbClr val="FF9900"/>
              </a:solidFill>
              <a:latin typeface="Lato"/>
              <a:ea typeface="Lato"/>
              <a:cs typeface="Lato"/>
              <a:sym typeface="Lato"/>
            </a:endParaRPr>
          </a:p>
          <a:p>
            <a:pPr indent="0" lvl="0" marL="0" rtl="0" algn="l">
              <a:spcBef>
                <a:spcPts val="0"/>
              </a:spcBef>
              <a:spcAft>
                <a:spcPts val="0"/>
              </a:spcAft>
              <a:buNone/>
            </a:pPr>
            <a:r>
              <a:rPr lang="en-GB" sz="1300">
                <a:solidFill>
                  <a:srgbClr val="FF9900"/>
                </a:solidFill>
                <a:latin typeface="Lato"/>
                <a:ea typeface="Lato"/>
                <a:cs typeface="Lato"/>
                <a:sym typeface="Lato"/>
              </a:rPr>
              <a:t>on both sides.</a:t>
            </a:r>
            <a:endParaRPr sz="1300">
              <a:solidFill>
                <a:srgbClr val="FF9900"/>
              </a:solidFill>
              <a:latin typeface="Lato"/>
              <a:ea typeface="Lato"/>
              <a:cs typeface="Lato"/>
              <a:sym typeface="Lato"/>
            </a:endParaRPr>
          </a:p>
          <a:p>
            <a:pPr indent="0" lvl="0" marL="0" rtl="0" algn="l">
              <a:spcBef>
                <a:spcPts val="0"/>
              </a:spcBef>
              <a:spcAft>
                <a:spcPts val="0"/>
              </a:spcAft>
              <a:buNone/>
            </a:pPr>
            <a:r>
              <a:t/>
            </a:r>
            <a:endParaRPr sz="1300" u="sng">
              <a:solidFill>
                <a:srgbClr val="FF9900"/>
              </a:solidFill>
              <a:latin typeface="Lato"/>
              <a:ea typeface="Lato"/>
              <a:cs typeface="Lato"/>
              <a:sym typeface="Lato"/>
            </a:endParaRPr>
          </a:p>
        </p:txBody>
      </p:sp>
      <p:sp>
        <p:nvSpPr>
          <p:cNvPr id="703" name="Google Shape;703;p41"/>
          <p:cNvSpPr/>
          <p:nvPr/>
        </p:nvSpPr>
        <p:spPr>
          <a:xfrm>
            <a:off x="4388700" y="1950225"/>
            <a:ext cx="240000" cy="166800"/>
          </a:xfrm>
          <a:prstGeom prst="rect">
            <a:avLst/>
          </a:prstGeom>
          <a:solidFill>
            <a:srgbClr val="E6F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1"/>
          <p:cNvSpPr txBox="1"/>
          <p:nvPr/>
        </p:nvSpPr>
        <p:spPr>
          <a:xfrm>
            <a:off x="4339350" y="1871800"/>
            <a:ext cx="312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4D0166"/>
                </a:solidFill>
              </a:rPr>
              <a:t>"I"</a:t>
            </a:r>
            <a:endParaRPr sz="1000"/>
          </a:p>
        </p:txBody>
      </p:sp>
      <p:sp>
        <p:nvSpPr>
          <p:cNvPr id="705" name="Google Shape;705;p41"/>
          <p:cNvSpPr txBox="1"/>
          <p:nvPr/>
        </p:nvSpPr>
        <p:spPr>
          <a:xfrm>
            <a:off x="7626750" y="0"/>
            <a:ext cx="1454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4">
                  <a:extLst>
                    <a:ext uri="{A12FA001-AC4F-418D-AE19-62706E023703}">
                      <ahyp:hlinkClr val="tx"/>
                    </a:ext>
                  </a:extLst>
                </a:hlinkClick>
              </a:rPr>
              <a:t>Link to ER Diagram</a:t>
            </a:r>
            <a:endParaRPr sz="1000" u="sng">
              <a:solidFill>
                <a:schemeClr val="lt1"/>
              </a:solidFill>
              <a:latin typeface="Raleway"/>
              <a:ea typeface="Raleway"/>
              <a:cs typeface="Raleway"/>
              <a:sym typeface="Raleway"/>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42"/>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2"/>
          <p:cNvSpPr/>
          <p:nvPr/>
        </p:nvSpPr>
        <p:spPr>
          <a:xfrm>
            <a:off x="769825" y="1133600"/>
            <a:ext cx="1260600" cy="22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2" name="Google Shape;712;p42"/>
          <p:cNvCxnSpPr/>
          <p:nvPr/>
        </p:nvCxnSpPr>
        <p:spPr>
          <a:xfrm flipH="1">
            <a:off x="6928375" y="-31575"/>
            <a:ext cx="1768200" cy="8400"/>
          </a:xfrm>
          <a:prstGeom prst="straightConnector1">
            <a:avLst/>
          </a:prstGeom>
          <a:noFill/>
          <a:ln cap="flat" cmpd="sng" w="9525">
            <a:solidFill>
              <a:schemeClr val="accent1"/>
            </a:solidFill>
            <a:prstDash val="dot"/>
            <a:round/>
            <a:headEnd len="med" w="med" type="none"/>
            <a:tailEnd len="med" w="med" type="none"/>
          </a:ln>
        </p:spPr>
      </p:cxnSp>
      <p:sp>
        <p:nvSpPr>
          <p:cNvPr id="713" name="Google Shape;713;p42"/>
          <p:cNvSpPr txBox="1"/>
          <p:nvPr/>
        </p:nvSpPr>
        <p:spPr>
          <a:xfrm>
            <a:off x="76200" y="-76200"/>
            <a:ext cx="7723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4.2 ER Diagram </a:t>
            </a:r>
            <a:r>
              <a:rPr lang="en-GB" sz="1300">
                <a:solidFill>
                  <a:schemeClr val="lt1"/>
                </a:solidFill>
                <a:latin typeface="Raleway"/>
                <a:ea typeface="Raleway"/>
                <a:cs typeface="Raleway"/>
                <a:sym typeface="Raleway"/>
              </a:rPr>
              <a:t>Identify Relationship Types</a:t>
            </a:r>
            <a:endParaRPr b="1" sz="2600">
              <a:solidFill>
                <a:schemeClr val="lt1"/>
              </a:solidFill>
              <a:latin typeface="Raleway"/>
              <a:ea typeface="Raleway"/>
              <a:cs typeface="Raleway"/>
              <a:sym typeface="Raleway"/>
            </a:endParaRPr>
          </a:p>
          <a:p>
            <a:pPr indent="0" lvl="0" marL="0" rtl="0" algn="l">
              <a:spcBef>
                <a:spcPts val="0"/>
              </a:spcBef>
              <a:spcAft>
                <a:spcPts val="0"/>
              </a:spcAft>
              <a:buNone/>
            </a:pPr>
            <a:r>
              <a:t/>
            </a:r>
            <a:endParaRPr sz="1300">
              <a:solidFill>
                <a:schemeClr val="lt1"/>
              </a:solidFill>
              <a:latin typeface="Raleway"/>
              <a:ea typeface="Raleway"/>
              <a:cs typeface="Raleway"/>
              <a:sym typeface="Raleway"/>
            </a:endParaRPr>
          </a:p>
        </p:txBody>
      </p:sp>
      <p:pic>
        <p:nvPicPr>
          <p:cNvPr id="714" name="Google Shape;714;p42"/>
          <p:cNvPicPr preferRelativeResize="0"/>
          <p:nvPr/>
        </p:nvPicPr>
        <p:blipFill rotWithShape="1">
          <a:blip r:embed="rId3">
            <a:alphaModFix/>
          </a:blip>
          <a:srcRect b="3902" l="4225" r="3710" t="4497"/>
          <a:stretch/>
        </p:blipFill>
        <p:spPr>
          <a:xfrm>
            <a:off x="76200" y="560600"/>
            <a:ext cx="7483724" cy="4503375"/>
          </a:xfrm>
          <a:prstGeom prst="rect">
            <a:avLst/>
          </a:prstGeom>
          <a:noFill/>
          <a:ln>
            <a:noFill/>
          </a:ln>
        </p:spPr>
      </p:pic>
      <p:pic>
        <p:nvPicPr>
          <p:cNvPr id="715" name="Google Shape;715;p42"/>
          <p:cNvPicPr preferRelativeResize="0"/>
          <p:nvPr/>
        </p:nvPicPr>
        <p:blipFill rotWithShape="1">
          <a:blip r:embed="rId4">
            <a:alphaModFix/>
          </a:blip>
          <a:srcRect b="4502" l="4571" r="0" t="4538"/>
          <a:stretch/>
        </p:blipFill>
        <p:spPr>
          <a:xfrm>
            <a:off x="76200" y="560600"/>
            <a:ext cx="7483724" cy="4503375"/>
          </a:xfrm>
          <a:prstGeom prst="rect">
            <a:avLst/>
          </a:prstGeom>
          <a:noFill/>
          <a:ln>
            <a:noFill/>
          </a:ln>
        </p:spPr>
      </p:pic>
      <p:sp>
        <p:nvSpPr>
          <p:cNvPr id="716" name="Google Shape;716;p42"/>
          <p:cNvSpPr/>
          <p:nvPr/>
        </p:nvSpPr>
        <p:spPr>
          <a:xfrm>
            <a:off x="2529275" y="766450"/>
            <a:ext cx="981900" cy="372000"/>
          </a:xfrm>
          <a:prstGeom prst="rect">
            <a:avLst/>
          </a:prstGeom>
          <a:solidFill>
            <a:srgbClr val="E6F9E4"/>
          </a:solidFill>
          <a:ln cap="flat" cmpd="sng" w="9525">
            <a:solidFill>
              <a:srgbClr val="E6F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2"/>
          <p:cNvSpPr/>
          <p:nvPr/>
        </p:nvSpPr>
        <p:spPr>
          <a:xfrm>
            <a:off x="3511075" y="3194575"/>
            <a:ext cx="1691700" cy="548100"/>
          </a:xfrm>
          <a:prstGeom prst="rect">
            <a:avLst/>
          </a:prstGeom>
          <a:solidFill>
            <a:srgbClr val="E6F9E4"/>
          </a:solidFill>
          <a:ln cap="flat" cmpd="sng" w="9525">
            <a:solidFill>
              <a:srgbClr val="E6F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2"/>
          <p:cNvSpPr/>
          <p:nvPr/>
        </p:nvSpPr>
        <p:spPr>
          <a:xfrm>
            <a:off x="3671925" y="3076275"/>
            <a:ext cx="1691700" cy="548100"/>
          </a:xfrm>
          <a:prstGeom prst="rect">
            <a:avLst/>
          </a:prstGeom>
          <a:solidFill>
            <a:srgbClr val="E6F9E4"/>
          </a:solidFill>
          <a:ln cap="flat" cmpd="sng" w="9525">
            <a:solidFill>
              <a:srgbClr val="E6F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2"/>
          <p:cNvSpPr/>
          <p:nvPr/>
        </p:nvSpPr>
        <p:spPr>
          <a:xfrm>
            <a:off x="2842400" y="1079450"/>
            <a:ext cx="228600" cy="488400"/>
          </a:xfrm>
          <a:prstGeom prst="rect">
            <a:avLst/>
          </a:prstGeom>
          <a:solidFill>
            <a:srgbClr val="E6F9E4"/>
          </a:solidFill>
          <a:ln cap="flat" cmpd="sng" w="9525">
            <a:solidFill>
              <a:srgbClr val="E6F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2"/>
          <p:cNvSpPr/>
          <p:nvPr/>
        </p:nvSpPr>
        <p:spPr>
          <a:xfrm>
            <a:off x="2563350" y="975250"/>
            <a:ext cx="820500" cy="221400"/>
          </a:xfrm>
          <a:prstGeom prst="rect">
            <a:avLst/>
          </a:prstGeom>
          <a:solidFill>
            <a:srgbClr val="E6F9E4"/>
          </a:solidFill>
          <a:ln cap="flat" cmpd="sng" w="9525">
            <a:solidFill>
              <a:srgbClr val="E6F9E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2"/>
          <p:cNvSpPr txBox="1"/>
          <p:nvPr/>
        </p:nvSpPr>
        <p:spPr>
          <a:xfrm>
            <a:off x="7647525" y="603538"/>
            <a:ext cx="1480800" cy="458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u="sng">
                <a:solidFill>
                  <a:srgbClr val="FF9900"/>
                </a:solidFill>
                <a:latin typeface="Lato"/>
                <a:ea typeface="Lato"/>
                <a:cs typeface="Lato"/>
                <a:sym typeface="Lato"/>
              </a:rPr>
              <a:t>Degree of Relationship Type</a:t>
            </a:r>
            <a:endParaRPr b="1" sz="1100" u="sng">
              <a:solidFill>
                <a:srgbClr val="FF9900"/>
              </a:solidFill>
              <a:latin typeface="Lato"/>
              <a:ea typeface="Lato"/>
              <a:cs typeface="Lato"/>
              <a:sym typeface="Lato"/>
            </a:endParaRPr>
          </a:p>
          <a:p>
            <a:pPr indent="0" lvl="0" marL="0" rtl="0" algn="l">
              <a:spcBef>
                <a:spcPts val="0"/>
              </a:spcBef>
              <a:spcAft>
                <a:spcPts val="0"/>
              </a:spcAft>
              <a:buNone/>
            </a:pPr>
            <a:r>
              <a:t/>
            </a:r>
            <a:endParaRPr b="1" sz="1100" u="sng">
              <a:solidFill>
                <a:srgbClr val="FF9900"/>
              </a:solidFill>
              <a:latin typeface="Lato"/>
              <a:ea typeface="Lato"/>
              <a:cs typeface="Lato"/>
              <a:sym typeface="Lato"/>
            </a:endParaRPr>
          </a:p>
          <a:p>
            <a:pPr indent="0" lvl="0" marL="0" rtl="0" algn="l">
              <a:spcBef>
                <a:spcPts val="0"/>
              </a:spcBef>
              <a:spcAft>
                <a:spcPts val="0"/>
              </a:spcAft>
              <a:buNone/>
            </a:pPr>
            <a:r>
              <a:rPr b="1" lang="en-GB" sz="1100" u="sng">
                <a:solidFill>
                  <a:srgbClr val="FF9900"/>
                </a:solidFill>
                <a:latin typeface="Lato"/>
                <a:ea typeface="Lato"/>
                <a:cs typeface="Lato"/>
                <a:sym typeface="Lato"/>
              </a:rPr>
              <a:t>Ternary </a:t>
            </a:r>
            <a:endParaRPr b="1" sz="1100" u="sng">
              <a:solidFill>
                <a:srgbClr val="FF9900"/>
              </a:solidFill>
              <a:latin typeface="Lato"/>
              <a:ea typeface="Lato"/>
              <a:cs typeface="Lato"/>
              <a:sym typeface="Lato"/>
            </a:endParaRPr>
          </a:p>
          <a:p>
            <a:pPr indent="0" lvl="0" marL="0" rtl="0" algn="l">
              <a:spcBef>
                <a:spcPts val="0"/>
              </a:spcBef>
              <a:spcAft>
                <a:spcPts val="0"/>
              </a:spcAft>
              <a:buNone/>
            </a:pPr>
            <a:r>
              <a:t/>
            </a:r>
            <a:endParaRPr b="1" sz="1100" u="sng">
              <a:solidFill>
                <a:srgbClr val="FF9900"/>
              </a:solidFill>
              <a:latin typeface="Lato"/>
              <a:ea typeface="Lato"/>
              <a:cs typeface="Lato"/>
              <a:sym typeface="Lato"/>
            </a:endParaRPr>
          </a:p>
          <a:p>
            <a:pPr indent="0" lvl="0" marL="0" rtl="0" algn="l">
              <a:spcBef>
                <a:spcPts val="0"/>
              </a:spcBef>
              <a:spcAft>
                <a:spcPts val="0"/>
              </a:spcAft>
              <a:buNone/>
            </a:pPr>
            <a:r>
              <a:rPr lang="en-GB" sz="1100">
                <a:latin typeface="Lato"/>
                <a:ea typeface="Lato"/>
                <a:cs typeface="Lato"/>
                <a:sym typeface="Lato"/>
              </a:rPr>
              <a:t>A simultaneous relationship among instances of three entity types. </a:t>
            </a:r>
            <a:endParaRPr sz="1100">
              <a:latin typeface="Lato"/>
              <a:ea typeface="Lato"/>
              <a:cs typeface="Lato"/>
              <a:sym typeface="Lato"/>
            </a:endParaRPr>
          </a:p>
          <a:p>
            <a:pPr indent="0" lvl="0" marL="0" rtl="0" algn="l">
              <a:spcBef>
                <a:spcPts val="0"/>
              </a:spcBef>
              <a:spcAft>
                <a:spcPts val="0"/>
              </a:spcAft>
              <a:buNone/>
            </a:pPr>
            <a:r>
              <a:rPr b="1" lang="en-GB" sz="1100">
                <a:latin typeface="Lato"/>
                <a:ea typeface="Lato"/>
                <a:cs typeface="Lato"/>
                <a:sym typeface="Lato"/>
              </a:rPr>
              <a:t>A health care provider X assigns a test to Customer B preferably(optional) on an appointment C</a:t>
            </a:r>
            <a:endParaRPr b="1" sz="1100">
              <a:solidFill>
                <a:srgbClr val="FF9900"/>
              </a:solidFill>
              <a:latin typeface="Lato"/>
              <a:ea typeface="Lato"/>
              <a:cs typeface="Lato"/>
              <a:sym typeface="Lato"/>
            </a:endParaRPr>
          </a:p>
          <a:p>
            <a:pPr indent="0" lvl="0" marL="0" rtl="0" algn="l">
              <a:spcBef>
                <a:spcPts val="0"/>
              </a:spcBef>
              <a:spcAft>
                <a:spcPts val="0"/>
              </a:spcAft>
              <a:buNone/>
            </a:pPr>
            <a:r>
              <a:t/>
            </a:r>
            <a:endParaRPr b="1" sz="1100" u="sng">
              <a:solidFill>
                <a:srgbClr val="FF9900"/>
              </a:solidFill>
              <a:latin typeface="Lato"/>
              <a:ea typeface="Lato"/>
              <a:cs typeface="Lato"/>
              <a:sym typeface="Lato"/>
            </a:endParaRPr>
          </a:p>
          <a:p>
            <a:pPr indent="0" lvl="0" marL="0" rtl="0" algn="l">
              <a:spcBef>
                <a:spcPts val="0"/>
              </a:spcBef>
              <a:spcAft>
                <a:spcPts val="0"/>
              </a:spcAft>
              <a:buNone/>
            </a:pPr>
            <a:r>
              <a:rPr b="1" lang="en-GB" sz="1100" u="sng">
                <a:solidFill>
                  <a:srgbClr val="FF9900"/>
                </a:solidFill>
                <a:latin typeface="Lato"/>
                <a:ea typeface="Lato"/>
                <a:cs typeface="Lato"/>
                <a:sym typeface="Lato"/>
              </a:rPr>
              <a:t>Unary </a:t>
            </a:r>
            <a:endParaRPr b="1" sz="1100" u="sng">
              <a:solidFill>
                <a:srgbClr val="FF9900"/>
              </a:solidFill>
              <a:latin typeface="Lato"/>
              <a:ea typeface="Lato"/>
              <a:cs typeface="Lato"/>
              <a:sym typeface="Lato"/>
            </a:endParaRPr>
          </a:p>
          <a:p>
            <a:pPr indent="0" lvl="0" marL="0" rtl="0" algn="l">
              <a:spcBef>
                <a:spcPts val="0"/>
              </a:spcBef>
              <a:spcAft>
                <a:spcPts val="0"/>
              </a:spcAft>
              <a:buNone/>
            </a:pPr>
            <a:r>
              <a:rPr lang="en-GB" sz="1100">
                <a:latin typeface="Lato"/>
                <a:ea typeface="Lato"/>
                <a:cs typeface="Lato"/>
                <a:sym typeface="Lato"/>
              </a:rPr>
              <a:t>A recursive relationship between a single type.</a:t>
            </a:r>
            <a:endParaRPr sz="1100">
              <a:latin typeface="Lato"/>
              <a:ea typeface="Lato"/>
              <a:cs typeface="Lato"/>
              <a:sym typeface="Lato"/>
            </a:endParaRPr>
          </a:p>
          <a:p>
            <a:pPr indent="0" lvl="0" marL="0" rtl="0" algn="l">
              <a:spcBef>
                <a:spcPts val="0"/>
              </a:spcBef>
              <a:spcAft>
                <a:spcPts val="0"/>
              </a:spcAft>
              <a:buNone/>
            </a:pPr>
            <a:r>
              <a:rPr b="1" lang="en-GB" sz="1100">
                <a:latin typeface="Lato"/>
                <a:ea typeface="Lato"/>
                <a:cs typeface="Lato"/>
                <a:sym typeface="Lato"/>
              </a:rPr>
              <a:t> A Healthcare Doctor manages/supervises many healthcare doctors under him.</a:t>
            </a:r>
            <a:endParaRPr b="1" sz="1100">
              <a:latin typeface="Lato"/>
              <a:ea typeface="Lato"/>
              <a:cs typeface="Lato"/>
              <a:sym typeface="Lato"/>
            </a:endParaRPr>
          </a:p>
          <a:p>
            <a:pPr indent="0" lvl="0" marL="0" rtl="0" algn="l">
              <a:spcBef>
                <a:spcPts val="0"/>
              </a:spcBef>
              <a:spcAft>
                <a:spcPts val="0"/>
              </a:spcAft>
              <a:buNone/>
            </a:pPr>
            <a:r>
              <a:t/>
            </a:r>
            <a:endParaRPr sz="1100">
              <a:solidFill>
                <a:srgbClr val="FF9900"/>
              </a:solidFill>
              <a:latin typeface="Lato"/>
              <a:ea typeface="Lato"/>
              <a:cs typeface="Lato"/>
              <a:sym typeface="Lato"/>
            </a:endParaRPr>
          </a:p>
          <a:p>
            <a:pPr indent="0" lvl="0" marL="0" rtl="0" algn="l">
              <a:spcBef>
                <a:spcPts val="0"/>
              </a:spcBef>
              <a:spcAft>
                <a:spcPts val="0"/>
              </a:spcAft>
              <a:buNone/>
            </a:pPr>
            <a:r>
              <a:t/>
            </a:r>
            <a:endParaRPr sz="1100">
              <a:solidFill>
                <a:srgbClr val="FF9900"/>
              </a:solidFill>
              <a:latin typeface="Lato"/>
              <a:ea typeface="Lato"/>
              <a:cs typeface="Lato"/>
              <a:sym typeface="Lato"/>
            </a:endParaRPr>
          </a:p>
        </p:txBody>
      </p:sp>
      <p:sp>
        <p:nvSpPr>
          <p:cNvPr id="722" name="Google Shape;722;p42"/>
          <p:cNvSpPr/>
          <p:nvPr/>
        </p:nvSpPr>
        <p:spPr>
          <a:xfrm>
            <a:off x="76200" y="1079450"/>
            <a:ext cx="4229700" cy="3890700"/>
          </a:xfrm>
          <a:prstGeom prst="ellipse">
            <a:avLst/>
          </a:prstGeom>
          <a:noFill/>
          <a:ln cap="flat" cmpd="sng" w="28575">
            <a:solidFill>
              <a:schemeClr val="dk2"/>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2"/>
          <p:cNvSpPr/>
          <p:nvPr/>
        </p:nvSpPr>
        <p:spPr>
          <a:xfrm>
            <a:off x="4052260" y="1575800"/>
            <a:ext cx="3280200" cy="490800"/>
          </a:xfrm>
          <a:prstGeom prst="rightArrow">
            <a:avLst>
              <a:gd fmla="val 27608" name="adj1"/>
              <a:gd fmla="val 50000" name="adj2"/>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2"/>
          <p:cNvSpPr/>
          <p:nvPr/>
        </p:nvSpPr>
        <p:spPr>
          <a:xfrm>
            <a:off x="4475200" y="3896550"/>
            <a:ext cx="1150500" cy="1073700"/>
          </a:xfrm>
          <a:prstGeom prst="ellipse">
            <a:avLst/>
          </a:prstGeom>
          <a:noFill/>
          <a:ln cap="flat" cmpd="sng" w="28575">
            <a:solidFill>
              <a:schemeClr val="dk2"/>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2"/>
          <p:cNvSpPr/>
          <p:nvPr/>
        </p:nvSpPr>
        <p:spPr>
          <a:xfrm>
            <a:off x="5795029" y="4073425"/>
            <a:ext cx="1852500" cy="490800"/>
          </a:xfrm>
          <a:prstGeom prst="rightArrow">
            <a:avLst>
              <a:gd fmla="val 27608" name="adj1"/>
              <a:gd fmla="val 50000" name="adj2"/>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2"/>
          <p:cNvSpPr/>
          <p:nvPr/>
        </p:nvSpPr>
        <p:spPr>
          <a:xfrm>
            <a:off x="4236300" y="1950225"/>
            <a:ext cx="240000" cy="166800"/>
          </a:xfrm>
          <a:prstGeom prst="rect">
            <a:avLst/>
          </a:prstGeom>
          <a:solidFill>
            <a:srgbClr val="E6F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2"/>
          <p:cNvSpPr txBox="1"/>
          <p:nvPr/>
        </p:nvSpPr>
        <p:spPr>
          <a:xfrm>
            <a:off x="4186950" y="1871800"/>
            <a:ext cx="312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4D0166"/>
                </a:solidFill>
              </a:rPr>
              <a:t>"I"</a:t>
            </a:r>
            <a:endParaRPr sz="1000"/>
          </a:p>
        </p:txBody>
      </p:sp>
      <p:sp>
        <p:nvSpPr>
          <p:cNvPr id="728" name="Google Shape;728;p42"/>
          <p:cNvSpPr txBox="1"/>
          <p:nvPr/>
        </p:nvSpPr>
        <p:spPr>
          <a:xfrm>
            <a:off x="7626750" y="0"/>
            <a:ext cx="1454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5">
                  <a:extLst>
                    <a:ext uri="{A12FA001-AC4F-418D-AE19-62706E023703}">
                      <ahyp:hlinkClr val="tx"/>
                    </a:ext>
                  </a:extLst>
                </a:hlinkClick>
              </a:rPr>
              <a:t>Link to ER Diagram</a:t>
            </a:r>
            <a:endParaRPr sz="1000" u="sng">
              <a:solidFill>
                <a:schemeClr val="lt1"/>
              </a:solidFill>
              <a:latin typeface="Raleway"/>
              <a:ea typeface="Raleway"/>
              <a:cs typeface="Raleway"/>
              <a:sym typeface="Raleway"/>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43"/>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3"/>
          <p:cNvSpPr/>
          <p:nvPr/>
        </p:nvSpPr>
        <p:spPr>
          <a:xfrm>
            <a:off x="769825" y="1133600"/>
            <a:ext cx="1260600" cy="22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3"/>
          <p:cNvSpPr txBox="1"/>
          <p:nvPr/>
        </p:nvSpPr>
        <p:spPr>
          <a:xfrm>
            <a:off x="76200" y="-76200"/>
            <a:ext cx="7723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4.2 ER Diagram </a:t>
            </a:r>
            <a:r>
              <a:rPr lang="en-GB" sz="1300">
                <a:solidFill>
                  <a:schemeClr val="lt1"/>
                </a:solidFill>
                <a:latin typeface="Raleway"/>
                <a:ea typeface="Raleway"/>
                <a:cs typeface="Raleway"/>
                <a:sym typeface="Raleway"/>
              </a:rPr>
              <a:t>Identify Attributes</a:t>
            </a:r>
            <a:endParaRPr b="1" sz="2600">
              <a:solidFill>
                <a:schemeClr val="lt1"/>
              </a:solidFill>
              <a:latin typeface="Raleway"/>
              <a:ea typeface="Raleway"/>
              <a:cs typeface="Raleway"/>
              <a:sym typeface="Raleway"/>
            </a:endParaRPr>
          </a:p>
          <a:p>
            <a:pPr indent="0" lvl="0" marL="0" rtl="0" algn="l">
              <a:spcBef>
                <a:spcPts val="0"/>
              </a:spcBef>
              <a:spcAft>
                <a:spcPts val="0"/>
              </a:spcAft>
              <a:buNone/>
            </a:pPr>
            <a:r>
              <a:t/>
            </a:r>
            <a:endParaRPr sz="1300">
              <a:solidFill>
                <a:schemeClr val="lt1"/>
              </a:solidFill>
              <a:latin typeface="Raleway"/>
              <a:ea typeface="Raleway"/>
              <a:cs typeface="Raleway"/>
              <a:sym typeface="Raleway"/>
            </a:endParaRPr>
          </a:p>
        </p:txBody>
      </p:sp>
      <p:pic>
        <p:nvPicPr>
          <p:cNvPr id="736" name="Google Shape;736;p43"/>
          <p:cNvPicPr preferRelativeResize="0"/>
          <p:nvPr/>
        </p:nvPicPr>
        <p:blipFill rotWithShape="1">
          <a:blip r:embed="rId3">
            <a:alphaModFix/>
          </a:blip>
          <a:srcRect b="4104" l="3841" r="4465" t="5093"/>
          <a:stretch/>
        </p:blipFill>
        <p:spPr>
          <a:xfrm>
            <a:off x="0" y="597250"/>
            <a:ext cx="7486776" cy="4483975"/>
          </a:xfrm>
          <a:prstGeom prst="rect">
            <a:avLst/>
          </a:prstGeom>
          <a:noFill/>
          <a:ln>
            <a:noFill/>
          </a:ln>
        </p:spPr>
      </p:pic>
      <p:sp>
        <p:nvSpPr>
          <p:cNvPr id="737" name="Google Shape;737;p43"/>
          <p:cNvSpPr txBox="1"/>
          <p:nvPr/>
        </p:nvSpPr>
        <p:spPr>
          <a:xfrm>
            <a:off x="7507425" y="495600"/>
            <a:ext cx="1657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latin typeface="Lato"/>
                <a:ea typeface="Lato"/>
                <a:cs typeface="Lato"/>
                <a:sym typeface="Lato"/>
              </a:rPr>
              <a:t>- Associative Types </a:t>
            </a:r>
            <a:endParaRPr b="1" sz="1100">
              <a:latin typeface="Lato"/>
              <a:ea typeface="Lato"/>
              <a:cs typeface="Lato"/>
              <a:sym typeface="Lato"/>
            </a:endParaRPr>
          </a:p>
          <a:p>
            <a:pPr indent="0" lvl="0" marL="0" rtl="0" algn="l">
              <a:spcBef>
                <a:spcPts val="0"/>
              </a:spcBef>
              <a:spcAft>
                <a:spcPts val="0"/>
              </a:spcAft>
              <a:buNone/>
            </a:pPr>
            <a:r>
              <a:rPr lang="en-GB" sz="1100">
                <a:solidFill>
                  <a:srgbClr val="FF9900"/>
                </a:solidFill>
                <a:latin typeface="Lato"/>
                <a:ea typeface="Lato"/>
                <a:cs typeface="Lato"/>
                <a:sym typeface="Lato"/>
              </a:rPr>
              <a:t>Some relationships can have attributes assigned to them.</a:t>
            </a:r>
            <a:endParaRPr sz="1100">
              <a:solidFill>
                <a:srgbClr val="FF9900"/>
              </a:solidFill>
              <a:latin typeface="Lato"/>
              <a:ea typeface="Lato"/>
              <a:cs typeface="Lato"/>
              <a:sym typeface="Lato"/>
            </a:endParaRPr>
          </a:p>
        </p:txBody>
      </p:sp>
      <p:sp>
        <p:nvSpPr>
          <p:cNvPr id="738" name="Google Shape;738;p43"/>
          <p:cNvSpPr/>
          <p:nvPr/>
        </p:nvSpPr>
        <p:spPr>
          <a:xfrm rot="8861282">
            <a:off x="4761761" y="2738876"/>
            <a:ext cx="968704" cy="490874"/>
          </a:xfrm>
          <a:prstGeom prst="rightArrow">
            <a:avLst>
              <a:gd fmla="val 23024" name="adj1"/>
              <a:gd fmla="val 50000" name="adj2"/>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3"/>
          <p:cNvSpPr txBox="1"/>
          <p:nvPr/>
        </p:nvSpPr>
        <p:spPr>
          <a:xfrm>
            <a:off x="7469925" y="3719425"/>
            <a:ext cx="1657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rgbClr val="FF9900"/>
                </a:solidFill>
                <a:latin typeface="Lato"/>
                <a:ea typeface="Lato"/>
                <a:cs typeface="Lato"/>
                <a:sym typeface="Lato"/>
              </a:rPr>
              <a:t>- </a:t>
            </a:r>
            <a:r>
              <a:rPr b="1" lang="en-GB" sz="1100">
                <a:latin typeface="Lato"/>
                <a:ea typeface="Lato"/>
                <a:cs typeface="Lato"/>
                <a:sym typeface="Lato"/>
              </a:rPr>
              <a:t>Discriminator:</a:t>
            </a:r>
            <a:r>
              <a:rPr b="1" lang="en-GB" sz="1100">
                <a:solidFill>
                  <a:srgbClr val="FF9900"/>
                </a:solidFill>
                <a:latin typeface="Lato"/>
                <a:ea typeface="Lato"/>
                <a:cs typeface="Lato"/>
                <a:sym typeface="Lato"/>
              </a:rPr>
              <a:t> </a:t>
            </a:r>
            <a:r>
              <a:rPr lang="en-GB" sz="1100">
                <a:solidFill>
                  <a:srgbClr val="FF9900"/>
                </a:solidFill>
                <a:latin typeface="Lato"/>
                <a:ea typeface="Lato"/>
                <a:cs typeface="Lato"/>
                <a:sym typeface="Lato"/>
              </a:rPr>
              <a:t>Attribute of a supertype whose value identifies subtype </a:t>
            </a:r>
            <a:endParaRPr sz="1100">
              <a:solidFill>
                <a:srgbClr val="FF9900"/>
              </a:solidFill>
              <a:latin typeface="Lato"/>
              <a:ea typeface="Lato"/>
              <a:cs typeface="Lato"/>
              <a:sym typeface="Lato"/>
            </a:endParaRPr>
          </a:p>
        </p:txBody>
      </p:sp>
      <p:sp>
        <p:nvSpPr>
          <p:cNvPr id="740" name="Google Shape;740;p43"/>
          <p:cNvSpPr txBox="1"/>
          <p:nvPr/>
        </p:nvSpPr>
        <p:spPr>
          <a:xfrm>
            <a:off x="7507425" y="4450800"/>
            <a:ext cx="1582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rgbClr val="FF9900"/>
                </a:solidFill>
                <a:latin typeface="Lato"/>
                <a:ea typeface="Lato"/>
                <a:cs typeface="Lato"/>
                <a:sym typeface="Lato"/>
              </a:rPr>
              <a:t>- </a:t>
            </a:r>
            <a:r>
              <a:rPr b="1" lang="en-GB" sz="1100">
                <a:latin typeface="Lato"/>
                <a:ea typeface="Lato"/>
                <a:cs typeface="Lato"/>
                <a:sym typeface="Lato"/>
              </a:rPr>
              <a:t>Identifier:</a:t>
            </a:r>
            <a:r>
              <a:rPr b="1" lang="en-GB" sz="1100">
                <a:solidFill>
                  <a:srgbClr val="FF9900"/>
                </a:solidFill>
                <a:latin typeface="Lato"/>
                <a:ea typeface="Lato"/>
                <a:cs typeface="Lato"/>
                <a:sym typeface="Lato"/>
              </a:rPr>
              <a:t> </a:t>
            </a:r>
            <a:r>
              <a:rPr lang="en-GB" sz="1100">
                <a:solidFill>
                  <a:srgbClr val="FF9900"/>
                </a:solidFill>
                <a:latin typeface="Lato"/>
                <a:ea typeface="Lato"/>
                <a:cs typeface="Lato"/>
                <a:sym typeface="Lato"/>
              </a:rPr>
              <a:t>Values distinguishes instances of an entity type.</a:t>
            </a:r>
            <a:endParaRPr sz="1100">
              <a:solidFill>
                <a:srgbClr val="FF9900"/>
              </a:solidFill>
              <a:latin typeface="Lato"/>
              <a:ea typeface="Lato"/>
              <a:cs typeface="Lato"/>
              <a:sym typeface="Lato"/>
            </a:endParaRPr>
          </a:p>
        </p:txBody>
      </p:sp>
      <p:sp>
        <p:nvSpPr>
          <p:cNvPr id="741" name="Google Shape;741;p43"/>
          <p:cNvSpPr txBox="1"/>
          <p:nvPr/>
        </p:nvSpPr>
        <p:spPr>
          <a:xfrm>
            <a:off x="7469925" y="3114625"/>
            <a:ext cx="1657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rgbClr val="FF9900"/>
                </a:solidFill>
                <a:latin typeface="Lato"/>
                <a:ea typeface="Lato"/>
                <a:cs typeface="Lato"/>
                <a:sym typeface="Lato"/>
              </a:rPr>
              <a:t>- </a:t>
            </a:r>
            <a:r>
              <a:rPr b="1" lang="en-GB" sz="1100">
                <a:latin typeface="Lato"/>
                <a:ea typeface="Lato"/>
                <a:cs typeface="Lato"/>
                <a:sym typeface="Lato"/>
              </a:rPr>
              <a:t>Derived:</a:t>
            </a:r>
            <a:r>
              <a:rPr b="1" lang="en-GB" sz="1100">
                <a:solidFill>
                  <a:srgbClr val="FF9900"/>
                </a:solidFill>
                <a:latin typeface="Lato"/>
                <a:ea typeface="Lato"/>
                <a:cs typeface="Lato"/>
                <a:sym typeface="Lato"/>
              </a:rPr>
              <a:t> </a:t>
            </a:r>
            <a:r>
              <a:rPr lang="en-GB" sz="1100">
                <a:solidFill>
                  <a:srgbClr val="FF9900"/>
                </a:solidFill>
                <a:latin typeface="Lato"/>
                <a:ea typeface="Lato"/>
                <a:cs typeface="Lato"/>
                <a:sym typeface="Lato"/>
              </a:rPr>
              <a:t>Attributes that can be calculated from other attributes.</a:t>
            </a:r>
            <a:endParaRPr sz="1100">
              <a:solidFill>
                <a:srgbClr val="FF9900"/>
              </a:solidFill>
              <a:latin typeface="Lato"/>
              <a:ea typeface="Lato"/>
              <a:cs typeface="Lato"/>
              <a:sym typeface="Lato"/>
            </a:endParaRPr>
          </a:p>
        </p:txBody>
      </p:sp>
      <p:sp>
        <p:nvSpPr>
          <p:cNvPr id="742" name="Google Shape;742;p43"/>
          <p:cNvSpPr txBox="1"/>
          <p:nvPr/>
        </p:nvSpPr>
        <p:spPr>
          <a:xfrm>
            <a:off x="7469925" y="2189575"/>
            <a:ext cx="16572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solidFill>
                  <a:srgbClr val="FF9900"/>
                </a:solidFill>
                <a:latin typeface="Lato"/>
                <a:ea typeface="Lato"/>
                <a:cs typeface="Lato"/>
                <a:sym typeface="Lato"/>
              </a:rPr>
              <a:t>-</a:t>
            </a:r>
            <a:r>
              <a:rPr b="1" lang="en-GB" sz="1100">
                <a:latin typeface="Lato"/>
                <a:ea typeface="Lato"/>
                <a:cs typeface="Lato"/>
                <a:sym typeface="Lato"/>
              </a:rPr>
              <a:t> Multi-Valued </a:t>
            </a:r>
            <a:r>
              <a:rPr lang="en-GB" sz="1100">
                <a:solidFill>
                  <a:srgbClr val="FF9900"/>
                </a:solidFill>
                <a:latin typeface="Lato"/>
                <a:ea typeface="Lato"/>
                <a:cs typeface="Lato"/>
                <a:sym typeface="Lato"/>
              </a:rPr>
              <a:t>More than one value for a given entity </a:t>
            </a:r>
            <a:r>
              <a:rPr b="1" lang="en-GB" sz="1100">
                <a:solidFill>
                  <a:srgbClr val="FF9900"/>
                </a:solidFill>
                <a:latin typeface="Lato"/>
                <a:ea typeface="Lato"/>
                <a:cs typeface="Lato"/>
                <a:sym typeface="Lato"/>
              </a:rPr>
              <a:t>(</a:t>
            </a:r>
            <a:r>
              <a:rPr b="1" lang="en-GB" sz="1100">
                <a:latin typeface="Lato"/>
                <a:ea typeface="Lato"/>
                <a:cs typeface="Lato"/>
                <a:sym typeface="Lato"/>
              </a:rPr>
              <a:t>vs Single-Valued</a:t>
            </a:r>
            <a:r>
              <a:rPr b="1" lang="en-GB" sz="1100">
                <a:solidFill>
                  <a:srgbClr val="FF9900"/>
                </a:solidFill>
                <a:latin typeface="Lato"/>
                <a:ea typeface="Lato"/>
                <a:cs typeface="Lato"/>
                <a:sym typeface="Lato"/>
              </a:rPr>
              <a:t> </a:t>
            </a:r>
            <a:r>
              <a:rPr lang="en-GB" sz="1100">
                <a:solidFill>
                  <a:srgbClr val="FF9900"/>
                </a:solidFill>
                <a:latin typeface="Lato"/>
                <a:ea typeface="Lato"/>
                <a:cs typeface="Lato"/>
                <a:sym typeface="Lato"/>
              </a:rPr>
              <a:t>- only one value for an entity</a:t>
            </a:r>
            <a:r>
              <a:rPr b="1" lang="en-GB" sz="1100">
                <a:solidFill>
                  <a:srgbClr val="FF9900"/>
                </a:solidFill>
                <a:latin typeface="Lato"/>
                <a:ea typeface="Lato"/>
                <a:cs typeface="Lato"/>
                <a:sym typeface="Lato"/>
              </a:rPr>
              <a:t>)</a:t>
            </a:r>
            <a:endParaRPr b="1" sz="1100">
              <a:solidFill>
                <a:srgbClr val="FF9900"/>
              </a:solidFill>
              <a:latin typeface="Lato"/>
              <a:ea typeface="Lato"/>
              <a:cs typeface="Lato"/>
              <a:sym typeface="Lato"/>
            </a:endParaRPr>
          </a:p>
        </p:txBody>
      </p:sp>
      <p:sp>
        <p:nvSpPr>
          <p:cNvPr id="743" name="Google Shape;743;p43"/>
          <p:cNvSpPr/>
          <p:nvPr/>
        </p:nvSpPr>
        <p:spPr>
          <a:xfrm rot="-10796317">
            <a:off x="1384995" y="1804225"/>
            <a:ext cx="560100" cy="490800"/>
          </a:xfrm>
          <a:prstGeom prst="rightArrow">
            <a:avLst>
              <a:gd fmla="val 23024" name="adj1"/>
              <a:gd fmla="val 50000" name="adj2"/>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3"/>
          <p:cNvSpPr/>
          <p:nvPr/>
        </p:nvSpPr>
        <p:spPr>
          <a:xfrm rot="-10796317">
            <a:off x="1537395" y="2947225"/>
            <a:ext cx="560100" cy="490800"/>
          </a:xfrm>
          <a:prstGeom prst="rightArrow">
            <a:avLst>
              <a:gd fmla="val 23024" name="adj1"/>
              <a:gd fmla="val 50000" name="adj2"/>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3"/>
          <p:cNvSpPr txBox="1"/>
          <p:nvPr/>
        </p:nvSpPr>
        <p:spPr>
          <a:xfrm>
            <a:off x="7507425" y="1204825"/>
            <a:ext cx="1657200" cy="1031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100">
                <a:latin typeface="Lato"/>
                <a:ea typeface="Lato"/>
                <a:cs typeface="Lato"/>
                <a:sym typeface="Lato"/>
              </a:rPr>
              <a:t>- Composite</a:t>
            </a:r>
            <a:endParaRPr b="1" sz="1100">
              <a:latin typeface="Lato"/>
              <a:ea typeface="Lato"/>
              <a:cs typeface="Lato"/>
              <a:sym typeface="Lato"/>
            </a:endParaRPr>
          </a:p>
          <a:p>
            <a:pPr indent="0" lvl="0" marL="0" rtl="0" algn="l">
              <a:spcBef>
                <a:spcPts val="0"/>
              </a:spcBef>
              <a:spcAft>
                <a:spcPts val="0"/>
              </a:spcAft>
              <a:buNone/>
            </a:pPr>
            <a:r>
              <a:rPr lang="en-GB" sz="1100">
                <a:solidFill>
                  <a:srgbClr val="FF9900"/>
                </a:solidFill>
                <a:latin typeface="Lato"/>
                <a:ea typeface="Lato"/>
                <a:cs typeface="Lato"/>
                <a:sym typeface="Lato"/>
              </a:rPr>
              <a:t>Has Meaningful components</a:t>
            </a:r>
            <a:r>
              <a:rPr lang="en-GB" sz="1100">
                <a:solidFill>
                  <a:srgbClr val="FF9900"/>
                </a:solidFill>
                <a:latin typeface="Lato"/>
                <a:ea typeface="Lato"/>
                <a:cs typeface="Lato"/>
                <a:sym typeface="Lato"/>
              </a:rPr>
              <a:t> (</a:t>
            </a:r>
            <a:r>
              <a:rPr b="1" lang="en-GB" sz="1100">
                <a:solidFill>
                  <a:srgbClr val="FF9900"/>
                </a:solidFill>
                <a:latin typeface="Lato"/>
                <a:ea typeface="Lato"/>
                <a:cs typeface="Lato"/>
                <a:sym typeface="Lato"/>
              </a:rPr>
              <a:t>vs </a:t>
            </a:r>
            <a:r>
              <a:rPr b="1" lang="en-GB" sz="1100">
                <a:latin typeface="Lato"/>
                <a:ea typeface="Lato"/>
                <a:cs typeface="Lato"/>
                <a:sym typeface="Lato"/>
              </a:rPr>
              <a:t>Simple</a:t>
            </a:r>
            <a:r>
              <a:rPr lang="en-GB" sz="1100">
                <a:latin typeface="Lato"/>
                <a:ea typeface="Lato"/>
                <a:cs typeface="Lato"/>
                <a:sym typeface="Lato"/>
              </a:rPr>
              <a:t> </a:t>
            </a:r>
            <a:r>
              <a:rPr lang="en-GB" sz="1100">
                <a:solidFill>
                  <a:srgbClr val="FF9900"/>
                </a:solidFill>
                <a:latin typeface="Lato"/>
                <a:ea typeface="Lato"/>
                <a:cs typeface="Lato"/>
                <a:sym typeface="Lato"/>
              </a:rPr>
              <a:t>- all the others cannot be broken down)</a:t>
            </a:r>
            <a:endParaRPr sz="1100">
              <a:solidFill>
                <a:srgbClr val="FF9900"/>
              </a:solidFill>
              <a:latin typeface="Lato"/>
              <a:ea typeface="Lato"/>
              <a:cs typeface="Lato"/>
              <a:sym typeface="Lato"/>
            </a:endParaRPr>
          </a:p>
        </p:txBody>
      </p:sp>
      <p:sp>
        <p:nvSpPr>
          <p:cNvPr id="746" name="Google Shape;746;p43"/>
          <p:cNvSpPr/>
          <p:nvPr/>
        </p:nvSpPr>
        <p:spPr>
          <a:xfrm rot="-10796317">
            <a:off x="1384995" y="2326350"/>
            <a:ext cx="560100" cy="490800"/>
          </a:xfrm>
          <a:prstGeom prst="rightArrow">
            <a:avLst>
              <a:gd fmla="val 23024" name="adj1"/>
              <a:gd fmla="val 50000" name="adj2"/>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3"/>
          <p:cNvSpPr/>
          <p:nvPr/>
        </p:nvSpPr>
        <p:spPr>
          <a:xfrm rot="-10796317">
            <a:off x="3899595" y="4090225"/>
            <a:ext cx="560100" cy="490800"/>
          </a:xfrm>
          <a:prstGeom prst="rightArrow">
            <a:avLst>
              <a:gd fmla="val 23024" name="adj1"/>
              <a:gd fmla="val 50000" name="adj2"/>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3"/>
          <p:cNvSpPr/>
          <p:nvPr/>
        </p:nvSpPr>
        <p:spPr>
          <a:xfrm rot="-10796317">
            <a:off x="5652195" y="2566225"/>
            <a:ext cx="560100" cy="490800"/>
          </a:xfrm>
          <a:prstGeom prst="rightArrow">
            <a:avLst>
              <a:gd fmla="val 23024" name="adj1"/>
              <a:gd fmla="val 50000" name="adj2"/>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3"/>
          <p:cNvSpPr/>
          <p:nvPr/>
        </p:nvSpPr>
        <p:spPr>
          <a:xfrm rot="-10796317">
            <a:off x="5652195" y="2794825"/>
            <a:ext cx="560100" cy="490800"/>
          </a:xfrm>
          <a:prstGeom prst="rightArrow">
            <a:avLst>
              <a:gd fmla="val 23024" name="adj1"/>
              <a:gd fmla="val 50000" name="adj2"/>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3"/>
          <p:cNvSpPr/>
          <p:nvPr/>
        </p:nvSpPr>
        <p:spPr>
          <a:xfrm rot="-10796317">
            <a:off x="5118795" y="1804225"/>
            <a:ext cx="560100" cy="490800"/>
          </a:xfrm>
          <a:prstGeom prst="rightArrow">
            <a:avLst>
              <a:gd fmla="val 23024" name="adj1"/>
              <a:gd fmla="val 50000" name="adj2"/>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3"/>
          <p:cNvSpPr/>
          <p:nvPr/>
        </p:nvSpPr>
        <p:spPr>
          <a:xfrm rot="-10796317">
            <a:off x="6261795" y="1804225"/>
            <a:ext cx="560100" cy="490800"/>
          </a:xfrm>
          <a:prstGeom prst="rightArrow">
            <a:avLst>
              <a:gd fmla="val 23024" name="adj1"/>
              <a:gd fmla="val 50000" name="adj2"/>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3"/>
          <p:cNvSpPr/>
          <p:nvPr/>
        </p:nvSpPr>
        <p:spPr>
          <a:xfrm rot="-5396317">
            <a:off x="6642795" y="2490025"/>
            <a:ext cx="560100" cy="490800"/>
          </a:xfrm>
          <a:prstGeom prst="rightArrow">
            <a:avLst>
              <a:gd fmla="val 23024" name="adj1"/>
              <a:gd fmla="val 50000" name="adj2"/>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3"/>
          <p:cNvSpPr/>
          <p:nvPr/>
        </p:nvSpPr>
        <p:spPr>
          <a:xfrm rot="-10796317">
            <a:off x="4011895" y="4381300"/>
            <a:ext cx="560100" cy="490800"/>
          </a:xfrm>
          <a:prstGeom prst="rightArrow">
            <a:avLst>
              <a:gd fmla="val 23024" name="adj1"/>
              <a:gd fmla="val 50000" name="adj2"/>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4" name="Google Shape;754;p43"/>
          <p:cNvPicPr preferRelativeResize="0"/>
          <p:nvPr/>
        </p:nvPicPr>
        <p:blipFill>
          <a:blip r:embed="rId4">
            <a:alphaModFix/>
          </a:blip>
          <a:stretch>
            <a:fillRect/>
          </a:stretch>
        </p:blipFill>
        <p:spPr>
          <a:xfrm>
            <a:off x="3285650" y="1204825"/>
            <a:ext cx="794275" cy="785100"/>
          </a:xfrm>
          <a:prstGeom prst="rect">
            <a:avLst/>
          </a:prstGeom>
          <a:noFill/>
          <a:ln>
            <a:noFill/>
          </a:ln>
        </p:spPr>
      </p:pic>
      <p:sp>
        <p:nvSpPr>
          <p:cNvPr id="755" name="Google Shape;755;p43"/>
          <p:cNvSpPr/>
          <p:nvPr/>
        </p:nvSpPr>
        <p:spPr>
          <a:xfrm rot="-10796317">
            <a:off x="3975795" y="1698475"/>
            <a:ext cx="560100" cy="490800"/>
          </a:xfrm>
          <a:prstGeom prst="rightArrow">
            <a:avLst>
              <a:gd fmla="val 23024" name="adj1"/>
              <a:gd fmla="val 50000" name="adj2"/>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3"/>
          <p:cNvSpPr/>
          <p:nvPr/>
        </p:nvSpPr>
        <p:spPr>
          <a:xfrm rot="10800000">
            <a:off x="3510973" y="797500"/>
            <a:ext cx="1351800" cy="490800"/>
          </a:xfrm>
          <a:prstGeom prst="rightArrow">
            <a:avLst>
              <a:gd fmla="val 23024" name="adj1"/>
              <a:gd fmla="val 50000" name="adj2"/>
            </a:avLst>
          </a:prstGeom>
          <a:solidFill>
            <a:srgbClr val="FCE5C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3"/>
          <p:cNvSpPr txBox="1"/>
          <p:nvPr/>
        </p:nvSpPr>
        <p:spPr>
          <a:xfrm>
            <a:off x="7626750" y="0"/>
            <a:ext cx="1454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5">
                  <a:extLst>
                    <a:ext uri="{A12FA001-AC4F-418D-AE19-62706E023703}">
                      <ahyp:hlinkClr val="tx"/>
                    </a:ext>
                  </a:extLst>
                </a:hlinkClick>
              </a:rPr>
              <a:t>Link to ER Diagram</a:t>
            </a:r>
            <a:endParaRPr sz="1000" u="sng">
              <a:solidFill>
                <a:schemeClr val="lt1"/>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8"/>
                                        </p:tgtEl>
                                        <p:attrNameLst>
                                          <p:attrName>style.visibility</p:attrName>
                                        </p:attrNameLst>
                                      </p:cBhvr>
                                      <p:to>
                                        <p:strVal val="visible"/>
                                      </p:to>
                                    </p:set>
                                    <p:animEffect filter="fade" transition="in">
                                      <p:cBhvr>
                                        <p:cTn dur="1"/>
                                        <p:tgtEl>
                                          <p:spTgt spid="738"/>
                                        </p:tgtEl>
                                      </p:cBhvr>
                                    </p:animEffect>
                                  </p:childTnLst>
                                </p:cTn>
                              </p:par>
                              <p:par>
                                <p:cTn fill="hold" nodeType="withEffect" presetClass="entr" presetID="10" presetSubtype="0">
                                  <p:stCondLst>
                                    <p:cond delay="0"/>
                                  </p:stCondLst>
                                  <p:childTnLst>
                                    <p:set>
                                      <p:cBhvr>
                                        <p:cTn dur="1" fill="hold">
                                          <p:stCondLst>
                                            <p:cond delay="0"/>
                                          </p:stCondLst>
                                        </p:cTn>
                                        <p:tgtEl>
                                          <p:spTgt spid="756"/>
                                        </p:tgtEl>
                                        <p:attrNameLst>
                                          <p:attrName>style.visibility</p:attrName>
                                        </p:attrNameLst>
                                      </p:cBhvr>
                                      <p:to>
                                        <p:strVal val="visible"/>
                                      </p:to>
                                    </p:set>
                                    <p:animEffect filter="fade" transition="in">
                                      <p:cBhvr>
                                        <p:cTn dur="1"/>
                                        <p:tgtEl>
                                          <p:spTgt spid="756"/>
                                        </p:tgtEl>
                                      </p:cBhvr>
                                    </p:animEffect>
                                  </p:childTnLst>
                                </p:cTn>
                              </p:par>
                              <p:par>
                                <p:cTn fill="hold" nodeType="with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1"/>
                                        <p:tgtEl>
                                          <p:spTgt spid="7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738"/>
                                        </p:tgtEl>
                                      </p:cBhvr>
                                    </p:animEffect>
                                    <p:set>
                                      <p:cBhvr>
                                        <p:cTn dur="1" fill="hold">
                                          <p:stCondLst>
                                            <p:cond delay="0"/>
                                          </p:stCondLst>
                                        </p:cTn>
                                        <p:tgtEl>
                                          <p:spTgt spid="73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756"/>
                                        </p:tgtEl>
                                      </p:cBhvr>
                                    </p:animEffect>
                                    <p:set>
                                      <p:cBhvr>
                                        <p:cTn dur="1" fill="hold">
                                          <p:stCondLst>
                                            <p:cond delay="0"/>
                                          </p:stCondLst>
                                        </p:cTn>
                                        <p:tgtEl>
                                          <p:spTgt spid="75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1"/>
                                        <p:tgtEl>
                                          <p:spTgt spid="743"/>
                                        </p:tgtEl>
                                      </p:cBhvr>
                                    </p:animEffect>
                                  </p:childTnLst>
                                </p:cTn>
                              </p:par>
                              <p:par>
                                <p:cTn fill="hold" nodeType="with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
                                        <p:tgtEl>
                                          <p:spTgt spid="744"/>
                                        </p:tgtEl>
                                      </p:cBhvr>
                                    </p:animEffect>
                                  </p:childTnLst>
                                </p:cTn>
                              </p:par>
                              <p:par>
                                <p:cTn fill="hold" nodeType="with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
                                        <p:tgtEl>
                                          <p:spTgt spid="746"/>
                                        </p:tgtEl>
                                      </p:cBhvr>
                                    </p:animEffect>
                                  </p:childTnLst>
                                </p:cTn>
                              </p:par>
                              <p:par>
                                <p:cTn fill="hold" nodeType="with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1"/>
                                        <p:tgtEl>
                                          <p:spTgt spid="74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743"/>
                                        </p:tgtEl>
                                      </p:cBhvr>
                                    </p:animEffect>
                                    <p:set>
                                      <p:cBhvr>
                                        <p:cTn dur="1" fill="hold">
                                          <p:stCondLst>
                                            <p:cond delay="0"/>
                                          </p:stCondLst>
                                        </p:cTn>
                                        <p:tgtEl>
                                          <p:spTgt spid="74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744"/>
                                        </p:tgtEl>
                                      </p:cBhvr>
                                    </p:animEffect>
                                    <p:set>
                                      <p:cBhvr>
                                        <p:cTn dur="1" fill="hold">
                                          <p:stCondLst>
                                            <p:cond delay="0"/>
                                          </p:stCondLst>
                                        </p:cTn>
                                        <p:tgtEl>
                                          <p:spTgt spid="74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746"/>
                                        </p:tgtEl>
                                      </p:cBhvr>
                                    </p:animEffect>
                                    <p:set>
                                      <p:cBhvr>
                                        <p:cTn dur="1" fill="hold">
                                          <p:stCondLst>
                                            <p:cond delay="0"/>
                                          </p:stCondLst>
                                        </p:cTn>
                                        <p:tgtEl>
                                          <p:spTgt spid="74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1"/>
                                        <p:tgtEl>
                                          <p:spTgt spid="748"/>
                                        </p:tgtEl>
                                      </p:cBhvr>
                                    </p:animEffect>
                                  </p:childTnLst>
                                </p:cTn>
                              </p:par>
                              <p:par>
                                <p:cTn fill="hold" nodeType="with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1"/>
                                        <p:tgtEl>
                                          <p:spTgt spid="749"/>
                                        </p:tgtEl>
                                      </p:cBhvr>
                                    </p:animEffect>
                                  </p:childTnLst>
                                </p:cTn>
                              </p:par>
                              <p:par>
                                <p:cTn fill="hold" nodeType="with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1"/>
                                        <p:tgtEl>
                                          <p:spTgt spid="750"/>
                                        </p:tgtEl>
                                      </p:cBhvr>
                                    </p:animEffect>
                                  </p:childTnLst>
                                </p:cTn>
                              </p:par>
                              <p:par>
                                <p:cTn fill="hold" nodeType="with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
                                        <p:tgtEl>
                                          <p:spTgt spid="747"/>
                                        </p:tgtEl>
                                      </p:cBhvr>
                                    </p:animEffect>
                                  </p:childTnLst>
                                </p:cTn>
                              </p:par>
                              <p:par>
                                <p:cTn fill="hold" nodeType="withEffect" presetClass="entr" presetID="10" presetSubtype="0">
                                  <p:stCondLst>
                                    <p:cond delay="0"/>
                                  </p:stCondLst>
                                  <p:childTnLst>
                                    <p:set>
                                      <p:cBhvr>
                                        <p:cTn dur="1" fill="hold">
                                          <p:stCondLst>
                                            <p:cond delay="0"/>
                                          </p:stCondLst>
                                        </p:cTn>
                                        <p:tgtEl>
                                          <p:spTgt spid="742"/>
                                        </p:tgtEl>
                                        <p:attrNameLst>
                                          <p:attrName>style.visibility</p:attrName>
                                        </p:attrNameLst>
                                      </p:cBhvr>
                                      <p:to>
                                        <p:strVal val="visible"/>
                                      </p:to>
                                    </p:set>
                                    <p:animEffect filter="fade" transition="in">
                                      <p:cBhvr>
                                        <p:cTn dur="1"/>
                                        <p:tgtEl>
                                          <p:spTgt spid="7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747"/>
                                        </p:tgtEl>
                                      </p:cBhvr>
                                    </p:animEffect>
                                    <p:set>
                                      <p:cBhvr>
                                        <p:cTn dur="1" fill="hold">
                                          <p:stCondLst>
                                            <p:cond delay="0"/>
                                          </p:stCondLst>
                                        </p:cTn>
                                        <p:tgtEl>
                                          <p:spTgt spid="74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748"/>
                                        </p:tgtEl>
                                      </p:cBhvr>
                                    </p:animEffect>
                                    <p:set>
                                      <p:cBhvr>
                                        <p:cTn dur="1" fill="hold">
                                          <p:stCondLst>
                                            <p:cond delay="0"/>
                                          </p:stCondLst>
                                        </p:cTn>
                                        <p:tgtEl>
                                          <p:spTgt spid="748"/>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749"/>
                                        </p:tgtEl>
                                      </p:cBhvr>
                                    </p:animEffect>
                                    <p:set>
                                      <p:cBhvr>
                                        <p:cTn dur="1" fill="hold">
                                          <p:stCondLst>
                                            <p:cond delay="0"/>
                                          </p:stCondLst>
                                        </p:cTn>
                                        <p:tgtEl>
                                          <p:spTgt spid="74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750"/>
                                        </p:tgtEl>
                                      </p:cBhvr>
                                    </p:animEffect>
                                    <p:set>
                                      <p:cBhvr>
                                        <p:cTn dur="1" fill="hold">
                                          <p:stCondLst>
                                            <p:cond delay="0"/>
                                          </p:stCondLst>
                                        </p:cTn>
                                        <p:tgtEl>
                                          <p:spTgt spid="7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1"/>
                                        <p:tgtEl>
                                          <p:spTgt spid="751"/>
                                        </p:tgtEl>
                                      </p:cBhvr>
                                    </p:animEffect>
                                  </p:childTnLst>
                                </p:cTn>
                              </p:par>
                              <p:par>
                                <p:cTn fill="hold" nodeType="withEffect" presetClass="entr" presetID="10" presetSubtype="0">
                                  <p:stCondLst>
                                    <p:cond delay="0"/>
                                  </p:stCondLst>
                                  <p:childTnLst>
                                    <p:set>
                                      <p:cBhvr>
                                        <p:cTn dur="1" fill="hold">
                                          <p:stCondLst>
                                            <p:cond delay="0"/>
                                          </p:stCondLst>
                                        </p:cTn>
                                        <p:tgtEl>
                                          <p:spTgt spid="752"/>
                                        </p:tgtEl>
                                        <p:attrNameLst>
                                          <p:attrName>style.visibility</p:attrName>
                                        </p:attrNameLst>
                                      </p:cBhvr>
                                      <p:to>
                                        <p:strVal val="visible"/>
                                      </p:to>
                                    </p:set>
                                    <p:animEffect filter="fade" transition="in">
                                      <p:cBhvr>
                                        <p:cTn dur="1"/>
                                        <p:tgtEl>
                                          <p:spTgt spid="752"/>
                                        </p:tgtEl>
                                      </p:cBhvr>
                                    </p:animEffect>
                                  </p:childTnLst>
                                </p:cTn>
                              </p:par>
                              <p:par>
                                <p:cTn fill="hold" nodeType="withEffect" presetClass="entr" presetID="10" presetSubtype="0">
                                  <p:stCondLst>
                                    <p:cond delay="0"/>
                                  </p:stCondLst>
                                  <p:childTnLst>
                                    <p:set>
                                      <p:cBhvr>
                                        <p:cTn dur="1" fill="hold">
                                          <p:stCondLst>
                                            <p:cond delay="0"/>
                                          </p:stCondLst>
                                        </p:cTn>
                                        <p:tgtEl>
                                          <p:spTgt spid="741"/>
                                        </p:tgtEl>
                                        <p:attrNameLst>
                                          <p:attrName>style.visibility</p:attrName>
                                        </p:attrNameLst>
                                      </p:cBhvr>
                                      <p:to>
                                        <p:strVal val="visible"/>
                                      </p:to>
                                    </p:set>
                                    <p:animEffect filter="fade" transition="in">
                                      <p:cBhvr>
                                        <p:cTn dur="1"/>
                                        <p:tgtEl>
                                          <p:spTgt spid="7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752"/>
                                        </p:tgtEl>
                                      </p:cBhvr>
                                    </p:animEffect>
                                    <p:set>
                                      <p:cBhvr>
                                        <p:cTn dur="1" fill="hold">
                                          <p:stCondLst>
                                            <p:cond delay="0"/>
                                          </p:stCondLst>
                                        </p:cTn>
                                        <p:tgtEl>
                                          <p:spTgt spid="75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751"/>
                                        </p:tgtEl>
                                      </p:cBhvr>
                                    </p:animEffect>
                                    <p:set>
                                      <p:cBhvr>
                                        <p:cTn dur="1" fill="hold">
                                          <p:stCondLst>
                                            <p:cond delay="0"/>
                                          </p:stCondLst>
                                        </p:cTn>
                                        <p:tgtEl>
                                          <p:spTgt spid="75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9"/>
                                        </p:tgtEl>
                                        <p:attrNameLst>
                                          <p:attrName>style.visibility</p:attrName>
                                        </p:attrNameLst>
                                      </p:cBhvr>
                                      <p:to>
                                        <p:strVal val="visible"/>
                                      </p:to>
                                    </p:set>
                                    <p:animEffect filter="fade" transition="in">
                                      <p:cBhvr>
                                        <p:cTn dur="1"/>
                                        <p:tgtEl>
                                          <p:spTgt spid="739"/>
                                        </p:tgtEl>
                                      </p:cBhvr>
                                    </p:animEffect>
                                  </p:childTnLst>
                                </p:cTn>
                              </p:par>
                              <p:par>
                                <p:cTn fill="hold" nodeType="withEffect" presetClass="entr" presetID="10" presetSubtype="0">
                                  <p:stCondLst>
                                    <p:cond delay="0"/>
                                  </p:stCondLst>
                                  <p:childTnLst>
                                    <p:set>
                                      <p:cBhvr>
                                        <p:cTn dur="1" fill="hold">
                                          <p:stCondLst>
                                            <p:cond delay="0"/>
                                          </p:stCondLst>
                                        </p:cTn>
                                        <p:tgtEl>
                                          <p:spTgt spid="753"/>
                                        </p:tgtEl>
                                        <p:attrNameLst>
                                          <p:attrName>style.visibility</p:attrName>
                                        </p:attrNameLst>
                                      </p:cBhvr>
                                      <p:to>
                                        <p:strVal val="visible"/>
                                      </p:to>
                                    </p:set>
                                    <p:animEffect filter="fade" transition="in">
                                      <p:cBhvr>
                                        <p:cTn dur="1"/>
                                        <p:tgtEl>
                                          <p:spTgt spid="7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753"/>
                                        </p:tgtEl>
                                      </p:cBhvr>
                                    </p:animEffect>
                                    <p:set>
                                      <p:cBhvr>
                                        <p:cTn dur="1" fill="hold">
                                          <p:stCondLst>
                                            <p:cond delay="0"/>
                                          </p:stCondLst>
                                        </p:cTn>
                                        <p:tgtEl>
                                          <p:spTgt spid="75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0"/>
                                        </p:tgtEl>
                                        <p:attrNameLst>
                                          <p:attrName>style.visibility</p:attrName>
                                        </p:attrNameLst>
                                      </p:cBhvr>
                                      <p:to>
                                        <p:strVal val="visible"/>
                                      </p:to>
                                    </p:set>
                                    <p:animEffect filter="fade" transition="in">
                                      <p:cBhvr>
                                        <p:cTn dur="1"/>
                                        <p:tgtEl>
                                          <p:spTgt spid="740"/>
                                        </p:tgtEl>
                                      </p:cBhvr>
                                    </p:animEffect>
                                  </p:childTnLst>
                                </p:cTn>
                              </p:par>
                              <p:par>
                                <p:cTn fill="hold" nodeType="with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1000"/>
                                        <p:tgtEl>
                                          <p:spTgt spid="7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761" name="Shape 761"/>
        <p:cNvGrpSpPr/>
        <p:nvPr/>
      </p:nvGrpSpPr>
      <p:grpSpPr>
        <a:xfrm>
          <a:off x="0" y="0"/>
          <a:ext cx="0" cy="0"/>
          <a:chOff x="0" y="0"/>
          <a:chExt cx="0" cy="0"/>
        </a:xfrm>
      </p:grpSpPr>
      <p:sp>
        <p:nvSpPr>
          <p:cNvPr id="762" name="Google Shape;762;p44"/>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Logical Database Design</a:t>
            </a:r>
            <a:endParaRPr/>
          </a:p>
        </p:txBody>
      </p:sp>
      <p:sp>
        <p:nvSpPr>
          <p:cNvPr id="763" name="Google Shape;763;p44"/>
          <p:cNvSpPr txBox="1"/>
          <p:nvPr/>
        </p:nvSpPr>
        <p:spPr>
          <a:xfrm>
            <a:off x="1293872" y="2303225"/>
            <a:ext cx="4526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Transforming ER Diagram into a Relational Model</a:t>
            </a:r>
            <a:endParaRPr sz="1300">
              <a:solidFill>
                <a:srgbClr val="FFFFFF"/>
              </a:solidFill>
              <a:latin typeface="Raleway"/>
              <a:ea typeface="Raleway"/>
              <a:cs typeface="Raleway"/>
              <a:sym typeface="Raleway"/>
            </a:endParaRPr>
          </a:p>
        </p:txBody>
      </p:sp>
      <p:sp>
        <p:nvSpPr>
          <p:cNvPr id="764" name="Google Shape;764;p44"/>
          <p:cNvSpPr txBox="1"/>
          <p:nvPr/>
        </p:nvSpPr>
        <p:spPr>
          <a:xfrm>
            <a:off x="1293848" y="2704925"/>
            <a:ext cx="3669000" cy="34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Converting Attributes</a:t>
            </a:r>
            <a:endParaRPr sz="1300">
              <a:solidFill>
                <a:srgbClr val="FFFFFF"/>
              </a:solidFill>
              <a:latin typeface="Raleway"/>
              <a:ea typeface="Raleway"/>
              <a:cs typeface="Raleway"/>
              <a:sym typeface="Raleway"/>
            </a:endParaRPr>
          </a:p>
        </p:txBody>
      </p:sp>
      <p:sp>
        <p:nvSpPr>
          <p:cNvPr id="765" name="Google Shape;765;p44"/>
          <p:cNvSpPr txBox="1"/>
          <p:nvPr/>
        </p:nvSpPr>
        <p:spPr>
          <a:xfrm>
            <a:off x="965150" y="2119925"/>
            <a:ext cx="980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1</a:t>
            </a:r>
            <a:endParaRPr b="1" sz="2600">
              <a:solidFill>
                <a:schemeClr val="lt1"/>
              </a:solidFill>
              <a:latin typeface="Raleway"/>
              <a:ea typeface="Raleway"/>
              <a:cs typeface="Raleway"/>
              <a:sym typeface="Raleway"/>
            </a:endParaRPr>
          </a:p>
        </p:txBody>
      </p:sp>
      <p:sp>
        <p:nvSpPr>
          <p:cNvPr id="766" name="Google Shape;766;p44"/>
          <p:cNvSpPr txBox="1"/>
          <p:nvPr/>
        </p:nvSpPr>
        <p:spPr>
          <a:xfrm>
            <a:off x="965150" y="2577125"/>
            <a:ext cx="929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2</a:t>
            </a:r>
            <a:endParaRPr b="1" sz="2600">
              <a:solidFill>
                <a:schemeClr val="lt1"/>
              </a:solidFill>
              <a:latin typeface="Raleway"/>
              <a:ea typeface="Raleway"/>
              <a:cs typeface="Raleway"/>
              <a:sym typeface="Raleway"/>
            </a:endParaRPr>
          </a:p>
        </p:txBody>
      </p:sp>
      <p:sp>
        <p:nvSpPr>
          <p:cNvPr id="767" name="Google Shape;767;p44"/>
          <p:cNvSpPr/>
          <p:nvPr/>
        </p:nvSpPr>
        <p:spPr>
          <a:xfrm>
            <a:off x="135350" y="93050"/>
            <a:ext cx="8772600" cy="345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Proxima Nova"/>
                <a:ea typeface="Proxima Nova"/>
                <a:cs typeface="Proxima Nova"/>
                <a:sym typeface="Proxima Nova"/>
              </a:rPr>
              <a:t>BAN 610 | Database Management &amp; Applications</a:t>
            </a:r>
            <a:endParaRPr sz="800">
              <a:solidFill>
                <a:srgbClr val="FFFFFF"/>
              </a:solidFill>
              <a:latin typeface="Proxima Nova"/>
              <a:ea typeface="Proxima Nova"/>
              <a:cs typeface="Proxima Nova"/>
              <a:sym typeface="Proxima Nova"/>
            </a:endParaRPr>
          </a:p>
        </p:txBody>
      </p:sp>
      <p:sp>
        <p:nvSpPr>
          <p:cNvPr id="768" name="Google Shape;768;p44"/>
          <p:cNvSpPr/>
          <p:nvPr/>
        </p:nvSpPr>
        <p:spPr>
          <a:xfrm>
            <a:off x="736000" y="1302800"/>
            <a:ext cx="572400" cy="53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solidFill>
                  <a:srgbClr val="3C78D8"/>
                </a:solidFill>
                <a:latin typeface="Proxima Nova"/>
                <a:ea typeface="Proxima Nova"/>
                <a:cs typeface="Proxima Nova"/>
                <a:sym typeface="Proxima Nova"/>
              </a:rPr>
              <a:t>5</a:t>
            </a:r>
            <a:endParaRPr b="1" sz="2500">
              <a:solidFill>
                <a:srgbClr val="3C78D8"/>
              </a:solidFill>
              <a:latin typeface="Proxima Nova"/>
              <a:ea typeface="Proxima Nova"/>
              <a:cs typeface="Proxima Nova"/>
              <a:sym typeface="Proxima Nova"/>
            </a:endParaRPr>
          </a:p>
        </p:txBody>
      </p:sp>
      <p:sp>
        <p:nvSpPr>
          <p:cNvPr id="769" name="Google Shape;769;p44"/>
          <p:cNvSpPr txBox="1"/>
          <p:nvPr/>
        </p:nvSpPr>
        <p:spPr>
          <a:xfrm>
            <a:off x="1293860" y="3162126"/>
            <a:ext cx="2952900" cy="34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Relational Keys</a:t>
            </a:r>
            <a:endParaRPr sz="1300">
              <a:solidFill>
                <a:srgbClr val="FFFFFF"/>
              </a:solidFill>
              <a:latin typeface="Raleway"/>
              <a:ea typeface="Raleway"/>
              <a:cs typeface="Raleway"/>
              <a:sym typeface="Raleway"/>
            </a:endParaRPr>
          </a:p>
        </p:txBody>
      </p:sp>
      <p:sp>
        <p:nvSpPr>
          <p:cNvPr id="770" name="Google Shape;770;p44"/>
          <p:cNvSpPr txBox="1"/>
          <p:nvPr/>
        </p:nvSpPr>
        <p:spPr>
          <a:xfrm>
            <a:off x="965150" y="3034325"/>
            <a:ext cx="929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3</a:t>
            </a:r>
            <a:endParaRPr b="1" sz="2600">
              <a:solidFill>
                <a:schemeClr val="lt1"/>
              </a:solidFill>
              <a:latin typeface="Raleway"/>
              <a:ea typeface="Raleway"/>
              <a:cs typeface="Raleway"/>
              <a:sym typeface="Raleway"/>
            </a:endParaRPr>
          </a:p>
        </p:txBody>
      </p:sp>
      <p:sp>
        <p:nvSpPr>
          <p:cNvPr id="771" name="Google Shape;771;p44"/>
          <p:cNvSpPr txBox="1"/>
          <p:nvPr>
            <p:ph type="title"/>
          </p:nvPr>
        </p:nvSpPr>
        <p:spPr>
          <a:xfrm>
            <a:off x="2161763" y="887826"/>
            <a:ext cx="2057700" cy="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rPr>
              <a:t>User Requirements</a:t>
            </a:r>
            <a:endParaRPr sz="800">
              <a:solidFill>
                <a:srgbClr val="FFFFFF"/>
              </a:solidFill>
            </a:endParaRPr>
          </a:p>
        </p:txBody>
      </p:sp>
      <p:sp>
        <p:nvSpPr>
          <p:cNvPr id="772" name="Google Shape;772;p44"/>
          <p:cNvSpPr txBox="1"/>
          <p:nvPr>
            <p:ph type="title"/>
          </p:nvPr>
        </p:nvSpPr>
        <p:spPr>
          <a:xfrm>
            <a:off x="3985010" y="886447"/>
            <a:ext cx="2057700" cy="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rPr>
              <a:t>Conceptual Data Modeling</a:t>
            </a:r>
            <a:endParaRPr sz="800">
              <a:solidFill>
                <a:srgbClr val="FFFFFF"/>
              </a:solidFill>
            </a:endParaRPr>
          </a:p>
        </p:txBody>
      </p:sp>
      <p:sp>
        <p:nvSpPr>
          <p:cNvPr id="773" name="Google Shape;773;p44"/>
          <p:cNvSpPr txBox="1"/>
          <p:nvPr>
            <p:ph type="title"/>
          </p:nvPr>
        </p:nvSpPr>
        <p:spPr>
          <a:xfrm>
            <a:off x="5756216" y="887826"/>
            <a:ext cx="2057700" cy="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rPr>
              <a:t>Logical Database Design</a:t>
            </a:r>
            <a:endParaRPr sz="800">
              <a:solidFill>
                <a:srgbClr val="FFFFFF"/>
              </a:solidFill>
            </a:endParaRPr>
          </a:p>
        </p:txBody>
      </p:sp>
      <p:sp>
        <p:nvSpPr>
          <p:cNvPr id="774" name="Google Shape;774;p44"/>
          <p:cNvSpPr txBox="1"/>
          <p:nvPr>
            <p:ph type="title"/>
          </p:nvPr>
        </p:nvSpPr>
        <p:spPr>
          <a:xfrm>
            <a:off x="7319631" y="914896"/>
            <a:ext cx="2057700" cy="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rPr>
              <a:t>Implementation in SQL</a:t>
            </a:r>
            <a:endParaRPr sz="800">
              <a:solidFill>
                <a:srgbClr val="FFFFFF"/>
              </a:solidFill>
            </a:endParaRPr>
          </a:p>
        </p:txBody>
      </p:sp>
      <p:sp>
        <p:nvSpPr>
          <p:cNvPr id="775" name="Google Shape;775;p44"/>
          <p:cNvSpPr/>
          <p:nvPr/>
        </p:nvSpPr>
        <p:spPr>
          <a:xfrm>
            <a:off x="2318475" y="603925"/>
            <a:ext cx="6860100" cy="1230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4"/>
          <p:cNvSpPr txBox="1"/>
          <p:nvPr/>
        </p:nvSpPr>
        <p:spPr>
          <a:xfrm>
            <a:off x="3985082" y="290350"/>
            <a:ext cx="693000" cy="28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rgbClr val="FFFFFF"/>
                </a:solidFill>
                <a:latin typeface="Lato"/>
                <a:ea typeface="Lato"/>
                <a:cs typeface="Lato"/>
                <a:sym typeface="Lato"/>
              </a:rPr>
              <a:t>Step 2</a:t>
            </a:r>
            <a:endParaRPr b="1" sz="1100">
              <a:solidFill>
                <a:srgbClr val="FFFFFF"/>
              </a:solidFill>
              <a:latin typeface="Lato"/>
              <a:ea typeface="Lato"/>
              <a:cs typeface="Lato"/>
              <a:sym typeface="Lato"/>
            </a:endParaRPr>
          </a:p>
        </p:txBody>
      </p:sp>
      <p:sp>
        <p:nvSpPr>
          <p:cNvPr id="777" name="Google Shape;777;p44"/>
          <p:cNvSpPr txBox="1"/>
          <p:nvPr/>
        </p:nvSpPr>
        <p:spPr>
          <a:xfrm>
            <a:off x="7323553" y="290350"/>
            <a:ext cx="693000" cy="28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rgbClr val="FFFFFF"/>
                </a:solidFill>
                <a:latin typeface="Lato"/>
                <a:ea typeface="Lato"/>
                <a:cs typeface="Lato"/>
                <a:sym typeface="Lato"/>
              </a:rPr>
              <a:t>Step 4</a:t>
            </a:r>
            <a:endParaRPr b="1" sz="1100">
              <a:solidFill>
                <a:srgbClr val="FFFFFF"/>
              </a:solidFill>
              <a:latin typeface="Lato"/>
              <a:ea typeface="Lato"/>
              <a:cs typeface="Lato"/>
              <a:sym typeface="Lato"/>
            </a:endParaRPr>
          </a:p>
        </p:txBody>
      </p:sp>
      <p:sp>
        <p:nvSpPr>
          <p:cNvPr id="778" name="Google Shape;778;p44"/>
          <p:cNvSpPr/>
          <p:nvPr/>
        </p:nvSpPr>
        <p:spPr>
          <a:xfrm>
            <a:off x="2318475" y="601750"/>
            <a:ext cx="5124000" cy="1230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9" name="Google Shape;779;p44"/>
          <p:cNvGrpSpPr/>
          <p:nvPr/>
        </p:nvGrpSpPr>
        <p:grpSpPr>
          <a:xfrm rot="10800000">
            <a:off x="7396327" y="587385"/>
            <a:ext cx="85840" cy="319865"/>
            <a:chOff x="2070100" y="2563700"/>
            <a:chExt cx="92400" cy="411825"/>
          </a:xfrm>
        </p:grpSpPr>
        <p:cxnSp>
          <p:nvCxnSpPr>
            <p:cNvPr id="780" name="Google Shape;780;p44"/>
            <p:cNvCxnSpPr/>
            <p:nvPr/>
          </p:nvCxnSpPr>
          <p:spPr>
            <a:xfrm>
              <a:off x="2116300" y="2616125"/>
              <a:ext cx="0" cy="359400"/>
            </a:xfrm>
            <a:prstGeom prst="straightConnector1">
              <a:avLst/>
            </a:prstGeom>
            <a:noFill/>
            <a:ln cap="flat" cmpd="sng" w="9525">
              <a:solidFill>
                <a:srgbClr val="FFFFFF"/>
              </a:solidFill>
              <a:prstDash val="solid"/>
              <a:round/>
              <a:headEnd len="med" w="med" type="none"/>
              <a:tailEnd len="med" w="med" type="none"/>
            </a:ln>
          </p:spPr>
        </p:cxnSp>
        <p:sp>
          <p:nvSpPr>
            <p:cNvPr id="781" name="Google Shape;781;p44"/>
            <p:cNvSpPr/>
            <p:nvPr/>
          </p:nvSpPr>
          <p:spPr>
            <a:xfrm>
              <a:off x="2070100" y="2563700"/>
              <a:ext cx="92400" cy="924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2" name="Google Shape;782;p44"/>
          <p:cNvSpPr txBox="1"/>
          <p:nvPr/>
        </p:nvSpPr>
        <p:spPr>
          <a:xfrm>
            <a:off x="2215250" y="290350"/>
            <a:ext cx="693000" cy="28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rgbClr val="FFFFFF"/>
                </a:solidFill>
                <a:latin typeface="Lato"/>
                <a:ea typeface="Lato"/>
                <a:cs typeface="Lato"/>
                <a:sym typeface="Lato"/>
              </a:rPr>
              <a:t>Step 1</a:t>
            </a:r>
            <a:endParaRPr b="1" sz="1100">
              <a:solidFill>
                <a:srgbClr val="FFFFFF"/>
              </a:solidFill>
              <a:latin typeface="Lato"/>
              <a:ea typeface="Lato"/>
              <a:cs typeface="Lato"/>
              <a:sym typeface="Lato"/>
            </a:endParaRPr>
          </a:p>
        </p:txBody>
      </p:sp>
      <p:grpSp>
        <p:nvGrpSpPr>
          <p:cNvPr id="783" name="Google Shape;783;p44"/>
          <p:cNvGrpSpPr/>
          <p:nvPr/>
        </p:nvGrpSpPr>
        <p:grpSpPr>
          <a:xfrm rot="10800000">
            <a:off x="2274498" y="587385"/>
            <a:ext cx="85840" cy="319865"/>
            <a:chOff x="2070100" y="2563700"/>
            <a:chExt cx="92400" cy="411825"/>
          </a:xfrm>
        </p:grpSpPr>
        <p:cxnSp>
          <p:nvCxnSpPr>
            <p:cNvPr id="784" name="Google Shape;784;p44"/>
            <p:cNvCxnSpPr/>
            <p:nvPr/>
          </p:nvCxnSpPr>
          <p:spPr>
            <a:xfrm>
              <a:off x="2116300" y="2616125"/>
              <a:ext cx="0" cy="359400"/>
            </a:xfrm>
            <a:prstGeom prst="straightConnector1">
              <a:avLst/>
            </a:prstGeom>
            <a:noFill/>
            <a:ln cap="flat" cmpd="sng" w="9525">
              <a:solidFill>
                <a:srgbClr val="FFFFFF"/>
              </a:solidFill>
              <a:prstDash val="solid"/>
              <a:round/>
              <a:headEnd len="med" w="med" type="none"/>
              <a:tailEnd len="med" w="med" type="none"/>
            </a:ln>
          </p:spPr>
        </p:cxnSp>
        <p:sp>
          <p:nvSpPr>
            <p:cNvPr id="785" name="Google Shape;785;p44"/>
            <p:cNvSpPr/>
            <p:nvPr/>
          </p:nvSpPr>
          <p:spPr>
            <a:xfrm>
              <a:off x="2070100" y="2563700"/>
              <a:ext cx="92400" cy="924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6" name="Google Shape;786;p44"/>
          <p:cNvSpPr txBox="1"/>
          <p:nvPr/>
        </p:nvSpPr>
        <p:spPr>
          <a:xfrm>
            <a:off x="5672164" y="268850"/>
            <a:ext cx="693000" cy="28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rgbClr val="FFFFFF"/>
                </a:solidFill>
                <a:latin typeface="Lato"/>
                <a:ea typeface="Lato"/>
                <a:cs typeface="Lato"/>
                <a:sym typeface="Lato"/>
              </a:rPr>
              <a:t>Step 3</a:t>
            </a:r>
            <a:endParaRPr b="1" sz="1100">
              <a:solidFill>
                <a:srgbClr val="FFFFFF"/>
              </a:solidFill>
              <a:latin typeface="Lato"/>
              <a:ea typeface="Lato"/>
              <a:cs typeface="Lato"/>
              <a:sym typeface="Lato"/>
            </a:endParaRPr>
          </a:p>
        </p:txBody>
      </p:sp>
      <p:grpSp>
        <p:nvGrpSpPr>
          <p:cNvPr id="787" name="Google Shape;787;p44"/>
          <p:cNvGrpSpPr/>
          <p:nvPr/>
        </p:nvGrpSpPr>
        <p:grpSpPr>
          <a:xfrm rot="10800000">
            <a:off x="5814163" y="587385"/>
            <a:ext cx="85840" cy="319865"/>
            <a:chOff x="2070100" y="2563700"/>
            <a:chExt cx="92400" cy="411825"/>
          </a:xfrm>
        </p:grpSpPr>
        <p:cxnSp>
          <p:nvCxnSpPr>
            <p:cNvPr id="788" name="Google Shape;788;p44"/>
            <p:cNvCxnSpPr/>
            <p:nvPr/>
          </p:nvCxnSpPr>
          <p:spPr>
            <a:xfrm>
              <a:off x="2116300" y="2616125"/>
              <a:ext cx="0" cy="359400"/>
            </a:xfrm>
            <a:prstGeom prst="straightConnector1">
              <a:avLst/>
            </a:prstGeom>
            <a:noFill/>
            <a:ln cap="flat" cmpd="sng" w="9525">
              <a:solidFill>
                <a:srgbClr val="FFFFFF"/>
              </a:solidFill>
              <a:prstDash val="solid"/>
              <a:round/>
              <a:headEnd len="med" w="med" type="none"/>
              <a:tailEnd len="med" w="med" type="none"/>
            </a:ln>
          </p:spPr>
        </p:cxnSp>
        <p:sp>
          <p:nvSpPr>
            <p:cNvPr id="789" name="Google Shape;789;p44"/>
            <p:cNvSpPr/>
            <p:nvPr/>
          </p:nvSpPr>
          <p:spPr>
            <a:xfrm>
              <a:off x="2070100" y="2563700"/>
              <a:ext cx="92400" cy="924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44"/>
          <p:cNvGrpSpPr/>
          <p:nvPr/>
        </p:nvGrpSpPr>
        <p:grpSpPr>
          <a:xfrm rot="10800000">
            <a:off x="4060068" y="587385"/>
            <a:ext cx="85840" cy="319865"/>
            <a:chOff x="2070100" y="2563700"/>
            <a:chExt cx="92400" cy="411825"/>
          </a:xfrm>
        </p:grpSpPr>
        <p:cxnSp>
          <p:nvCxnSpPr>
            <p:cNvPr id="791" name="Google Shape;791;p44"/>
            <p:cNvCxnSpPr/>
            <p:nvPr/>
          </p:nvCxnSpPr>
          <p:spPr>
            <a:xfrm>
              <a:off x="2116300" y="2616125"/>
              <a:ext cx="0" cy="359400"/>
            </a:xfrm>
            <a:prstGeom prst="straightConnector1">
              <a:avLst/>
            </a:prstGeom>
            <a:noFill/>
            <a:ln cap="flat" cmpd="sng" w="9525">
              <a:solidFill>
                <a:srgbClr val="FFFFFF"/>
              </a:solidFill>
              <a:prstDash val="solid"/>
              <a:round/>
              <a:headEnd len="med" w="med" type="none"/>
              <a:tailEnd len="med" w="med" type="none"/>
            </a:ln>
          </p:spPr>
        </p:cxnSp>
        <p:sp>
          <p:nvSpPr>
            <p:cNvPr id="792" name="Google Shape;792;p44"/>
            <p:cNvSpPr/>
            <p:nvPr/>
          </p:nvSpPr>
          <p:spPr>
            <a:xfrm>
              <a:off x="2070100" y="2563700"/>
              <a:ext cx="92400" cy="924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45"/>
          <p:cNvSpPr txBox="1"/>
          <p:nvPr/>
        </p:nvSpPr>
        <p:spPr>
          <a:xfrm>
            <a:off x="582130" y="17877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rgbClr val="FF9900"/>
                </a:solidFill>
                <a:latin typeface="Lato"/>
                <a:ea typeface="Lato"/>
                <a:cs typeface="Lato"/>
                <a:sym typeface="Lato"/>
              </a:rPr>
              <a:t>01    | </a:t>
            </a:r>
            <a:r>
              <a:rPr lang="en-GB" sz="1000">
                <a:solidFill>
                  <a:srgbClr val="FF9900"/>
                </a:solidFill>
                <a:latin typeface="Lato"/>
                <a:ea typeface="Lato"/>
                <a:cs typeface="Lato"/>
                <a:sym typeface="Lato"/>
              </a:rPr>
              <a:t>   </a:t>
            </a:r>
            <a:r>
              <a:rPr lang="en-GB" sz="1000">
                <a:latin typeface="Lato"/>
                <a:ea typeface="Lato"/>
                <a:cs typeface="Lato"/>
                <a:sym typeface="Lato"/>
              </a:rPr>
              <a:t>Transforming  ER Diagram into Relational Model.</a:t>
            </a:r>
            <a:endParaRPr/>
          </a:p>
        </p:txBody>
      </p:sp>
      <p:sp>
        <p:nvSpPr>
          <p:cNvPr id="798" name="Google Shape;798;p45"/>
          <p:cNvSpPr/>
          <p:nvPr/>
        </p:nvSpPr>
        <p:spPr>
          <a:xfrm>
            <a:off x="-7620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5"/>
          <p:cNvSpPr/>
          <p:nvPr/>
        </p:nvSpPr>
        <p:spPr>
          <a:xfrm>
            <a:off x="425225" y="960025"/>
            <a:ext cx="1173600" cy="22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5"/>
          <p:cNvSpPr/>
          <p:nvPr/>
        </p:nvSpPr>
        <p:spPr>
          <a:xfrm>
            <a:off x="156375" y="1236750"/>
            <a:ext cx="427200" cy="420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5"/>
          <p:cNvSpPr/>
          <p:nvPr/>
        </p:nvSpPr>
        <p:spPr>
          <a:xfrm>
            <a:off x="537375" y="1236750"/>
            <a:ext cx="427200" cy="42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5"/>
          <p:cNvSpPr txBox="1"/>
          <p:nvPr>
            <p:ph type="title"/>
          </p:nvPr>
        </p:nvSpPr>
        <p:spPr>
          <a:xfrm>
            <a:off x="156375" y="599488"/>
            <a:ext cx="8779200" cy="43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rgbClr val="FF9900"/>
              </a:solidFill>
            </a:endParaRPr>
          </a:p>
        </p:txBody>
      </p:sp>
      <p:sp>
        <p:nvSpPr>
          <p:cNvPr id="803" name="Google Shape;803;p45"/>
          <p:cNvSpPr txBox="1"/>
          <p:nvPr/>
        </p:nvSpPr>
        <p:spPr>
          <a:xfrm>
            <a:off x="6825" y="488725"/>
            <a:ext cx="3470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400">
              <a:solidFill>
                <a:srgbClr val="434343"/>
              </a:solidFill>
              <a:latin typeface="Proxima Nova"/>
              <a:ea typeface="Proxima Nova"/>
              <a:cs typeface="Proxima Nova"/>
              <a:sym typeface="Proxima Nova"/>
            </a:endParaRPr>
          </a:p>
        </p:txBody>
      </p:sp>
      <p:sp>
        <p:nvSpPr>
          <p:cNvPr id="804" name="Google Shape;804;p45"/>
          <p:cNvSpPr/>
          <p:nvPr/>
        </p:nvSpPr>
        <p:spPr>
          <a:xfrm>
            <a:off x="693625" y="752600"/>
            <a:ext cx="1260600" cy="22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5"/>
          <p:cNvSpPr txBox="1"/>
          <p:nvPr/>
        </p:nvSpPr>
        <p:spPr>
          <a:xfrm>
            <a:off x="112400" y="566025"/>
            <a:ext cx="5428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300">
                <a:solidFill>
                  <a:srgbClr val="434343"/>
                </a:solidFill>
                <a:latin typeface="Proxima Nova"/>
                <a:ea typeface="Proxima Nova"/>
                <a:cs typeface="Proxima Nova"/>
                <a:sym typeface="Proxima Nova"/>
              </a:rPr>
              <a:t>Logical Aspects Overview</a:t>
            </a:r>
            <a:endParaRPr b="1" sz="2400">
              <a:solidFill>
                <a:srgbClr val="434343"/>
              </a:solidFill>
              <a:latin typeface="Proxima Nova"/>
              <a:ea typeface="Proxima Nova"/>
              <a:cs typeface="Proxima Nova"/>
              <a:sym typeface="Proxima Nova"/>
            </a:endParaRPr>
          </a:p>
        </p:txBody>
      </p:sp>
      <p:cxnSp>
        <p:nvCxnSpPr>
          <p:cNvPr id="806" name="Google Shape;806;p45"/>
          <p:cNvCxnSpPr/>
          <p:nvPr/>
        </p:nvCxnSpPr>
        <p:spPr>
          <a:xfrm flipH="1">
            <a:off x="6852175" y="-31575"/>
            <a:ext cx="1768200" cy="8400"/>
          </a:xfrm>
          <a:prstGeom prst="straightConnector1">
            <a:avLst/>
          </a:prstGeom>
          <a:noFill/>
          <a:ln cap="flat" cmpd="sng" w="9525">
            <a:solidFill>
              <a:schemeClr val="accent1"/>
            </a:solidFill>
            <a:prstDash val="dot"/>
            <a:round/>
            <a:headEnd len="med" w="med" type="none"/>
            <a:tailEnd len="med" w="med" type="none"/>
          </a:ln>
        </p:spPr>
      </p:cxnSp>
      <p:sp>
        <p:nvSpPr>
          <p:cNvPr id="807" name="Google Shape;807;p45"/>
          <p:cNvSpPr txBox="1"/>
          <p:nvPr/>
        </p:nvSpPr>
        <p:spPr>
          <a:xfrm>
            <a:off x="0" y="-76200"/>
            <a:ext cx="549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5</a:t>
            </a:r>
            <a:endParaRPr b="1" sz="2600">
              <a:solidFill>
                <a:schemeClr val="lt1"/>
              </a:solidFill>
              <a:latin typeface="Raleway"/>
              <a:ea typeface="Raleway"/>
              <a:cs typeface="Raleway"/>
              <a:sym typeface="Raleway"/>
            </a:endParaRPr>
          </a:p>
        </p:txBody>
      </p:sp>
      <p:sp>
        <p:nvSpPr>
          <p:cNvPr id="808" name="Google Shape;808;p45"/>
          <p:cNvSpPr txBox="1"/>
          <p:nvPr/>
        </p:nvSpPr>
        <p:spPr>
          <a:xfrm>
            <a:off x="848673" y="1979613"/>
            <a:ext cx="4840500" cy="261300"/>
          </a:xfrm>
          <a:prstGeom prst="rect">
            <a:avLst/>
          </a:prstGeom>
          <a:noFill/>
          <a:ln>
            <a:noFill/>
          </a:ln>
        </p:spPr>
        <p:txBody>
          <a:bodyPr anchorCtr="0" anchor="t" bIns="91425" lIns="91425" spcFirstLastPara="1" rIns="91425" wrap="square" tIns="91425">
            <a:noAutofit/>
          </a:bodyPr>
          <a:lstStyle/>
          <a:p>
            <a:pPr indent="-292100" lvl="0" marL="457200" rtl="0" algn="l">
              <a:spcBef>
                <a:spcPts val="0"/>
              </a:spcBef>
              <a:spcAft>
                <a:spcPts val="0"/>
              </a:spcAft>
              <a:buSzPts val="1000"/>
              <a:buFont typeface="Lato"/>
              <a:buChar char="●"/>
            </a:pPr>
            <a:r>
              <a:rPr lang="en-GB" sz="1000">
                <a:latin typeface="Lato"/>
                <a:ea typeface="Lato"/>
                <a:cs typeface="Lato"/>
                <a:sym typeface="Lato"/>
              </a:rPr>
              <a:t>Mapping Regular Entities</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GB" sz="1000">
                <a:latin typeface="Lato"/>
                <a:ea typeface="Lato"/>
                <a:cs typeface="Lato"/>
                <a:sym typeface="Lato"/>
              </a:rPr>
              <a:t>Mapping Weak Entities</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GB" sz="1000">
                <a:latin typeface="Lato"/>
                <a:ea typeface="Lato"/>
                <a:cs typeface="Lato"/>
                <a:sym typeface="Lato"/>
              </a:rPr>
              <a:t>Mapping Binary Relationships</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GB" sz="1000">
                <a:latin typeface="Lato"/>
                <a:ea typeface="Lato"/>
                <a:cs typeface="Lato"/>
                <a:sym typeface="Lato"/>
              </a:rPr>
              <a:t>Mapping Associative Entities with no identifier</a:t>
            </a:r>
            <a:endParaRPr sz="1000">
              <a:latin typeface="Lato"/>
              <a:ea typeface="Lato"/>
              <a:cs typeface="Lato"/>
              <a:sym typeface="Lato"/>
            </a:endParaRPr>
          </a:p>
          <a:p>
            <a:pPr indent="-292100" lvl="0" marL="457200" rtl="0" algn="l">
              <a:spcBef>
                <a:spcPts val="0"/>
              </a:spcBef>
              <a:spcAft>
                <a:spcPts val="0"/>
              </a:spcAft>
              <a:buSzPts val="1000"/>
              <a:buFont typeface="Lato"/>
              <a:buChar char="●"/>
            </a:pPr>
            <a:r>
              <a:rPr lang="en-GB" sz="1000">
                <a:latin typeface="Lato"/>
                <a:ea typeface="Lato"/>
                <a:cs typeface="Lato"/>
                <a:sym typeface="Lato"/>
              </a:rPr>
              <a:t>Mapping Unary &amp; Ternary Relationships</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Mapping Supertype/Subtype Relationships </a:t>
            </a:r>
            <a:endParaRPr sz="1000">
              <a:latin typeface="Lato"/>
              <a:ea typeface="Lato"/>
              <a:cs typeface="Lato"/>
              <a:sym typeface="Lato"/>
            </a:endParaRPr>
          </a:p>
        </p:txBody>
      </p:sp>
      <p:sp>
        <p:nvSpPr>
          <p:cNvPr id="809" name="Google Shape;809;p45"/>
          <p:cNvSpPr txBox="1"/>
          <p:nvPr/>
        </p:nvSpPr>
        <p:spPr>
          <a:xfrm>
            <a:off x="588980" y="30396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rgbClr val="FF9900"/>
                </a:solidFill>
                <a:latin typeface="Lato"/>
                <a:ea typeface="Lato"/>
                <a:cs typeface="Lato"/>
                <a:sym typeface="Lato"/>
              </a:rPr>
              <a:t>02    |</a:t>
            </a:r>
            <a:r>
              <a:rPr b="1" lang="en-GB" sz="1000">
                <a:solidFill>
                  <a:srgbClr val="000000"/>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Converting Attributes</a:t>
            </a:r>
            <a:endParaRPr sz="1000">
              <a:solidFill>
                <a:srgbClr val="000000"/>
              </a:solidFill>
              <a:latin typeface="Lato"/>
              <a:ea typeface="Lato"/>
              <a:cs typeface="Lato"/>
              <a:sym typeface="Lato"/>
            </a:endParaRPr>
          </a:p>
        </p:txBody>
      </p:sp>
      <p:sp>
        <p:nvSpPr>
          <p:cNvPr id="810" name="Google Shape;810;p45"/>
          <p:cNvSpPr txBox="1"/>
          <p:nvPr>
            <p:ph idx="1" type="body"/>
          </p:nvPr>
        </p:nvSpPr>
        <p:spPr>
          <a:xfrm>
            <a:off x="156375" y="1318600"/>
            <a:ext cx="6004200" cy="406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The Logical Database Design process involves converting the ER Diagram to a Relational Model. A </a:t>
            </a:r>
            <a:r>
              <a:rPr b="1" lang="en-GB" sz="1100"/>
              <a:t>Relation</a:t>
            </a:r>
            <a:r>
              <a:rPr lang="en-GB" sz="1100"/>
              <a:t> is a named two dimensional table consisting of named columns and </a:t>
            </a:r>
            <a:r>
              <a:rPr lang="en-GB" sz="1100"/>
              <a:t>unnamed</a:t>
            </a:r>
            <a:r>
              <a:rPr lang="en-GB" sz="1100"/>
              <a:t> rows.</a:t>
            </a:r>
            <a:endParaRPr sz="1100"/>
          </a:p>
        </p:txBody>
      </p:sp>
      <p:sp>
        <p:nvSpPr>
          <p:cNvPr id="811" name="Google Shape;811;p45"/>
          <p:cNvSpPr txBox="1"/>
          <p:nvPr/>
        </p:nvSpPr>
        <p:spPr>
          <a:xfrm>
            <a:off x="779323" y="3219338"/>
            <a:ext cx="4840500" cy="261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GB" sz="1000">
                <a:latin typeface="Lato"/>
                <a:ea typeface="Lato"/>
                <a:cs typeface="Lato"/>
                <a:sym typeface="Lato"/>
              </a:rPr>
              <a:t>Multivalued Attributes , </a:t>
            </a:r>
            <a:r>
              <a:rPr lang="en-GB" sz="1000">
                <a:latin typeface="Lato"/>
                <a:ea typeface="Lato"/>
                <a:cs typeface="Lato"/>
                <a:sym typeface="Lato"/>
              </a:rPr>
              <a:t>Composite Attributes</a:t>
            </a:r>
            <a:endParaRPr sz="1000">
              <a:latin typeface="Lato"/>
              <a:ea typeface="Lato"/>
              <a:cs typeface="Lato"/>
              <a:sym typeface="Lato"/>
            </a:endParaRPr>
          </a:p>
        </p:txBody>
      </p:sp>
      <p:sp>
        <p:nvSpPr>
          <p:cNvPr id="812" name="Google Shape;812;p45"/>
          <p:cNvSpPr txBox="1"/>
          <p:nvPr/>
        </p:nvSpPr>
        <p:spPr>
          <a:xfrm>
            <a:off x="598011" y="3620875"/>
            <a:ext cx="48405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rgbClr val="FF9900"/>
                </a:solidFill>
                <a:latin typeface="Lato"/>
                <a:ea typeface="Lato"/>
                <a:cs typeface="Lato"/>
                <a:sym typeface="Lato"/>
              </a:rPr>
              <a:t>03    |</a:t>
            </a:r>
            <a:r>
              <a:rPr b="1" lang="en-GB" sz="1000">
                <a:solidFill>
                  <a:schemeClr val="dk1"/>
                </a:solidFill>
                <a:latin typeface="Lato"/>
                <a:ea typeface="Lato"/>
                <a:cs typeface="Lato"/>
                <a:sym typeface="Lato"/>
              </a:rPr>
              <a:t> </a:t>
            </a:r>
            <a:r>
              <a:rPr lang="en-GB" sz="1000">
                <a:solidFill>
                  <a:srgbClr val="53C6A1"/>
                </a:solidFill>
                <a:latin typeface="Lato"/>
                <a:ea typeface="Lato"/>
                <a:cs typeface="Lato"/>
                <a:sym typeface="Lato"/>
              </a:rPr>
              <a:t>   </a:t>
            </a:r>
            <a:r>
              <a:rPr lang="en-GB" sz="1000">
                <a:latin typeface="Lato"/>
                <a:ea typeface="Lato"/>
                <a:cs typeface="Lato"/>
                <a:sym typeface="Lato"/>
              </a:rPr>
              <a:t>Relational Keys</a:t>
            </a:r>
            <a:endParaRPr/>
          </a:p>
        </p:txBody>
      </p:sp>
      <p:sp>
        <p:nvSpPr>
          <p:cNvPr id="813" name="Google Shape;813;p45"/>
          <p:cNvSpPr txBox="1"/>
          <p:nvPr/>
        </p:nvSpPr>
        <p:spPr>
          <a:xfrm>
            <a:off x="878436" y="3778963"/>
            <a:ext cx="4840500" cy="2613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Primary Key</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Foreign Key</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Composite Key</a:t>
            </a:r>
            <a:endParaRPr sz="1000">
              <a:latin typeface="Lato"/>
              <a:ea typeface="Lato"/>
              <a:cs typeface="Lato"/>
              <a:sym typeface="Lato"/>
            </a:endParaRPr>
          </a:p>
        </p:txBody>
      </p:sp>
      <p:sp>
        <p:nvSpPr>
          <p:cNvPr id="814" name="Google Shape;814;p45"/>
          <p:cNvSpPr/>
          <p:nvPr/>
        </p:nvSpPr>
        <p:spPr>
          <a:xfrm>
            <a:off x="769825" y="1133600"/>
            <a:ext cx="1260600" cy="22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5"/>
          <p:cNvSpPr/>
          <p:nvPr/>
        </p:nvSpPr>
        <p:spPr>
          <a:xfrm>
            <a:off x="537375" y="1236750"/>
            <a:ext cx="427200" cy="42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5"/>
          <p:cNvSpPr txBox="1"/>
          <p:nvPr/>
        </p:nvSpPr>
        <p:spPr>
          <a:xfrm>
            <a:off x="8052950" y="0"/>
            <a:ext cx="1028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3">
                  <a:extLst>
                    <a:ext uri="{A12FA001-AC4F-418D-AE19-62706E023703}">
                      <ahyp:hlinkClr val="tx"/>
                    </a:ext>
                  </a:extLst>
                </a:hlinkClick>
              </a:rPr>
              <a:t>RDM Link 1 </a:t>
            </a:r>
            <a:endParaRPr sz="1000" u="sng">
              <a:solidFill>
                <a:schemeClr val="lt1"/>
              </a:solidFill>
              <a:latin typeface="Raleway"/>
              <a:ea typeface="Raleway"/>
              <a:cs typeface="Raleway"/>
              <a:sym typeface="Raleway"/>
            </a:endParaRPr>
          </a:p>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4">
                  <a:extLst>
                    <a:ext uri="{A12FA001-AC4F-418D-AE19-62706E023703}">
                      <ahyp:hlinkClr val="tx"/>
                    </a:ext>
                  </a:extLst>
                </a:hlinkClick>
              </a:rPr>
              <a:t>RDM</a:t>
            </a:r>
            <a:r>
              <a:rPr lang="en-GB" sz="1000" u="sng">
                <a:solidFill>
                  <a:schemeClr val="lt1"/>
                </a:solidFill>
                <a:latin typeface="Raleway"/>
                <a:ea typeface="Raleway"/>
                <a:cs typeface="Raleway"/>
                <a:sym typeface="Raleway"/>
                <a:hlinkClick r:id="rId5">
                  <a:extLst>
                    <a:ext uri="{A12FA001-AC4F-418D-AE19-62706E023703}">
                      <ahyp:hlinkClr val="tx"/>
                    </a:ext>
                  </a:extLst>
                </a:hlinkClick>
              </a:rPr>
              <a:t> Link 2 </a:t>
            </a:r>
            <a:endParaRPr sz="1000" u="sng">
              <a:solidFill>
                <a:schemeClr val="lt1"/>
              </a:solidFill>
              <a:latin typeface="Raleway"/>
              <a:ea typeface="Raleway"/>
              <a:cs typeface="Raleway"/>
              <a:sym typeface="Raleway"/>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46"/>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6"/>
          <p:cNvSpPr/>
          <p:nvPr/>
        </p:nvSpPr>
        <p:spPr>
          <a:xfrm>
            <a:off x="769825" y="1133600"/>
            <a:ext cx="1260600" cy="22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3" name="Google Shape;823;p46"/>
          <p:cNvCxnSpPr/>
          <p:nvPr/>
        </p:nvCxnSpPr>
        <p:spPr>
          <a:xfrm flipH="1">
            <a:off x="6928375" y="-31575"/>
            <a:ext cx="1768200" cy="8400"/>
          </a:xfrm>
          <a:prstGeom prst="straightConnector1">
            <a:avLst/>
          </a:prstGeom>
          <a:noFill/>
          <a:ln cap="flat" cmpd="sng" w="9525">
            <a:solidFill>
              <a:schemeClr val="accent1"/>
            </a:solidFill>
            <a:prstDash val="dot"/>
            <a:round/>
            <a:headEnd len="med" w="med" type="none"/>
            <a:tailEnd len="med" w="med" type="none"/>
          </a:ln>
        </p:spPr>
      </p:cxnSp>
      <p:sp>
        <p:nvSpPr>
          <p:cNvPr id="824" name="Google Shape;824;p46"/>
          <p:cNvSpPr txBox="1"/>
          <p:nvPr/>
        </p:nvSpPr>
        <p:spPr>
          <a:xfrm>
            <a:off x="76200" y="-76200"/>
            <a:ext cx="8721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5 </a:t>
            </a:r>
            <a:r>
              <a:rPr lang="en-GB" sz="1300">
                <a:solidFill>
                  <a:schemeClr val="lt1"/>
                </a:solidFill>
                <a:latin typeface="Raleway"/>
                <a:ea typeface="Raleway"/>
                <a:cs typeface="Raleway"/>
                <a:sym typeface="Raleway"/>
              </a:rPr>
              <a:t>Improved ER Diagram based on Discussion 1 and caveats identified while building Relational Model</a:t>
            </a:r>
            <a:endParaRPr b="1" sz="2600">
              <a:solidFill>
                <a:schemeClr val="lt1"/>
              </a:solidFill>
              <a:latin typeface="Raleway"/>
              <a:ea typeface="Raleway"/>
              <a:cs typeface="Raleway"/>
              <a:sym typeface="Raleway"/>
            </a:endParaRPr>
          </a:p>
        </p:txBody>
      </p:sp>
      <p:pic>
        <p:nvPicPr>
          <p:cNvPr id="825" name="Google Shape;825;p46"/>
          <p:cNvPicPr preferRelativeResize="0"/>
          <p:nvPr/>
        </p:nvPicPr>
        <p:blipFill rotWithShape="1">
          <a:blip r:embed="rId3">
            <a:alphaModFix/>
          </a:blip>
          <a:srcRect b="0" l="2123" r="0" t="1690"/>
          <a:stretch/>
        </p:blipFill>
        <p:spPr>
          <a:xfrm>
            <a:off x="1312550" y="583025"/>
            <a:ext cx="6754875" cy="4315976"/>
          </a:xfrm>
          <a:prstGeom prst="rect">
            <a:avLst/>
          </a:prstGeom>
          <a:noFill/>
          <a:ln cap="flat" cmpd="sng" w="9525">
            <a:solidFill>
              <a:srgbClr val="FF9900"/>
            </a:solidFill>
            <a:prstDash val="solid"/>
            <a:round/>
            <a:headEnd len="sm" w="sm" type="none"/>
            <a:tailEnd len="sm" w="sm" type="none"/>
          </a:ln>
        </p:spPr>
      </p:pic>
      <p:sp>
        <p:nvSpPr>
          <p:cNvPr id="826" name="Google Shape;826;p46"/>
          <p:cNvSpPr/>
          <p:nvPr/>
        </p:nvSpPr>
        <p:spPr>
          <a:xfrm>
            <a:off x="3473225" y="791725"/>
            <a:ext cx="1585800" cy="1260600"/>
          </a:xfrm>
          <a:prstGeom prst="roundRect">
            <a:avLst>
              <a:gd fmla="val 16667" name="adj"/>
            </a:avLst>
          </a:prstGeom>
          <a:noFill/>
          <a:ln cap="flat" cmpd="sng" w="19050">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6"/>
          <p:cNvSpPr/>
          <p:nvPr/>
        </p:nvSpPr>
        <p:spPr>
          <a:xfrm>
            <a:off x="5549725" y="2779950"/>
            <a:ext cx="879600" cy="177600"/>
          </a:xfrm>
          <a:prstGeom prst="roundRect">
            <a:avLst>
              <a:gd fmla="val 16667" name="adj"/>
            </a:avLst>
          </a:prstGeom>
          <a:noFill/>
          <a:ln cap="flat" cmpd="sng" w="19050">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6"/>
          <p:cNvSpPr/>
          <p:nvPr/>
        </p:nvSpPr>
        <p:spPr>
          <a:xfrm>
            <a:off x="4108575" y="659525"/>
            <a:ext cx="3781800" cy="769800"/>
          </a:xfrm>
          <a:prstGeom prst="roundRect">
            <a:avLst>
              <a:gd fmla="val 16667" name="adj"/>
            </a:avLst>
          </a:prstGeom>
          <a:noFill/>
          <a:ln cap="flat" cmpd="sng" w="19050">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6"/>
          <p:cNvSpPr/>
          <p:nvPr/>
        </p:nvSpPr>
        <p:spPr>
          <a:xfrm>
            <a:off x="2800200" y="2197975"/>
            <a:ext cx="879600" cy="177600"/>
          </a:xfrm>
          <a:prstGeom prst="roundRect">
            <a:avLst>
              <a:gd fmla="val 16667" name="adj"/>
            </a:avLst>
          </a:prstGeom>
          <a:noFill/>
          <a:ln cap="flat" cmpd="sng" w="19050">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231" name="Shape 231"/>
        <p:cNvGrpSpPr/>
        <p:nvPr/>
      </p:nvGrpSpPr>
      <p:grpSpPr>
        <a:xfrm>
          <a:off x="0" y="0"/>
          <a:ext cx="0" cy="0"/>
          <a:chOff x="0" y="0"/>
          <a:chExt cx="0" cy="0"/>
        </a:xfrm>
      </p:grpSpPr>
      <p:sp>
        <p:nvSpPr>
          <p:cNvPr id="232" name="Google Shape;232;p20"/>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 to our real-world database</a:t>
            </a:r>
            <a:endParaRPr/>
          </a:p>
        </p:txBody>
      </p:sp>
      <p:sp>
        <p:nvSpPr>
          <p:cNvPr id="233" name="Google Shape;233;p20"/>
          <p:cNvSpPr txBox="1"/>
          <p:nvPr/>
        </p:nvSpPr>
        <p:spPr>
          <a:xfrm>
            <a:off x="1293872" y="2303225"/>
            <a:ext cx="4526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The subject of our database project</a:t>
            </a:r>
            <a:endParaRPr sz="1300">
              <a:solidFill>
                <a:srgbClr val="FFFFFF"/>
              </a:solidFill>
              <a:latin typeface="Raleway"/>
              <a:ea typeface="Raleway"/>
              <a:cs typeface="Raleway"/>
              <a:sym typeface="Raleway"/>
            </a:endParaRPr>
          </a:p>
        </p:txBody>
      </p:sp>
      <p:sp>
        <p:nvSpPr>
          <p:cNvPr id="234" name="Google Shape;234;p20"/>
          <p:cNvSpPr txBox="1"/>
          <p:nvPr/>
        </p:nvSpPr>
        <p:spPr>
          <a:xfrm>
            <a:off x="1293860" y="2704926"/>
            <a:ext cx="2952900" cy="34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Organization Introduction</a:t>
            </a:r>
            <a:endParaRPr sz="1300">
              <a:solidFill>
                <a:srgbClr val="FFFFFF"/>
              </a:solidFill>
              <a:latin typeface="Raleway"/>
              <a:ea typeface="Raleway"/>
              <a:cs typeface="Raleway"/>
              <a:sym typeface="Raleway"/>
            </a:endParaRPr>
          </a:p>
        </p:txBody>
      </p:sp>
      <p:sp>
        <p:nvSpPr>
          <p:cNvPr id="235" name="Google Shape;235;p20"/>
          <p:cNvSpPr txBox="1"/>
          <p:nvPr/>
        </p:nvSpPr>
        <p:spPr>
          <a:xfrm>
            <a:off x="1293838" y="31066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236" name="Google Shape;236;p20"/>
          <p:cNvSpPr txBox="1"/>
          <p:nvPr/>
        </p:nvSpPr>
        <p:spPr>
          <a:xfrm>
            <a:off x="965150" y="2119913"/>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1</a:t>
            </a:r>
            <a:endParaRPr b="1" sz="2600">
              <a:solidFill>
                <a:schemeClr val="lt1"/>
              </a:solidFill>
              <a:latin typeface="Raleway"/>
              <a:ea typeface="Raleway"/>
              <a:cs typeface="Raleway"/>
              <a:sym typeface="Raleway"/>
            </a:endParaRPr>
          </a:p>
        </p:txBody>
      </p:sp>
      <p:sp>
        <p:nvSpPr>
          <p:cNvPr id="237" name="Google Shape;237;p20"/>
          <p:cNvSpPr txBox="1"/>
          <p:nvPr/>
        </p:nvSpPr>
        <p:spPr>
          <a:xfrm>
            <a:off x="965150" y="2577125"/>
            <a:ext cx="802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2</a:t>
            </a:r>
            <a:endParaRPr b="1" sz="2600">
              <a:solidFill>
                <a:schemeClr val="lt1"/>
              </a:solidFill>
              <a:latin typeface="Raleway"/>
              <a:ea typeface="Raleway"/>
              <a:cs typeface="Raleway"/>
              <a:sym typeface="Raleway"/>
            </a:endParaRPr>
          </a:p>
        </p:txBody>
      </p:sp>
      <p:sp>
        <p:nvSpPr>
          <p:cNvPr id="238" name="Google Shape;238;p20"/>
          <p:cNvSpPr/>
          <p:nvPr/>
        </p:nvSpPr>
        <p:spPr>
          <a:xfrm>
            <a:off x="135350" y="93050"/>
            <a:ext cx="8772600" cy="345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Proxima Nova"/>
                <a:ea typeface="Proxima Nova"/>
                <a:cs typeface="Proxima Nova"/>
                <a:sym typeface="Proxima Nova"/>
              </a:rPr>
              <a:t>BAN 610 | Database Management &amp; Applications</a:t>
            </a:r>
            <a:endParaRPr sz="800">
              <a:solidFill>
                <a:srgbClr val="FFFFFF"/>
              </a:solidFill>
              <a:latin typeface="Proxima Nova"/>
              <a:ea typeface="Proxima Nova"/>
              <a:cs typeface="Proxima Nova"/>
              <a:sym typeface="Proxima Nova"/>
            </a:endParaRPr>
          </a:p>
        </p:txBody>
      </p:sp>
      <p:sp>
        <p:nvSpPr>
          <p:cNvPr id="239" name="Google Shape;239;p20"/>
          <p:cNvSpPr/>
          <p:nvPr/>
        </p:nvSpPr>
        <p:spPr>
          <a:xfrm>
            <a:off x="736000" y="1302800"/>
            <a:ext cx="572400" cy="53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solidFill>
                  <a:srgbClr val="3C78D8"/>
                </a:solidFill>
                <a:latin typeface="Proxima Nova"/>
                <a:ea typeface="Proxima Nova"/>
                <a:cs typeface="Proxima Nova"/>
                <a:sym typeface="Proxima Nova"/>
              </a:rPr>
              <a:t>1</a:t>
            </a:r>
            <a:endParaRPr b="1" sz="2500">
              <a:solidFill>
                <a:srgbClr val="3C78D8"/>
              </a:solidFill>
              <a:latin typeface="Proxima Nova"/>
              <a:ea typeface="Proxima Nova"/>
              <a:cs typeface="Proxima Nova"/>
              <a:sym typeface="Proxima Nov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47"/>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7"/>
          <p:cNvSpPr txBox="1"/>
          <p:nvPr/>
        </p:nvSpPr>
        <p:spPr>
          <a:xfrm>
            <a:off x="76200" y="-76200"/>
            <a:ext cx="549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5.1 </a:t>
            </a:r>
            <a:r>
              <a:rPr lang="en-GB" sz="1300">
                <a:solidFill>
                  <a:schemeClr val="lt1"/>
                </a:solidFill>
                <a:latin typeface="Raleway"/>
                <a:ea typeface="Raleway"/>
                <a:cs typeface="Raleway"/>
                <a:sym typeface="Raleway"/>
              </a:rPr>
              <a:t>Transforming ER Diagram into Relational Data Model</a:t>
            </a:r>
            <a:endParaRPr b="1" sz="2600">
              <a:solidFill>
                <a:schemeClr val="lt1"/>
              </a:solidFill>
              <a:latin typeface="Raleway"/>
              <a:ea typeface="Raleway"/>
              <a:cs typeface="Raleway"/>
              <a:sym typeface="Raleway"/>
            </a:endParaRPr>
          </a:p>
        </p:txBody>
      </p:sp>
      <p:sp>
        <p:nvSpPr>
          <p:cNvPr id="836" name="Google Shape;836;p47"/>
          <p:cNvSpPr/>
          <p:nvPr/>
        </p:nvSpPr>
        <p:spPr>
          <a:xfrm>
            <a:off x="0" y="495600"/>
            <a:ext cx="9144000" cy="4660500"/>
          </a:xfrm>
          <a:prstGeom prst="rect">
            <a:avLst/>
          </a:prstGeom>
          <a:solidFill>
            <a:srgbClr val="E6F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7"/>
          <p:cNvSpPr/>
          <p:nvPr/>
        </p:nvSpPr>
        <p:spPr>
          <a:xfrm>
            <a:off x="810600" y="1133350"/>
            <a:ext cx="801000" cy="14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8" name="Google Shape;838;p47"/>
          <p:cNvPicPr preferRelativeResize="0"/>
          <p:nvPr/>
        </p:nvPicPr>
        <p:blipFill rotWithShape="1">
          <a:blip r:embed="rId3">
            <a:alphaModFix/>
          </a:blip>
          <a:srcRect b="0" l="6101" r="4437" t="4798"/>
          <a:stretch/>
        </p:blipFill>
        <p:spPr>
          <a:xfrm>
            <a:off x="0" y="495600"/>
            <a:ext cx="6444610" cy="2588825"/>
          </a:xfrm>
          <a:prstGeom prst="rect">
            <a:avLst/>
          </a:prstGeom>
          <a:noFill/>
          <a:ln>
            <a:noFill/>
          </a:ln>
        </p:spPr>
      </p:pic>
      <p:cxnSp>
        <p:nvCxnSpPr>
          <p:cNvPr id="839" name="Google Shape;839;p47"/>
          <p:cNvCxnSpPr/>
          <p:nvPr/>
        </p:nvCxnSpPr>
        <p:spPr>
          <a:xfrm rot="10800000">
            <a:off x="1285875" y="614100"/>
            <a:ext cx="0" cy="118500"/>
          </a:xfrm>
          <a:prstGeom prst="straightConnector1">
            <a:avLst/>
          </a:prstGeom>
          <a:noFill/>
          <a:ln cap="flat" cmpd="sng" w="9525">
            <a:solidFill>
              <a:schemeClr val="dk2"/>
            </a:solidFill>
            <a:prstDash val="solid"/>
            <a:round/>
            <a:headEnd len="med" w="med" type="none"/>
            <a:tailEnd len="med" w="med" type="none"/>
          </a:ln>
        </p:spPr>
      </p:cxnSp>
      <p:cxnSp>
        <p:nvCxnSpPr>
          <p:cNvPr id="840" name="Google Shape;840;p47"/>
          <p:cNvCxnSpPr/>
          <p:nvPr/>
        </p:nvCxnSpPr>
        <p:spPr>
          <a:xfrm>
            <a:off x="1290125" y="620400"/>
            <a:ext cx="5119800" cy="6000"/>
          </a:xfrm>
          <a:prstGeom prst="straightConnector1">
            <a:avLst/>
          </a:prstGeom>
          <a:noFill/>
          <a:ln cap="flat" cmpd="sng" w="9525">
            <a:solidFill>
              <a:schemeClr val="dk2"/>
            </a:solidFill>
            <a:prstDash val="solid"/>
            <a:round/>
            <a:headEnd len="med" w="med" type="none"/>
            <a:tailEnd len="med" w="med" type="none"/>
          </a:ln>
        </p:spPr>
      </p:cxnSp>
      <p:cxnSp>
        <p:nvCxnSpPr>
          <p:cNvPr id="841" name="Google Shape;841;p47"/>
          <p:cNvCxnSpPr/>
          <p:nvPr/>
        </p:nvCxnSpPr>
        <p:spPr>
          <a:xfrm>
            <a:off x="6410075" y="613800"/>
            <a:ext cx="9900" cy="2531400"/>
          </a:xfrm>
          <a:prstGeom prst="straightConnector1">
            <a:avLst/>
          </a:prstGeom>
          <a:noFill/>
          <a:ln cap="flat" cmpd="sng" w="9525">
            <a:solidFill>
              <a:schemeClr val="dk2"/>
            </a:solidFill>
            <a:prstDash val="solid"/>
            <a:round/>
            <a:headEnd len="med" w="med" type="none"/>
            <a:tailEnd len="med" w="med" type="none"/>
          </a:ln>
        </p:spPr>
      </p:cxnSp>
      <p:cxnSp>
        <p:nvCxnSpPr>
          <p:cNvPr id="842" name="Google Shape;842;p47"/>
          <p:cNvCxnSpPr/>
          <p:nvPr/>
        </p:nvCxnSpPr>
        <p:spPr>
          <a:xfrm>
            <a:off x="4568250" y="1629350"/>
            <a:ext cx="0" cy="186000"/>
          </a:xfrm>
          <a:prstGeom prst="straightConnector1">
            <a:avLst/>
          </a:prstGeom>
          <a:noFill/>
          <a:ln cap="flat" cmpd="sng" w="9525">
            <a:solidFill>
              <a:schemeClr val="dk2"/>
            </a:solidFill>
            <a:prstDash val="solid"/>
            <a:round/>
            <a:headEnd len="med" w="med" type="none"/>
            <a:tailEnd len="med" w="med" type="none"/>
          </a:ln>
        </p:spPr>
      </p:cxnSp>
      <p:cxnSp>
        <p:nvCxnSpPr>
          <p:cNvPr id="843" name="Google Shape;843;p47"/>
          <p:cNvCxnSpPr/>
          <p:nvPr/>
        </p:nvCxnSpPr>
        <p:spPr>
          <a:xfrm>
            <a:off x="4567525" y="1815900"/>
            <a:ext cx="1985400" cy="9300"/>
          </a:xfrm>
          <a:prstGeom prst="straightConnector1">
            <a:avLst/>
          </a:prstGeom>
          <a:noFill/>
          <a:ln cap="flat" cmpd="sng" w="9525">
            <a:solidFill>
              <a:schemeClr val="dk2"/>
            </a:solidFill>
            <a:prstDash val="solid"/>
            <a:round/>
            <a:headEnd len="med" w="med" type="none"/>
            <a:tailEnd len="med" w="med" type="none"/>
          </a:ln>
        </p:spPr>
      </p:cxnSp>
      <p:cxnSp>
        <p:nvCxnSpPr>
          <p:cNvPr id="844" name="Google Shape;844;p47"/>
          <p:cNvCxnSpPr/>
          <p:nvPr/>
        </p:nvCxnSpPr>
        <p:spPr>
          <a:xfrm flipH="1">
            <a:off x="6531875" y="1832375"/>
            <a:ext cx="15300" cy="3277500"/>
          </a:xfrm>
          <a:prstGeom prst="straightConnector1">
            <a:avLst/>
          </a:prstGeom>
          <a:noFill/>
          <a:ln cap="flat" cmpd="sng" w="9525">
            <a:solidFill>
              <a:schemeClr val="dk2"/>
            </a:solidFill>
            <a:prstDash val="solid"/>
            <a:round/>
            <a:headEnd len="med" w="med" type="none"/>
            <a:tailEnd len="med" w="med" type="none"/>
          </a:ln>
        </p:spPr>
      </p:cxnSp>
      <p:pic>
        <p:nvPicPr>
          <p:cNvPr id="845" name="Google Shape;845;p47"/>
          <p:cNvPicPr preferRelativeResize="0"/>
          <p:nvPr/>
        </p:nvPicPr>
        <p:blipFill rotWithShape="1">
          <a:blip r:embed="rId4">
            <a:alphaModFix/>
          </a:blip>
          <a:srcRect b="0" l="5719" r="4634" t="7808"/>
          <a:stretch/>
        </p:blipFill>
        <p:spPr>
          <a:xfrm>
            <a:off x="735775" y="2940900"/>
            <a:ext cx="5736701" cy="2275750"/>
          </a:xfrm>
          <a:prstGeom prst="rect">
            <a:avLst/>
          </a:prstGeom>
          <a:noFill/>
          <a:ln>
            <a:noFill/>
          </a:ln>
        </p:spPr>
      </p:pic>
      <p:cxnSp>
        <p:nvCxnSpPr>
          <p:cNvPr id="846" name="Google Shape;846;p47"/>
          <p:cNvCxnSpPr/>
          <p:nvPr/>
        </p:nvCxnSpPr>
        <p:spPr>
          <a:xfrm flipH="1">
            <a:off x="738550" y="2949100"/>
            <a:ext cx="5679300" cy="4800"/>
          </a:xfrm>
          <a:prstGeom prst="straightConnector1">
            <a:avLst/>
          </a:prstGeom>
          <a:noFill/>
          <a:ln cap="flat" cmpd="sng" w="9525">
            <a:solidFill>
              <a:schemeClr val="dk2"/>
            </a:solidFill>
            <a:prstDash val="solid"/>
            <a:round/>
            <a:headEnd len="med" w="med" type="none"/>
            <a:tailEnd len="med" w="med" type="none"/>
          </a:ln>
        </p:spPr>
      </p:cxnSp>
      <p:cxnSp>
        <p:nvCxnSpPr>
          <p:cNvPr id="847" name="Google Shape;847;p47"/>
          <p:cNvCxnSpPr/>
          <p:nvPr/>
        </p:nvCxnSpPr>
        <p:spPr>
          <a:xfrm flipH="1">
            <a:off x="730425" y="2953825"/>
            <a:ext cx="6600" cy="516900"/>
          </a:xfrm>
          <a:prstGeom prst="straightConnector1">
            <a:avLst/>
          </a:prstGeom>
          <a:noFill/>
          <a:ln cap="flat" cmpd="sng" w="9525">
            <a:solidFill>
              <a:schemeClr val="dk2"/>
            </a:solidFill>
            <a:prstDash val="solid"/>
            <a:round/>
            <a:headEnd len="med" w="med" type="none"/>
            <a:tailEnd len="med" w="med" type="none"/>
          </a:ln>
        </p:spPr>
      </p:cxnSp>
      <p:cxnSp>
        <p:nvCxnSpPr>
          <p:cNvPr id="848" name="Google Shape;848;p47"/>
          <p:cNvCxnSpPr/>
          <p:nvPr/>
        </p:nvCxnSpPr>
        <p:spPr>
          <a:xfrm>
            <a:off x="734025" y="3466425"/>
            <a:ext cx="204600" cy="0"/>
          </a:xfrm>
          <a:prstGeom prst="straightConnector1">
            <a:avLst/>
          </a:prstGeom>
          <a:noFill/>
          <a:ln cap="flat" cmpd="sng" w="9525">
            <a:solidFill>
              <a:schemeClr val="dk2"/>
            </a:solidFill>
            <a:prstDash val="solid"/>
            <a:round/>
            <a:headEnd len="med" w="med" type="none"/>
            <a:tailEnd len="med" w="med" type="triangle"/>
          </a:ln>
        </p:spPr>
      </p:cxnSp>
      <p:cxnSp>
        <p:nvCxnSpPr>
          <p:cNvPr id="849" name="Google Shape;849;p47"/>
          <p:cNvCxnSpPr/>
          <p:nvPr/>
        </p:nvCxnSpPr>
        <p:spPr>
          <a:xfrm>
            <a:off x="680150" y="4517525"/>
            <a:ext cx="122100" cy="4800"/>
          </a:xfrm>
          <a:prstGeom prst="straightConnector1">
            <a:avLst/>
          </a:prstGeom>
          <a:noFill/>
          <a:ln cap="flat" cmpd="sng" w="9525">
            <a:solidFill>
              <a:schemeClr val="dk2"/>
            </a:solidFill>
            <a:prstDash val="solid"/>
            <a:round/>
            <a:headEnd len="med" w="med" type="none"/>
            <a:tailEnd len="med" w="med" type="stealth"/>
          </a:ln>
        </p:spPr>
      </p:cxnSp>
      <p:cxnSp>
        <p:nvCxnSpPr>
          <p:cNvPr id="850" name="Google Shape;850;p47"/>
          <p:cNvCxnSpPr/>
          <p:nvPr/>
        </p:nvCxnSpPr>
        <p:spPr>
          <a:xfrm rot="10800000">
            <a:off x="654825" y="5100675"/>
            <a:ext cx="5898600" cy="4500"/>
          </a:xfrm>
          <a:prstGeom prst="straightConnector1">
            <a:avLst/>
          </a:prstGeom>
          <a:noFill/>
          <a:ln cap="flat" cmpd="sng" w="9525">
            <a:solidFill>
              <a:schemeClr val="dk2"/>
            </a:solidFill>
            <a:prstDash val="solid"/>
            <a:round/>
            <a:headEnd len="med" w="med" type="none"/>
            <a:tailEnd len="med" w="med" type="none"/>
          </a:ln>
        </p:spPr>
      </p:cxnSp>
      <p:cxnSp>
        <p:nvCxnSpPr>
          <p:cNvPr id="851" name="Google Shape;851;p47"/>
          <p:cNvCxnSpPr/>
          <p:nvPr/>
        </p:nvCxnSpPr>
        <p:spPr>
          <a:xfrm>
            <a:off x="674625" y="4522400"/>
            <a:ext cx="900" cy="576000"/>
          </a:xfrm>
          <a:prstGeom prst="straightConnector1">
            <a:avLst/>
          </a:prstGeom>
          <a:noFill/>
          <a:ln cap="flat" cmpd="sng" w="9525">
            <a:solidFill>
              <a:schemeClr val="dk2"/>
            </a:solidFill>
            <a:prstDash val="solid"/>
            <a:round/>
            <a:headEnd len="med" w="med" type="none"/>
            <a:tailEnd len="med" w="med" type="none"/>
          </a:ln>
        </p:spPr>
      </p:cxnSp>
      <p:sp>
        <p:nvSpPr>
          <p:cNvPr id="852" name="Google Shape;852;p47"/>
          <p:cNvSpPr txBox="1"/>
          <p:nvPr/>
        </p:nvSpPr>
        <p:spPr>
          <a:xfrm>
            <a:off x="6553425" y="546350"/>
            <a:ext cx="2549400" cy="1185300"/>
          </a:xfrm>
          <a:prstGeom prst="rect">
            <a:avLst/>
          </a:prstGeom>
          <a:no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Transforming EER to Relation </a:t>
            </a:r>
            <a:endParaRPr b="1">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0" lvl="0" marL="45720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t/>
            </a:r>
            <a:endParaRPr>
              <a:solidFill>
                <a:srgbClr val="434343"/>
              </a:solidFill>
              <a:latin typeface="Lato"/>
              <a:ea typeface="Lato"/>
              <a:cs typeface="Lato"/>
              <a:sym typeface="Lato"/>
            </a:endParaRPr>
          </a:p>
        </p:txBody>
      </p:sp>
      <p:sp>
        <p:nvSpPr>
          <p:cNvPr id="853" name="Google Shape;853;p47"/>
          <p:cNvSpPr/>
          <p:nvPr/>
        </p:nvSpPr>
        <p:spPr>
          <a:xfrm>
            <a:off x="439900" y="562125"/>
            <a:ext cx="7207800" cy="2009700"/>
          </a:xfrm>
          <a:prstGeom prst="roundRect">
            <a:avLst>
              <a:gd fmla="val 16667" name="adj"/>
            </a:avLst>
          </a:prstGeom>
          <a:noFill/>
          <a:ln cap="flat" cmpd="sng" w="28575">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7"/>
          <p:cNvSpPr/>
          <p:nvPr/>
        </p:nvSpPr>
        <p:spPr>
          <a:xfrm>
            <a:off x="93725" y="2448975"/>
            <a:ext cx="7512600" cy="2656200"/>
          </a:xfrm>
          <a:prstGeom prst="roundRect">
            <a:avLst>
              <a:gd fmla="val 16667" name="adj"/>
            </a:avLst>
          </a:prstGeom>
          <a:noFill/>
          <a:ln cap="flat" cmpd="sng" w="28575">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7"/>
          <p:cNvSpPr txBox="1"/>
          <p:nvPr/>
        </p:nvSpPr>
        <p:spPr>
          <a:xfrm>
            <a:off x="7732250" y="2796625"/>
            <a:ext cx="1260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FF9900"/>
                </a:solidFill>
                <a:latin typeface="Lato"/>
                <a:ea typeface="Lato"/>
                <a:cs typeface="Lato"/>
                <a:sym typeface="Lato"/>
              </a:rPr>
              <a:t>Customer Ordering Functionality</a:t>
            </a:r>
            <a:endParaRPr b="1">
              <a:solidFill>
                <a:srgbClr val="FF9900"/>
              </a:solidFill>
              <a:latin typeface="Lato"/>
              <a:ea typeface="Lato"/>
              <a:cs typeface="Lato"/>
              <a:sym typeface="Lato"/>
            </a:endParaRPr>
          </a:p>
        </p:txBody>
      </p:sp>
      <p:sp>
        <p:nvSpPr>
          <p:cNvPr id="856" name="Google Shape;856;p47"/>
          <p:cNvSpPr txBox="1"/>
          <p:nvPr/>
        </p:nvSpPr>
        <p:spPr>
          <a:xfrm>
            <a:off x="7800000" y="1266663"/>
            <a:ext cx="1260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FF9900"/>
                </a:solidFill>
                <a:latin typeface="Lato"/>
                <a:ea typeface="Lato"/>
                <a:cs typeface="Lato"/>
                <a:sym typeface="Lato"/>
              </a:rPr>
              <a:t>Customer + Doctor Appointment Functionality</a:t>
            </a:r>
            <a:endParaRPr b="1">
              <a:solidFill>
                <a:srgbClr val="FF9900"/>
              </a:solidFill>
              <a:latin typeface="Lato"/>
              <a:ea typeface="Lato"/>
              <a:cs typeface="Lato"/>
              <a:sym typeface="Lato"/>
            </a:endParaRPr>
          </a:p>
        </p:txBody>
      </p:sp>
      <p:sp>
        <p:nvSpPr>
          <p:cNvPr id="857" name="Google Shape;857;p47"/>
          <p:cNvSpPr txBox="1"/>
          <p:nvPr/>
        </p:nvSpPr>
        <p:spPr>
          <a:xfrm>
            <a:off x="8052950" y="0"/>
            <a:ext cx="1028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5">
                  <a:extLst>
                    <a:ext uri="{A12FA001-AC4F-418D-AE19-62706E023703}">
                      <ahyp:hlinkClr val="tx"/>
                    </a:ext>
                  </a:extLst>
                </a:hlinkClick>
              </a:rPr>
              <a:t>RDM Link 1 </a:t>
            </a:r>
            <a:endParaRPr sz="1000" u="sng">
              <a:solidFill>
                <a:schemeClr val="lt1"/>
              </a:solidFill>
              <a:latin typeface="Raleway"/>
              <a:ea typeface="Raleway"/>
              <a:cs typeface="Raleway"/>
              <a:sym typeface="Raleway"/>
            </a:endParaRPr>
          </a:p>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6">
                  <a:extLst>
                    <a:ext uri="{A12FA001-AC4F-418D-AE19-62706E023703}">
                      <ahyp:hlinkClr val="tx"/>
                    </a:ext>
                  </a:extLst>
                </a:hlinkClick>
              </a:rPr>
              <a:t>RDM Link 2 </a:t>
            </a:r>
            <a:endParaRPr sz="1000" u="sng">
              <a:solidFill>
                <a:schemeClr val="lt1"/>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2">
                                            <p:txEl>
                                              <p:pRg end="0" st="0"/>
                                            </p:txEl>
                                          </p:spTgt>
                                        </p:tgtEl>
                                        <p:attrNameLst>
                                          <p:attrName>style.visibility</p:attrName>
                                        </p:attrNameLst>
                                      </p:cBhvr>
                                      <p:to>
                                        <p:strVal val="visible"/>
                                      </p:to>
                                    </p:set>
                                    <p:animEffect filter="fade" transition="in">
                                      <p:cBhvr>
                                        <p:cTn dur="1"/>
                                        <p:tgtEl>
                                          <p:spTgt spid="8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2">
                                            <p:txEl>
                                              <p:pRg end="1" st="1"/>
                                            </p:txEl>
                                          </p:spTgt>
                                        </p:tgtEl>
                                        <p:attrNameLst>
                                          <p:attrName>style.visibility</p:attrName>
                                        </p:attrNameLst>
                                      </p:cBhvr>
                                      <p:to>
                                        <p:strVal val="visible"/>
                                      </p:to>
                                    </p:set>
                                    <p:animEffect filter="fade" transition="in">
                                      <p:cBhvr>
                                        <p:cTn dur="1"/>
                                        <p:tgtEl>
                                          <p:spTgt spid="8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2">
                                            <p:txEl>
                                              <p:pRg end="2" st="2"/>
                                            </p:txEl>
                                          </p:spTgt>
                                        </p:tgtEl>
                                        <p:attrNameLst>
                                          <p:attrName>style.visibility</p:attrName>
                                        </p:attrNameLst>
                                      </p:cBhvr>
                                      <p:to>
                                        <p:strVal val="visible"/>
                                      </p:to>
                                    </p:set>
                                    <p:animEffect filter="fade" transition="in">
                                      <p:cBhvr>
                                        <p:cTn dur="1"/>
                                        <p:tgtEl>
                                          <p:spTgt spid="8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2">
                                            <p:txEl>
                                              <p:pRg end="3" st="3"/>
                                            </p:txEl>
                                          </p:spTgt>
                                        </p:tgtEl>
                                        <p:attrNameLst>
                                          <p:attrName>style.visibility</p:attrName>
                                        </p:attrNameLst>
                                      </p:cBhvr>
                                      <p:to>
                                        <p:strVal val="visible"/>
                                      </p:to>
                                    </p:set>
                                    <p:animEffect filter="fade" transition="in">
                                      <p:cBhvr>
                                        <p:cTn dur="1"/>
                                        <p:tgtEl>
                                          <p:spTgt spid="8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3">
                                            <p:txEl>
                                              <p:pRg end="0" st="0"/>
                                            </p:txEl>
                                          </p:spTgt>
                                        </p:tgtEl>
                                        <p:attrNameLst>
                                          <p:attrName>style.visibility</p:attrName>
                                        </p:attrNameLst>
                                      </p:cBhvr>
                                      <p:to>
                                        <p:strVal val="visible"/>
                                      </p:to>
                                    </p:set>
                                    <p:animEffect filter="fade" transition="in">
                                      <p:cBhvr>
                                        <p:cTn dur="1"/>
                                        <p:tgtEl>
                                          <p:spTgt spid="853">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1"/>
                                        <p:tgtEl>
                                          <p:spTgt spid="856"/>
                                        </p:tgtEl>
                                      </p:cBhvr>
                                    </p:animEffect>
                                  </p:childTnLst>
                                </p:cTn>
                              </p:par>
                              <p:par>
                                <p:cTn fill="hold" nodeType="with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1"/>
                                        <p:tgtEl>
                                          <p:spTgt spid="8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1"/>
                                        <p:tgtEl>
                                          <p:spTgt spid="854"/>
                                        </p:tgtEl>
                                      </p:cBhvr>
                                    </p:animEffect>
                                  </p:childTnLst>
                                </p:cTn>
                              </p:par>
                              <p:par>
                                <p:cTn fill="hold" nodeType="withEffect" presetClass="entr" presetID="10" presetSubtype="0">
                                  <p:stCondLst>
                                    <p:cond delay="0"/>
                                  </p:stCondLst>
                                  <p:childTnLst>
                                    <p:set>
                                      <p:cBhvr>
                                        <p:cTn dur="1" fill="hold">
                                          <p:stCondLst>
                                            <p:cond delay="0"/>
                                          </p:stCondLst>
                                        </p:cTn>
                                        <p:tgtEl>
                                          <p:spTgt spid="855"/>
                                        </p:tgtEl>
                                        <p:attrNameLst>
                                          <p:attrName>style.visibility</p:attrName>
                                        </p:attrNameLst>
                                      </p:cBhvr>
                                      <p:to>
                                        <p:strVal val="visible"/>
                                      </p:to>
                                    </p:set>
                                    <p:animEffect filter="fade" transition="in">
                                      <p:cBhvr>
                                        <p:cTn dur="1"/>
                                        <p:tgtEl>
                                          <p:spTgt spid="8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48"/>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48"/>
          <p:cNvSpPr txBox="1"/>
          <p:nvPr/>
        </p:nvSpPr>
        <p:spPr>
          <a:xfrm>
            <a:off x="76200" y="-76200"/>
            <a:ext cx="549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5.1 </a:t>
            </a:r>
            <a:r>
              <a:rPr lang="en-GB" sz="1300">
                <a:solidFill>
                  <a:schemeClr val="lt1"/>
                </a:solidFill>
                <a:latin typeface="Raleway"/>
                <a:ea typeface="Raleway"/>
                <a:cs typeface="Raleway"/>
                <a:sym typeface="Raleway"/>
              </a:rPr>
              <a:t>Transforming ER Diagram into Relational Data Model</a:t>
            </a:r>
            <a:endParaRPr b="1" sz="2600">
              <a:solidFill>
                <a:schemeClr val="lt1"/>
              </a:solidFill>
              <a:latin typeface="Raleway"/>
              <a:ea typeface="Raleway"/>
              <a:cs typeface="Raleway"/>
              <a:sym typeface="Raleway"/>
            </a:endParaRPr>
          </a:p>
        </p:txBody>
      </p:sp>
      <p:sp>
        <p:nvSpPr>
          <p:cNvPr id="864" name="Google Shape;864;p48"/>
          <p:cNvSpPr/>
          <p:nvPr/>
        </p:nvSpPr>
        <p:spPr>
          <a:xfrm>
            <a:off x="0" y="495600"/>
            <a:ext cx="9144000" cy="4660500"/>
          </a:xfrm>
          <a:prstGeom prst="rect">
            <a:avLst/>
          </a:prstGeom>
          <a:solidFill>
            <a:srgbClr val="E6F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8"/>
          <p:cNvSpPr/>
          <p:nvPr/>
        </p:nvSpPr>
        <p:spPr>
          <a:xfrm>
            <a:off x="810600" y="1133350"/>
            <a:ext cx="801000" cy="14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6" name="Google Shape;866;p48"/>
          <p:cNvPicPr preferRelativeResize="0"/>
          <p:nvPr/>
        </p:nvPicPr>
        <p:blipFill rotWithShape="1">
          <a:blip r:embed="rId3">
            <a:alphaModFix/>
          </a:blip>
          <a:srcRect b="0" l="6101" r="4437" t="4798"/>
          <a:stretch/>
        </p:blipFill>
        <p:spPr>
          <a:xfrm>
            <a:off x="0" y="495600"/>
            <a:ext cx="6444610" cy="2588825"/>
          </a:xfrm>
          <a:prstGeom prst="rect">
            <a:avLst/>
          </a:prstGeom>
          <a:noFill/>
          <a:ln>
            <a:noFill/>
          </a:ln>
        </p:spPr>
      </p:pic>
      <p:cxnSp>
        <p:nvCxnSpPr>
          <p:cNvPr id="867" name="Google Shape;867;p48"/>
          <p:cNvCxnSpPr/>
          <p:nvPr/>
        </p:nvCxnSpPr>
        <p:spPr>
          <a:xfrm rot="10800000">
            <a:off x="1285875" y="614100"/>
            <a:ext cx="0" cy="118500"/>
          </a:xfrm>
          <a:prstGeom prst="straightConnector1">
            <a:avLst/>
          </a:prstGeom>
          <a:noFill/>
          <a:ln cap="flat" cmpd="sng" w="9525">
            <a:solidFill>
              <a:schemeClr val="dk2"/>
            </a:solidFill>
            <a:prstDash val="solid"/>
            <a:round/>
            <a:headEnd len="med" w="med" type="none"/>
            <a:tailEnd len="med" w="med" type="none"/>
          </a:ln>
        </p:spPr>
      </p:cxnSp>
      <p:cxnSp>
        <p:nvCxnSpPr>
          <p:cNvPr id="868" name="Google Shape;868;p48"/>
          <p:cNvCxnSpPr/>
          <p:nvPr/>
        </p:nvCxnSpPr>
        <p:spPr>
          <a:xfrm>
            <a:off x="1290125" y="620400"/>
            <a:ext cx="5119800" cy="6000"/>
          </a:xfrm>
          <a:prstGeom prst="straightConnector1">
            <a:avLst/>
          </a:prstGeom>
          <a:noFill/>
          <a:ln cap="flat" cmpd="sng" w="9525">
            <a:solidFill>
              <a:schemeClr val="dk2"/>
            </a:solidFill>
            <a:prstDash val="solid"/>
            <a:round/>
            <a:headEnd len="med" w="med" type="none"/>
            <a:tailEnd len="med" w="med" type="none"/>
          </a:ln>
        </p:spPr>
      </p:cxnSp>
      <p:cxnSp>
        <p:nvCxnSpPr>
          <p:cNvPr id="869" name="Google Shape;869;p48"/>
          <p:cNvCxnSpPr/>
          <p:nvPr/>
        </p:nvCxnSpPr>
        <p:spPr>
          <a:xfrm>
            <a:off x="6410075" y="613800"/>
            <a:ext cx="9900" cy="2531400"/>
          </a:xfrm>
          <a:prstGeom prst="straightConnector1">
            <a:avLst/>
          </a:prstGeom>
          <a:noFill/>
          <a:ln cap="flat" cmpd="sng" w="9525">
            <a:solidFill>
              <a:schemeClr val="dk2"/>
            </a:solidFill>
            <a:prstDash val="solid"/>
            <a:round/>
            <a:headEnd len="med" w="med" type="none"/>
            <a:tailEnd len="med" w="med" type="none"/>
          </a:ln>
        </p:spPr>
      </p:cxnSp>
      <p:cxnSp>
        <p:nvCxnSpPr>
          <p:cNvPr id="870" name="Google Shape;870;p48"/>
          <p:cNvCxnSpPr/>
          <p:nvPr/>
        </p:nvCxnSpPr>
        <p:spPr>
          <a:xfrm>
            <a:off x="4568250" y="1629350"/>
            <a:ext cx="0" cy="186000"/>
          </a:xfrm>
          <a:prstGeom prst="straightConnector1">
            <a:avLst/>
          </a:prstGeom>
          <a:noFill/>
          <a:ln cap="flat" cmpd="sng" w="9525">
            <a:solidFill>
              <a:schemeClr val="dk2"/>
            </a:solidFill>
            <a:prstDash val="solid"/>
            <a:round/>
            <a:headEnd len="med" w="med" type="none"/>
            <a:tailEnd len="med" w="med" type="none"/>
          </a:ln>
        </p:spPr>
      </p:cxnSp>
      <p:cxnSp>
        <p:nvCxnSpPr>
          <p:cNvPr id="871" name="Google Shape;871;p48"/>
          <p:cNvCxnSpPr/>
          <p:nvPr/>
        </p:nvCxnSpPr>
        <p:spPr>
          <a:xfrm>
            <a:off x="4567525" y="1815900"/>
            <a:ext cx="1985400" cy="9300"/>
          </a:xfrm>
          <a:prstGeom prst="straightConnector1">
            <a:avLst/>
          </a:prstGeom>
          <a:noFill/>
          <a:ln cap="flat" cmpd="sng" w="9525">
            <a:solidFill>
              <a:schemeClr val="dk2"/>
            </a:solidFill>
            <a:prstDash val="solid"/>
            <a:round/>
            <a:headEnd len="med" w="med" type="none"/>
            <a:tailEnd len="med" w="med" type="none"/>
          </a:ln>
        </p:spPr>
      </p:cxnSp>
      <p:cxnSp>
        <p:nvCxnSpPr>
          <p:cNvPr id="872" name="Google Shape;872;p48"/>
          <p:cNvCxnSpPr/>
          <p:nvPr/>
        </p:nvCxnSpPr>
        <p:spPr>
          <a:xfrm flipH="1">
            <a:off x="6531875" y="1832375"/>
            <a:ext cx="15300" cy="3277500"/>
          </a:xfrm>
          <a:prstGeom prst="straightConnector1">
            <a:avLst/>
          </a:prstGeom>
          <a:noFill/>
          <a:ln cap="flat" cmpd="sng" w="9525">
            <a:solidFill>
              <a:schemeClr val="dk2"/>
            </a:solidFill>
            <a:prstDash val="solid"/>
            <a:round/>
            <a:headEnd len="med" w="med" type="none"/>
            <a:tailEnd len="med" w="med" type="none"/>
          </a:ln>
        </p:spPr>
      </p:cxnSp>
      <p:pic>
        <p:nvPicPr>
          <p:cNvPr id="873" name="Google Shape;873;p48"/>
          <p:cNvPicPr preferRelativeResize="0"/>
          <p:nvPr/>
        </p:nvPicPr>
        <p:blipFill rotWithShape="1">
          <a:blip r:embed="rId4">
            <a:alphaModFix/>
          </a:blip>
          <a:srcRect b="0" l="5719" r="4634" t="7808"/>
          <a:stretch/>
        </p:blipFill>
        <p:spPr>
          <a:xfrm>
            <a:off x="735775" y="2940900"/>
            <a:ext cx="5736701" cy="2275750"/>
          </a:xfrm>
          <a:prstGeom prst="rect">
            <a:avLst/>
          </a:prstGeom>
          <a:noFill/>
          <a:ln>
            <a:noFill/>
          </a:ln>
        </p:spPr>
      </p:pic>
      <p:cxnSp>
        <p:nvCxnSpPr>
          <p:cNvPr id="874" name="Google Shape;874;p48"/>
          <p:cNvCxnSpPr/>
          <p:nvPr/>
        </p:nvCxnSpPr>
        <p:spPr>
          <a:xfrm flipH="1">
            <a:off x="738550" y="2949100"/>
            <a:ext cx="5679300" cy="4800"/>
          </a:xfrm>
          <a:prstGeom prst="straightConnector1">
            <a:avLst/>
          </a:prstGeom>
          <a:noFill/>
          <a:ln cap="flat" cmpd="sng" w="9525">
            <a:solidFill>
              <a:schemeClr val="dk2"/>
            </a:solidFill>
            <a:prstDash val="solid"/>
            <a:round/>
            <a:headEnd len="med" w="med" type="none"/>
            <a:tailEnd len="med" w="med" type="none"/>
          </a:ln>
        </p:spPr>
      </p:cxnSp>
      <p:cxnSp>
        <p:nvCxnSpPr>
          <p:cNvPr id="875" name="Google Shape;875;p48"/>
          <p:cNvCxnSpPr/>
          <p:nvPr/>
        </p:nvCxnSpPr>
        <p:spPr>
          <a:xfrm flipH="1">
            <a:off x="730425" y="2953825"/>
            <a:ext cx="6600" cy="516900"/>
          </a:xfrm>
          <a:prstGeom prst="straightConnector1">
            <a:avLst/>
          </a:prstGeom>
          <a:noFill/>
          <a:ln cap="flat" cmpd="sng" w="9525">
            <a:solidFill>
              <a:schemeClr val="dk2"/>
            </a:solidFill>
            <a:prstDash val="solid"/>
            <a:round/>
            <a:headEnd len="med" w="med" type="none"/>
            <a:tailEnd len="med" w="med" type="none"/>
          </a:ln>
        </p:spPr>
      </p:cxnSp>
      <p:cxnSp>
        <p:nvCxnSpPr>
          <p:cNvPr id="876" name="Google Shape;876;p48"/>
          <p:cNvCxnSpPr/>
          <p:nvPr/>
        </p:nvCxnSpPr>
        <p:spPr>
          <a:xfrm>
            <a:off x="734025" y="3466425"/>
            <a:ext cx="204600" cy="0"/>
          </a:xfrm>
          <a:prstGeom prst="straightConnector1">
            <a:avLst/>
          </a:prstGeom>
          <a:noFill/>
          <a:ln cap="flat" cmpd="sng" w="9525">
            <a:solidFill>
              <a:schemeClr val="dk2"/>
            </a:solidFill>
            <a:prstDash val="solid"/>
            <a:round/>
            <a:headEnd len="med" w="med" type="none"/>
            <a:tailEnd len="med" w="med" type="triangle"/>
          </a:ln>
        </p:spPr>
      </p:cxnSp>
      <p:cxnSp>
        <p:nvCxnSpPr>
          <p:cNvPr id="877" name="Google Shape;877;p48"/>
          <p:cNvCxnSpPr/>
          <p:nvPr/>
        </p:nvCxnSpPr>
        <p:spPr>
          <a:xfrm>
            <a:off x="680150" y="4517525"/>
            <a:ext cx="122100" cy="4800"/>
          </a:xfrm>
          <a:prstGeom prst="straightConnector1">
            <a:avLst/>
          </a:prstGeom>
          <a:noFill/>
          <a:ln cap="flat" cmpd="sng" w="9525">
            <a:solidFill>
              <a:schemeClr val="dk2"/>
            </a:solidFill>
            <a:prstDash val="solid"/>
            <a:round/>
            <a:headEnd len="med" w="med" type="none"/>
            <a:tailEnd len="med" w="med" type="stealth"/>
          </a:ln>
        </p:spPr>
      </p:cxnSp>
      <p:cxnSp>
        <p:nvCxnSpPr>
          <p:cNvPr id="878" name="Google Shape;878;p48"/>
          <p:cNvCxnSpPr/>
          <p:nvPr/>
        </p:nvCxnSpPr>
        <p:spPr>
          <a:xfrm rot="10800000">
            <a:off x="654825" y="5100675"/>
            <a:ext cx="5898600" cy="4500"/>
          </a:xfrm>
          <a:prstGeom prst="straightConnector1">
            <a:avLst/>
          </a:prstGeom>
          <a:noFill/>
          <a:ln cap="flat" cmpd="sng" w="9525">
            <a:solidFill>
              <a:schemeClr val="dk2"/>
            </a:solidFill>
            <a:prstDash val="solid"/>
            <a:round/>
            <a:headEnd len="med" w="med" type="none"/>
            <a:tailEnd len="med" w="med" type="none"/>
          </a:ln>
        </p:spPr>
      </p:cxnSp>
      <p:cxnSp>
        <p:nvCxnSpPr>
          <p:cNvPr id="879" name="Google Shape;879;p48"/>
          <p:cNvCxnSpPr/>
          <p:nvPr/>
        </p:nvCxnSpPr>
        <p:spPr>
          <a:xfrm>
            <a:off x="674625" y="4522400"/>
            <a:ext cx="900" cy="576000"/>
          </a:xfrm>
          <a:prstGeom prst="straightConnector1">
            <a:avLst/>
          </a:prstGeom>
          <a:noFill/>
          <a:ln cap="flat" cmpd="sng" w="9525">
            <a:solidFill>
              <a:schemeClr val="dk2"/>
            </a:solidFill>
            <a:prstDash val="solid"/>
            <a:round/>
            <a:headEnd len="med" w="med" type="none"/>
            <a:tailEnd len="med" w="med" type="none"/>
          </a:ln>
        </p:spPr>
      </p:cxnSp>
      <p:sp>
        <p:nvSpPr>
          <p:cNvPr id="880" name="Google Shape;880;p48"/>
          <p:cNvSpPr txBox="1"/>
          <p:nvPr/>
        </p:nvSpPr>
        <p:spPr>
          <a:xfrm>
            <a:off x="6553425" y="546350"/>
            <a:ext cx="2549400" cy="1185300"/>
          </a:xfrm>
          <a:prstGeom prst="rect">
            <a:avLst/>
          </a:prstGeom>
          <a:no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Transforming EER to Relation </a:t>
            </a:r>
            <a:endParaRPr b="1">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Mapping Regular Entities</a:t>
            </a:r>
            <a:endParaRPr sz="1200">
              <a:latin typeface="Lato"/>
              <a:ea typeface="Lato"/>
              <a:cs typeface="Lato"/>
              <a:sym typeface="Lato"/>
            </a:endParaRPr>
          </a:p>
          <a:p>
            <a:pPr indent="0" lvl="0" marL="0" rtl="0" algn="l">
              <a:spcBef>
                <a:spcPts val="0"/>
              </a:spcBef>
              <a:spcAft>
                <a:spcPts val="0"/>
              </a:spcAft>
              <a:buNone/>
            </a:pPr>
            <a:r>
              <a:t/>
            </a:r>
            <a:endParaRPr>
              <a:solidFill>
                <a:srgbClr val="434343"/>
              </a:solidFill>
              <a:latin typeface="Lato"/>
              <a:ea typeface="Lato"/>
              <a:cs typeface="Lato"/>
              <a:sym typeface="Lato"/>
            </a:endParaRPr>
          </a:p>
        </p:txBody>
      </p:sp>
      <p:sp>
        <p:nvSpPr>
          <p:cNvPr id="881" name="Google Shape;881;p48"/>
          <p:cNvSpPr/>
          <p:nvPr/>
        </p:nvSpPr>
        <p:spPr>
          <a:xfrm>
            <a:off x="654825" y="2898300"/>
            <a:ext cx="3651300" cy="1041000"/>
          </a:xfrm>
          <a:prstGeom prst="ellipse">
            <a:avLst/>
          </a:prstGeom>
          <a:noFill/>
          <a:ln cap="flat" cmpd="sng" w="28575">
            <a:solidFill>
              <a:schemeClr val="dk2"/>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8"/>
          <p:cNvSpPr/>
          <p:nvPr/>
        </p:nvSpPr>
        <p:spPr>
          <a:xfrm>
            <a:off x="938625" y="4668550"/>
            <a:ext cx="1634100" cy="548100"/>
          </a:xfrm>
          <a:prstGeom prst="ellipse">
            <a:avLst/>
          </a:prstGeom>
          <a:noFill/>
          <a:ln cap="flat" cmpd="sng" w="28575">
            <a:solidFill>
              <a:schemeClr val="dk2"/>
            </a:solidFill>
            <a:prstDash val="lgDash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3" name="Google Shape;883;p48"/>
          <p:cNvPicPr preferRelativeResize="0"/>
          <p:nvPr/>
        </p:nvPicPr>
        <p:blipFill>
          <a:blip r:embed="rId5">
            <a:alphaModFix/>
          </a:blip>
          <a:stretch>
            <a:fillRect/>
          </a:stretch>
        </p:blipFill>
        <p:spPr>
          <a:xfrm>
            <a:off x="7182000" y="3939288"/>
            <a:ext cx="904875" cy="990600"/>
          </a:xfrm>
          <a:prstGeom prst="rect">
            <a:avLst/>
          </a:prstGeom>
          <a:noFill/>
          <a:ln>
            <a:noFill/>
          </a:ln>
        </p:spPr>
      </p:pic>
      <p:pic>
        <p:nvPicPr>
          <p:cNvPr id="884" name="Google Shape;884;p48"/>
          <p:cNvPicPr preferRelativeResize="0"/>
          <p:nvPr/>
        </p:nvPicPr>
        <p:blipFill rotWithShape="1">
          <a:blip r:embed="rId6">
            <a:alphaModFix/>
          </a:blip>
          <a:srcRect b="51503" l="26283" r="17734" t="4608"/>
          <a:stretch/>
        </p:blipFill>
        <p:spPr>
          <a:xfrm>
            <a:off x="7105713" y="2530875"/>
            <a:ext cx="1125150" cy="1362775"/>
          </a:xfrm>
          <a:prstGeom prst="rect">
            <a:avLst/>
          </a:prstGeom>
          <a:noFill/>
          <a:ln>
            <a:noFill/>
          </a:ln>
        </p:spPr>
      </p:pic>
      <p:sp>
        <p:nvSpPr>
          <p:cNvPr id="885" name="Google Shape;885;p48"/>
          <p:cNvSpPr/>
          <p:nvPr/>
        </p:nvSpPr>
        <p:spPr>
          <a:xfrm rot="10800000">
            <a:off x="4065726" y="3259550"/>
            <a:ext cx="2752800" cy="374100"/>
          </a:xfrm>
          <a:prstGeom prst="rightArrow">
            <a:avLst>
              <a:gd fmla="val 27608" name="adj1"/>
              <a:gd fmla="val 50000" name="adj2"/>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8"/>
          <p:cNvSpPr/>
          <p:nvPr/>
        </p:nvSpPr>
        <p:spPr>
          <a:xfrm rot="10534606">
            <a:off x="3002145" y="4672368"/>
            <a:ext cx="4029903" cy="374010"/>
          </a:xfrm>
          <a:prstGeom prst="rightArrow">
            <a:avLst>
              <a:gd fmla="val 27608" name="adj1"/>
              <a:gd fmla="val 50000" name="adj2"/>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8"/>
          <p:cNvSpPr txBox="1"/>
          <p:nvPr/>
        </p:nvSpPr>
        <p:spPr>
          <a:xfrm>
            <a:off x="8052950" y="0"/>
            <a:ext cx="1028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7">
                  <a:extLst>
                    <a:ext uri="{A12FA001-AC4F-418D-AE19-62706E023703}">
                      <ahyp:hlinkClr val="tx"/>
                    </a:ext>
                  </a:extLst>
                </a:hlinkClick>
              </a:rPr>
              <a:t>RDM Link 1 </a:t>
            </a:r>
            <a:endParaRPr sz="1000" u="sng">
              <a:solidFill>
                <a:schemeClr val="lt1"/>
              </a:solidFill>
              <a:latin typeface="Raleway"/>
              <a:ea typeface="Raleway"/>
              <a:cs typeface="Raleway"/>
              <a:sym typeface="Raleway"/>
            </a:endParaRPr>
          </a:p>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8">
                  <a:extLst>
                    <a:ext uri="{A12FA001-AC4F-418D-AE19-62706E023703}">
                      <ahyp:hlinkClr val="tx"/>
                    </a:ext>
                  </a:extLst>
                </a:hlinkClick>
              </a:rPr>
              <a:t>RDM Link 2 </a:t>
            </a:r>
            <a:endParaRPr sz="1000" u="sng">
              <a:solidFill>
                <a:schemeClr val="lt1"/>
              </a:solidFill>
              <a:latin typeface="Raleway"/>
              <a:ea typeface="Raleway"/>
              <a:cs typeface="Raleway"/>
              <a:sym typeface="Raleway"/>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49"/>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9"/>
          <p:cNvSpPr txBox="1"/>
          <p:nvPr/>
        </p:nvSpPr>
        <p:spPr>
          <a:xfrm>
            <a:off x="76200" y="-76200"/>
            <a:ext cx="549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5.1 </a:t>
            </a:r>
            <a:r>
              <a:rPr lang="en-GB" sz="1300">
                <a:solidFill>
                  <a:schemeClr val="lt1"/>
                </a:solidFill>
                <a:latin typeface="Raleway"/>
                <a:ea typeface="Raleway"/>
                <a:cs typeface="Raleway"/>
                <a:sym typeface="Raleway"/>
              </a:rPr>
              <a:t>Transforming ER Diagram into Relational Data Model</a:t>
            </a:r>
            <a:endParaRPr b="1" sz="2600">
              <a:solidFill>
                <a:schemeClr val="lt1"/>
              </a:solidFill>
              <a:latin typeface="Raleway"/>
              <a:ea typeface="Raleway"/>
              <a:cs typeface="Raleway"/>
              <a:sym typeface="Raleway"/>
            </a:endParaRPr>
          </a:p>
        </p:txBody>
      </p:sp>
      <p:sp>
        <p:nvSpPr>
          <p:cNvPr id="894" name="Google Shape;894;p49"/>
          <p:cNvSpPr/>
          <p:nvPr/>
        </p:nvSpPr>
        <p:spPr>
          <a:xfrm>
            <a:off x="0" y="495600"/>
            <a:ext cx="9144000" cy="4660500"/>
          </a:xfrm>
          <a:prstGeom prst="rect">
            <a:avLst/>
          </a:prstGeom>
          <a:solidFill>
            <a:srgbClr val="E6F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9"/>
          <p:cNvSpPr/>
          <p:nvPr/>
        </p:nvSpPr>
        <p:spPr>
          <a:xfrm>
            <a:off x="810600" y="1133350"/>
            <a:ext cx="801000" cy="14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96" name="Google Shape;896;p49"/>
          <p:cNvPicPr preferRelativeResize="0"/>
          <p:nvPr/>
        </p:nvPicPr>
        <p:blipFill rotWithShape="1">
          <a:blip r:embed="rId3">
            <a:alphaModFix/>
          </a:blip>
          <a:srcRect b="0" l="6101" r="4437" t="4798"/>
          <a:stretch/>
        </p:blipFill>
        <p:spPr>
          <a:xfrm>
            <a:off x="0" y="495600"/>
            <a:ext cx="6444610" cy="2588825"/>
          </a:xfrm>
          <a:prstGeom prst="rect">
            <a:avLst/>
          </a:prstGeom>
          <a:noFill/>
          <a:ln>
            <a:noFill/>
          </a:ln>
        </p:spPr>
      </p:pic>
      <p:cxnSp>
        <p:nvCxnSpPr>
          <p:cNvPr id="897" name="Google Shape;897;p49"/>
          <p:cNvCxnSpPr/>
          <p:nvPr/>
        </p:nvCxnSpPr>
        <p:spPr>
          <a:xfrm rot="10800000">
            <a:off x="1285875" y="614100"/>
            <a:ext cx="0" cy="118500"/>
          </a:xfrm>
          <a:prstGeom prst="straightConnector1">
            <a:avLst/>
          </a:prstGeom>
          <a:noFill/>
          <a:ln cap="flat" cmpd="sng" w="9525">
            <a:solidFill>
              <a:schemeClr val="dk2"/>
            </a:solidFill>
            <a:prstDash val="solid"/>
            <a:round/>
            <a:headEnd len="med" w="med" type="none"/>
            <a:tailEnd len="med" w="med" type="none"/>
          </a:ln>
        </p:spPr>
      </p:cxnSp>
      <p:cxnSp>
        <p:nvCxnSpPr>
          <p:cNvPr id="898" name="Google Shape;898;p49"/>
          <p:cNvCxnSpPr/>
          <p:nvPr/>
        </p:nvCxnSpPr>
        <p:spPr>
          <a:xfrm>
            <a:off x="1290125" y="620400"/>
            <a:ext cx="5119800" cy="6000"/>
          </a:xfrm>
          <a:prstGeom prst="straightConnector1">
            <a:avLst/>
          </a:prstGeom>
          <a:noFill/>
          <a:ln cap="flat" cmpd="sng" w="9525">
            <a:solidFill>
              <a:schemeClr val="dk2"/>
            </a:solidFill>
            <a:prstDash val="solid"/>
            <a:round/>
            <a:headEnd len="med" w="med" type="none"/>
            <a:tailEnd len="med" w="med" type="none"/>
          </a:ln>
        </p:spPr>
      </p:cxnSp>
      <p:cxnSp>
        <p:nvCxnSpPr>
          <p:cNvPr id="899" name="Google Shape;899;p49"/>
          <p:cNvCxnSpPr/>
          <p:nvPr/>
        </p:nvCxnSpPr>
        <p:spPr>
          <a:xfrm>
            <a:off x="6410075" y="613800"/>
            <a:ext cx="9900" cy="2531400"/>
          </a:xfrm>
          <a:prstGeom prst="straightConnector1">
            <a:avLst/>
          </a:prstGeom>
          <a:noFill/>
          <a:ln cap="flat" cmpd="sng" w="9525">
            <a:solidFill>
              <a:schemeClr val="dk2"/>
            </a:solidFill>
            <a:prstDash val="solid"/>
            <a:round/>
            <a:headEnd len="med" w="med" type="none"/>
            <a:tailEnd len="med" w="med" type="none"/>
          </a:ln>
        </p:spPr>
      </p:cxnSp>
      <p:cxnSp>
        <p:nvCxnSpPr>
          <p:cNvPr id="900" name="Google Shape;900;p49"/>
          <p:cNvCxnSpPr/>
          <p:nvPr/>
        </p:nvCxnSpPr>
        <p:spPr>
          <a:xfrm>
            <a:off x="4568250" y="1629350"/>
            <a:ext cx="0" cy="186000"/>
          </a:xfrm>
          <a:prstGeom prst="straightConnector1">
            <a:avLst/>
          </a:prstGeom>
          <a:noFill/>
          <a:ln cap="flat" cmpd="sng" w="9525">
            <a:solidFill>
              <a:schemeClr val="dk2"/>
            </a:solidFill>
            <a:prstDash val="solid"/>
            <a:round/>
            <a:headEnd len="med" w="med" type="none"/>
            <a:tailEnd len="med" w="med" type="none"/>
          </a:ln>
        </p:spPr>
      </p:cxnSp>
      <p:cxnSp>
        <p:nvCxnSpPr>
          <p:cNvPr id="901" name="Google Shape;901;p49"/>
          <p:cNvCxnSpPr/>
          <p:nvPr/>
        </p:nvCxnSpPr>
        <p:spPr>
          <a:xfrm>
            <a:off x="4567525" y="1815900"/>
            <a:ext cx="1985400" cy="9300"/>
          </a:xfrm>
          <a:prstGeom prst="straightConnector1">
            <a:avLst/>
          </a:prstGeom>
          <a:noFill/>
          <a:ln cap="flat" cmpd="sng" w="9525">
            <a:solidFill>
              <a:schemeClr val="dk2"/>
            </a:solidFill>
            <a:prstDash val="solid"/>
            <a:round/>
            <a:headEnd len="med" w="med" type="none"/>
            <a:tailEnd len="med" w="med" type="none"/>
          </a:ln>
        </p:spPr>
      </p:cxnSp>
      <p:cxnSp>
        <p:nvCxnSpPr>
          <p:cNvPr id="902" name="Google Shape;902;p49"/>
          <p:cNvCxnSpPr/>
          <p:nvPr/>
        </p:nvCxnSpPr>
        <p:spPr>
          <a:xfrm flipH="1">
            <a:off x="6531875" y="1832375"/>
            <a:ext cx="15300" cy="3277500"/>
          </a:xfrm>
          <a:prstGeom prst="straightConnector1">
            <a:avLst/>
          </a:prstGeom>
          <a:noFill/>
          <a:ln cap="flat" cmpd="sng" w="9525">
            <a:solidFill>
              <a:schemeClr val="dk2"/>
            </a:solidFill>
            <a:prstDash val="solid"/>
            <a:round/>
            <a:headEnd len="med" w="med" type="none"/>
            <a:tailEnd len="med" w="med" type="none"/>
          </a:ln>
        </p:spPr>
      </p:cxnSp>
      <p:pic>
        <p:nvPicPr>
          <p:cNvPr id="903" name="Google Shape;903;p49"/>
          <p:cNvPicPr preferRelativeResize="0"/>
          <p:nvPr/>
        </p:nvPicPr>
        <p:blipFill rotWithShape="1">
          <a:blip r:embed="rId4">
            <a:alphaModFix/>
          </a:blip>
          <a:srcRect b="0" l="5719" r="4634" t="7808"/>
          <a:stretch/>
        </p:blipFill>
        <p:spPr>
          <a:xfrm>
            <a:off x="735775" y="2940900"/>
            <a:ext cx="5736701" cy="2275750"/>
          </a:xfrm>
          <a:prstGeom prst="rect">
            <a:avLst/>
          </a:prstGeom>
          <a:noFill/>
          <a:ln>
            <a:noFill/>
          </a:ln>
        </p:spPr>
      </p:pic>
      <p:cxnSp>
        <p:nvCxnSpPr>
          <p:cNvPr id="904" name="Google Shape;904;p49"/>
          <p:cNvCxnSpPr/>
          <p:nvPr/>
        </p:nvCxnSpPr>
        <p:spPr>
          <a:xfrm flipH="1">
            <a:off x="738550" y="2949100"/>
            <a:ext cx="5679300" cy="4800"/>
          </a:xfrm>
          <a:prstGeom prst="straightConnector1">
            <a:avLst/>
          </a:prstGeom>
          <a:noFill/>
          <a:ln cap="flat" cmpd="sng" w="9525">
            <a:solidFill>
              <a:schemeClr val="dk2"/>
            </a:solidFill>
            <a:prstDash val="solid"/>
            <a:round/>
            <a:headEnd len="med" w="med" type="none"/>
            <a:tailEnd len="med" w="med" type="none"/>
          </a:ln>
        </p:spPr>
      </p:cxnSp>
      <p:cxnSp>
        <p:nvCxnSpPr>
          <p:cNvPr id="905" name="Google Shape;905;p49"/>
          <p:cNvCxnSpPr/>
          <p:nvPr/>
        </p:nvCxnSpPr>
        <p:spPr>
          <a:xfrm flipH="1">
            <a:off x="730425" y="2953825"/>
            <a:ext cx="6600" cy="516900"/>
          </a:xfrm>
          <a:prstGeom prst="straightConnector1">
            <a:avLst/>
          </a:prstGeom>
          <a:noFill/>
          <a:ln cap="flat" cmpd="sng" w="9525">
            <a:solidFill>
              <a:schemeClr val="dk2"/>
            </a:solidFill>
            <a:prstDash val="solid"/>
            <a:round/>
            <a:headEnd len="med" w="med" type="none"/>
            <a:tailEnd len="med" w="med" type="none"/>
          </a:ln>
        </p:spPr>
      </p:cxnSp>
      <p:cxnSp>
        <p:nvCxnSpPr>
          <p:cNvPr id="906" name="Google Shape;906;p49"/>
          <p:cNvCxnSpPr/>
          <p:nvPr/>
        </p:nvCxnSpPr>
        <p:spPr>
          <a:xfrm>
            <a:off x="734025" y="3466425"/>
            <a:ext cx="204600" cy="0"/>
          </a:xfrm>
          <a:prstGeom prst="straightConnector1">
            <a:avLst/>
          </a:prstGeom>
          <a:noFill/>
          <a:ln cap="flat" cmpd="sng" w="9525">
            <a:solidFill>
              <a:schemeClr val="dk2"/>
            </a:solidFill>
            <a:prstDash val="solid"/>
            <a:round/>
            <a:headEnd len="med" w="med" type="none"/>
            <a:tailEnd len="med" w="med" type="triangle"/>
          </a:ln>
        </p:spPr>
      </p:cxnSp>
      <p:cxnSp>
        <p:nvCxnSpPr>
          <p:cNvPr id="907" name="Google Shape;907;p49"/>
          <p:cNvCxnSpPr/>
          <p:nvPr/>
        </p:nvCxnSpPr>
        <p:spPr>
          <a:xfrm>
            <a:off x="680150" y="4517525"/>
            <a:ext cx="122100" cy="4800"/>
          </a:xfrm>
          <a:prstGeom prst="straightConnector1">
            <a:avLst/>
          </a:prstGeom>
          <a:noFill/>
          <a:ln cap="flat" cmpd="sng" w="9525">
            <a:solidFill>
              <a:schemeClr val="dk2"/>
            </a:solidFill>
            <a:prstDash val="solid"/>
            <a:round/>
            <a:headEnd len="med" w="med" type="none"/>
            <a:tailEnd len="med" w="med" type="stealth"/>
          </a:ln>
        </p:spPr>
      </p:cxnSp>
      <p:cxnSp>
        <p:nvCxnSpPr>
          <p:cNvPr id="908" name="Google Shape;908;p49"/>
          <p:cNvCxnSpPr/>
          <p:nvPr/>
        </p:nvCxnSpPr>
        <p:spPr>
          <a:xfrm rot="10800000">
            <a:off x="654825" y="5100675"/>
            <a:ext cx="5898600" cy="4500"/>
          </a:xfrm>
          <a:prstGeom prst="straightConnector1">
            <a:avLst/>
          </a:prstGeom>
          <a:noFill/>
          <a:ln cap="flat" cmpd="sng" w="9525">
            <a:solidFill>
              <a:schemeClr val="dk2"/>
            </a:solidFill>
            <a:prstDash val="solid"/>
            <a:round/>
            <a:headEnd len="med" w="med" type="none"/>
            <a:tailEnd len="med" w="med" type="none"/>
          </a:ln>
        </p:spPr>
      </p:cxnSp>
      <p:cxnSp>
        <p:nvCxnSpPr>
          <p:cNvPr id="909" name="Google Shape;909;p49"/>
          <p:cNvCxnSpPr/>
          <p:nvPr/>
        </p:nvCxnSpPr>
        <p:spPr>
          <a:xfrm>
            <a:off x="674625" y="4522400"/>
            <a:ext cx="900" cy="576000"/>
          </a:xfrm>
          <a:prstGeom prst="straightConnector1">
            <a:avLst/>
          </a:prstGeom>
          <a:noFill/>
          <a:ln cap="flat" cmpd="sng" w="9525">
            <a:solidFill>
              <a:schemeClr val="dk2"/>
            </a:solidFill>
            <a:prstDash val="solid"/>
            <a:round/>
            <a:headEnd len="med" w="med" type="none"/>
            <a:tailEnd len="med" w="med" type="none"/>
          </a:ln>
        </p:spPr>
      </p:cxnSp>
      <p:sp>
        <p:nvSpPr>
          <p:cNvPr id="910" name="Google Shape;910;p49"/>
          <p:cNvSpPr txBox="1"/>
          <p:nvPr/>
        </p:nvSpPr>
        <p:spPr>
          <a:xfrm>
            <a:off x="6553425" y="546350"/>
            <a:ext cx="2549400" cy="1369800"/>
          </a:xfrm>
          <a:prstGeom prst="rect">
            <a:avLst/>
          </a:prstGeom>
          <a:no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Transforming EER to Relation </a:t>
            </a:r>
            <a:endParaRPr b="1">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Mapping Regular Entities</a:t>
            </a:r>
            <a:endParaRPr sz="12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Mapping Weak Entities</a:t>
            </a:r>
            <a:endParaRPr sz="1200">
              <a:latin typeface="Lato"/>
              <a:ea typeface="Lato"/>
              <a:cs typeface="Lato"/>
              <a:sym typeface="Lato"/>
            </a:endParaRPr>
          </a:p>
          <a:p>
            <a:pPr indent="0" lvl="0" marL="0" rtl="0" algn="l">
              <a:spcBef>
                <a:spcPts val="0"/>
              </a:spcBef>
              <a:spcAft>
                <a:spcPts val="0"/>
              </a:spcAft>
              <a:buNone/>
            </a:pPr>
            <a:r>
              <a:t/>
            </a:r>
            <a:endParaRPr>
              <a:solidFill>
                <a:srgbClr val="434343"/>
              </a:solidFill>
              <a:latin typeface="Lato"/>
              <a:ea typeface="Lato"/>
              <a:cs typeface="Lato"/>
              <a:sym typeface="Lato"/>
            </a:endParaRPr>
          </a:p>
        </p:txBody>
      </p:sp>
      <p:pic>
        <p:nvPicPr>
          <p:cNvPr id="911" name="Google Shape;911;p49"/>
          <p:cNvPicPr preferRelativeResize="0"/>
          <p:nvPr/>
        </p:nvPicPr>
        <p:blipFill>
          <a:blip r:embed="rId5">
            <a:alphaModFix/>
          </a:blip>
          <a:stretch>
            <a:fillRect/>
          </a:stretch>
        </p:blipFill>
        <p:spPr>
          <a:xfrm>
            <a:off x="6823225" y="1815350"/>
            <a:ext cx="2009775" cy="3105150"/>
          </a:xfrm>
          <a:prstGeom prst="rect">
            <a:avLst/>
          </a:prstGeom>
          <a:noFill/>
          <a:ln>
            <a:noFill/>
          </a:ln>
        </p:spPr>
      </p:pic>
      <p:sp>
        <p:nvSpPr>
          <p:cNvPr id="912" name="Google Shape;912;p49"/>
          <p:cNvSpPr/>
          <p:nvPr/>
        </p:nvSpPr>
        <p:spPr>
          <a:xfrm rot="10800000">
            <a:off x="3456850" y="2949100"/>
            <a:ext cx="3124800" cy="374100"/>
          </a:xfrm>
          <a:prstGeom prst="rightArrow">
            <a:avLst>
              <a:gd fmla="val 27608" name="adj1"/>
              <a:gd fmla="val 50000" name="adj2"/>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9"/>
          <p:cNvSpPr txBox="1"/>
          <p:nvPr/>
        </p:nvSpPr>
        <p:spPr>
          <a:xfrm>
            <a:off x="8052950" y="0"/>
            <a:ext cx="1028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6">
                  <a:extLst>
                    <a:ext uri="{A12FA001-AC4F-418D-AE19-62706E023703}">
                      <ahyp:hlinkClr val="tx"/>
                    </a:ext>
                  </a:extLst>
                </a:hlinkClick>
              </a:rPr>
              <a:t>RDM Link 1 </a:t>
            </a:r>
            <a:endParaRPr sz="1000" u="sng">
              <a:solidFill>
                <a:schemeClr val="lt1"/>
              </a:solidFill>
              <a:latin typeface="Raleway"/>
              <a:ea typeface="Raleway"/>
              <a:cs typeface="Raleway"/>
              <a:sym typeface="Raleway"/>
            </a:endParaRPr>
          </a:p>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7">
                  <a:extLst>
                    <a:ext uri="{A12FA001-AC4F-418D-AE19-62706E023703}">
                      <ahyp:hlinkClr val="tx"/>
                    </a:ext>
                  </a:extLst>
                </a:hlinkClick>
              </a:rPr>
              <a:t>RDM Link 2 </a:t>
            </a:r>
            <a:endParaRPr sz="1000" u="sng">
              <a:solidFill>
                <a:schemeClr val="lt1"/>
              </a:solidFill>
              <a:latin typeface="Raleway"/>
              <a:ea typeface="Raleway"/>
              <a:cs typeface="Raleway"/>
              <a:sym typeface="Raleway"/>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50"/>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0"/>
          <p:cNvSpPr txBox="1"/>
          <p:nvPr/>
        </p:nvSpPr>
        <p:spPr>
          <a:xfrm>
            <a:off x="76200" y="-76200"/>
            <a:ext cx="549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5.1 </a:t>
            </a:r>
            <a:r>
              <a:rPr lang="en-GB" sz="1300">
                <a:solidFill>
                  <a:schemeClr val="lt1"/>
                </a:solidFill>
                <a:latin typeface="Raleway"/>
                <a:ea typeface="Raleway"/>
                <a:cs typeface="Raleway"/>
                <a:sym typeface="Raleway"/>
              </a:rPr>
              <a:t>Transforming ER Diagram into Relational Data Model</a:t>
            </a:r>
            <a:endParaRPr b="1" sz="2600">
              <a:solidFill>
                <a:schemeClr val="lt1"/>
              </a:solidFill>
              <a:latin typeface="Raleway"/>
              <a:ea typeface="Raleway"/>
              <a:cs typeface="Raleway"/>
              <a:sym typeface="Raleway"/>
            </a:endParaRPr>
          </a:p>
        </p:txBody>
      </p:sp>
      <p:sp>
        <p:nvSpPr>
          <p:cNvPr id="920" name="Google Shape;920;p50"/>
          <p:cNvSpPr/>
          <p:nvPr/>
        </p:nvSpPr>
        <p:spPr>
          <a:xfrm>
            <a:off x="0" y="495600"/>
            <a:ext cx="9144000" cy="4660500"/>
          </a:xfrm>
          <a:prstGeom prst="rect">
            <a:avLst/>
          </a:prstGeom>
          <a:solidFill>
            <a:srgbClr val="E6F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0"/>
          <p:cNvSpPr/>
          <p:nvPr/>
        </p:nvSpPr>
        <p:spPr>
          <a:xfrm>
            <a:off x="810600" y="1133350"/>
            <a:ext cx="801000" cy="14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2" name="Google Shape;922;p50"/>
          <p:cNvPicPr preferRelativeResize="0"/>
          <p:nvPr/>
        </p:nvPicPr>
        <p:blipFill rotWithShape="1">
          <a:blip r:embed="rId3">
            <a:alphaModFix/>
          </a:blip>
          <a:srcRect b="0" l="6101" r="4437" t="4798"/>
          <a:stretch/>
        </p:blipFill>
        <p:spPr>
          <a:xfrm>
            <a:off x="0" y="495600"/>
            <a:ext cx="6444610" cy="2588825"/>
          </a:xfrm>
          <a:prstGeom prst="rect">
            <a:avLst/>
          </a:prstGeom>
          <a:noFill/>
          <a:ln>
            <a:noFill/>
          </a:ln>
        </p:spPr>
      </p:pic>
      <p:cxnSp>
        <p:nvCxnSpPr>
          <p:cNvPr id="923" name="Google Shape;923;p50"/>
          <p:cNvCxnSpPr/>
          <p:nvPr/>
        </p:nvCxnSpPr>
        <p:spPr>
          <a:xfrm rot="10800000">
            <a:off x="1285875" y="614100"/>
            <a:ext cx="0" cy="118500"/>
          </a:xfrm>
          <a:prstGeom prst="straightConnector1">
            <a:avLst/>
          </a:prstGeom>
          <a:noFill/>
          <a:ln cap="flat" cmpd="sng" w="9525">
            <a:solidFill>
              <a:schemeClr val="dk2"/>
            </a:solidFill>
            <a:prstDash val="solid"/>
            <a:round/>
            <a:headEnd len="med" w="med" type="none"/>
            <a:tailEnd len="med" w="med" type="none"/>
          </a:ln>
        </p:spPr>
      </p:cxnSp>
      <p:cxnSp>
        <p:nvCxnSpPr>
          <p:cNvPr id="924" name="Google Shape;924;p50"/>
          <p:cNvCxnSpPr/>
          <p:nvPr/>
        </p:nvCxnSpPr>
        <p:spPr>
          <a:xfrm>
            <a:off x="1290125" y="620400"/>
            <a:ext cx="5119800" cy="6000"/>
          </a:xfrm>
          <a:prstGeom prst="straightConnector1">
            <a:avLst/>
          </a:prstGeom>
          <a:noFill/>
          <a:ln cap="flat" cmpd="sng" w="9525">
            <a:solidFill>
              <a:schemeClr val="dk2"/>
            </a:solidFill>
            <a:prstDash val="solid"/>
            <a:round/>
            <a:headEnd len="med" w="med" type="none"/>
            <a:tailEnd len="med" w="med" type="none"/>
          </a:ln>
        </p:spPr>
      </p:cxnSp>
      <p:cxnSp>
        <p:nvCxnSpPr>
          <p:cNvPr id="925" name="Google Shape;925;p50"/>
          <p:cNvCxnSpPr/>
          <p:nvPr/>
        </p:nvCxnSpPr>
        <p:spPr>
          <a:xfrm>
            <a:off x="6410075" y="613800"/>
            <a:ext cx="9900" cy="2531400"/>
          </a:xfrm>
          <a:prstGeom prst="straightConnector1">
            <a:avLst/>
          </a:prstGeom>
          <a:noFill/>
          <a:ln cap="flat" cmpd="sng" w="9525">
            <a:solidFill>
              <a:schemeClr val="dk2"/>
            </a:solidFill>
            <a:prstDash val="solid"/>
            <a:round/>
            <a:headEnd len="med" w="med" type="none"/>
            <a:tailEnd len="med" w="med" type="none"/>
          </a:ln>
        </p:spPr>
      </p:cxnSp>
      <p:cxnSp>
        <p:nvCxnSpPr>
          <p:cNvPr id="926" name="Google Shape;926;p50"/>
          <p:cNvCxnSpPr/>
          <p:nvPr/>
        </p:nvCxnSpPr>
        <p:spPr>
          <a:xfrm>
            <a:off x="4568250" y="1629350"/>
            <a:ext cx="0" cy="186000"/>
          </a:xfrm>
          <a:prstGeom prst="straightConnector1">
            <a:avLst/>
          </a:prstGeom>
          <a:noFill/>
          <a:ln cap="flat" cmpd="sng" w="9525">
            <a:solidFill>
              <a:schemeClr val="dk2"/>
            </a:solidFill>
            <a:prstDash val="solid"/>
            <a:round/>
            <a:headEnd len="med" w="med" type="none"/>
            <a:tailEnd len="med" w="med" type="none"/>
          </a:ln>
        </p:spPr>
      </p:cxnSp>
      <p:cxnSp>
        <p:nvCxnSpPr>
          <p:cNvPr id="927" name="Google Shape;927;p50"/>
          <p:cNvCxnSpPr/>
          <p:nvPr/>
        </p:nvCxnSpPr>
        <p:spPr>
          <a:xfrm>
            <a:off x="4567525" y="1815900"/>
            <a:ext cx="1985400" cy="9300"/>
          </a:xfrm>
          <a:prstGeom prst="straightConnector1">
            <a:avLst/>
          </a:prstGeom>
          <a:noFill/>
          <a:ln cap="flat" cmpd="sng" w="9525">
            <a:solidFill>
              <a:schemeClr val="dk2"/>
            </a:solidFill>
            <a:prstDash val="solid"/>
            <a:round/>
            <a:headEnd len="med" w="med" type="none"/>
            <a:tailEnd len="med" w="med" type="none"/>
          </a:ln>
        </p:spPr>
      </p:cxnSp>
      <p:cxnSp>
        <p:nvCxnSpPr>
          <p:cNvPr id="928" name="Google Shape;928;p50"/>
          <p:cNvCxnSpPr/>
          <p:nvPr/>
        </p:nvCxnSpPr>
        <p:spPr>
          <a:xfrm flipH="1">
            <a:off x="6531875" y="1832375"/>
            <a:ext cx="15300" cy="3277500"/>
          </a:xfrm>
          <a:prstGeom prst="straightConnector1">
            <a:avLst/>
          </a:prstGeom>
          <a:noFill/>
          <a:ln cap="flat" cmpd="sng" w="9525">
            <a:solidFill>
              <a:schemeClr val="dk2"/>
            </a:solidFill>
            <a:prstDash val="solid"/>
            <a:round/>
            <a:headEnd len="med" w="med" type="none"/>
            <a:tailEnd len="med" w="med" type="none"/>
          </a:ln>
        </p:spPr>
      </p:cxnSp>
      <p:pic>
        <p:nvPicPr>
          <p:cNvPr id="929" name="Google Shape;929;p50"/>
          <p:cNvPicPr preferRelativeResize="0"/>
          <p:nvPr/>
        </p:nvPicPr>
        <p:blipFill rotWithShape="1">
          <a:blip r:embed="rId4">
            <a:alphaModFix/>
          </a:blip>
          <a:srcRect b="0" l="5719" r="4634" t="7808"/>
          <a:stretch/>
        </p:blipFill>
        <p:spPr>
          <a:xfrm>
            <a:off x="735775" y="2940900"/>
            <a:ext cx="5736701" cy="2275750"/>
          </a:xfrm>
          <a:prstGeom prst="rect">
            <a:avLst/>
          </a:prstGeom>
          <a:noFill/>
          <a:ln>
            <a:noFill/>
          </a:ln>
        </p:spPr>
      </p:pic>
      <p:cxnSp>
        <p:nvCxnSpPr>
          <p:cNvPr id="930" name="Google Shape;930;p50"/>
          <p:cNvCxnSpPr/>
          <p:nvPr/>
        </p:nvCxnSpPr>
        <p:spPr>
          <a:xfrm flipH="1">
            <a:off x="738550" y="2949100"/>
            <a:ext cx="5679300" cy="4800"/>
          </a:xfrm>
          <a:prstGeom prst="straightConnector1">
            <a:avLst/>
          </a:prstGeom>
          <a:noFill/>
          <a:ln cap="flat" cmpd="sng" w="9525">
            <a:solidFill>
              <a:schemeClr val="dk2"/>
            </a:solidFill>
            <a:prstDash val="solid"/>
            <a:round/>
            <a:headEnd len="med" w="med" type="none"/>
            <a:tailEnd len="med" w="med" type="none"/>
          </a:ln>
        </p:spPr>
      </p:cxnSp>
      <p:cxnSp>
        <p:nvCxnSpPr>
          <p:cNvPr id="931" name="Google Shape;931;p50"/>
          <p:cNvCxnSpPr/>
          <p:nvPr/>
        </p:nvCxnSpPr>
        <p:spPr>
          <a:xfrm flipH="1">
            <a:off x="730425" y="2953825"/>
            <a:ext cx="6600" cy="516900"/>
          </a:xfrm>
          <a:prstGeom prst="straightConnector1">
            <a:avLst/>
          </a:prstGeom>
          <a:noFill/>
          <a:ln cap="flat" cmpd="sng" w="9525">
            <a:solidFill>
              <a:schemeClr val="dk2"/>
            </a:solidFill>
            <a:prstDash val="solid"/>
            <a:round/>
            <a:headEnd len="med" w="med" type="none"/>
            <a:tailEnd len="med" w="med" type="none"/>
          </a:ln>
        </p:spPr>
      </p:cxnSp>
      <p:cxnSp>
        <p:nvCxnSpPr>
          <p:cNvPr id="932" name="Google Shape;932;p50"/>
          <p:cNvCxnSpPr/>
          <p:nvPr/>
        </p:nvCxnSpPr>
        <p:spPr>
          <a:xfrm>
            <a:off x="734025" y="3466425"/>
            <a:ext cx="204600" cy="0"/>
          </a:xfrm>
          <a:prstGeom prst="straightConnector1">
            <a:avLst/>
          </a:prstGeom>
          <a:noFill/>
          <a:ln cap="flat" cmpd="sng" w="9525">
            <a:solidFill>
              <a:schemeClr val="dk2"/>
            </a:solidFill>
            <a:prstDash val="solid"/>
            <a:round/>
            <a:headEnd len="med" w="med" type="none"/>
            <a:tailEnd len="med" w="med" type="triangle"/>
          </a:ln>
        </p:spPr>
      </p:cxnSp>
      <p:cxnSp>
        <p:nvCxnSpPr>
          <p:cNvPr id="933" name="Google Shape;933;p50"/>
          <p:cNvCxnSpPr/>
          <p:nvPr/>
        </p:nvCxnSpPr>
        <p:spPr>
          <a:xfrm>
            <a:off x="680150" y="4517525"/>
            <a:ext cx="122100" cy="4800"/>
          </a:xfrm>
          <a:prstGeom prst="straightConnector1">
            <a:avLst/>
          </a:prstGeom>
          <a:noFill/>
          <a:ln cap="flat" cmpd="sng" w="9525">
            <a:solidFill>
              <a:schemeClr val="dk2"/>
            </a:solidFill>
            <a:prstDash val="solid"/>
            <a:round/>
            <a:headEnd len="med" w="med" type="none"/>
            <a:tailEnd len="med" w="med" type="stealth"/>
          </a:ln>
        </p:spPr>
      </p:cxnSp>
      <p:cxnSp>
        <p:nvCxnSpPr>
          <p:cNvPr id="934" name="Google Shape;934;p50"/>
          <p:cNvCxnSpPr/>
          <p:nvPr/>
        </p:nvCxnSpPr>
        <p:spPr>
          <a:xfrm rot="10800000">
            <a:off x="654825" y="5100675"/>
            <a:ext cx="5898600" cy="4500"/>
          </a:xfrm>
          <a:prstGeom prst="straightConnector1">
            <a:avLst/>
          </a:prstGeom>
          <a:noFill/>
          <a:ln cap="flat" cmpd="sng" w="9525">
            <a:solidFill>
              <a:schemeClr val="dk2"/>
            </a:solidFill>
            <a:prstDash val="solid"/>
            <a:round/>
            <a:headEnd len="med" w="med" type="none"/>
            <a:tailEnd len="med" w="med" type="none"/>
          </a:ln>
        </p:spPr>
      </p:cxnSp>
      <p:cxnSp>
        <p:nvCxnSpPr>
          <p:cNvPr id="935" name="Google Shape;935;p50"/>
          <p:cNvCxnSpPr/>
          <p:nvPr/>
        </p:nvCxnSpPr>
        <p:spPr>
          <a:xfrm>
            <a:off x="674625" y="4522400"/>
            <a:ext cx="900" cy="576000"/>
          </a:xfrm>
          <a:prstGeom prst="straightConnector1">
            <a:avLst/>
          </a:prstGeom>
          <a:noFill/>
          <a:ln cap="flat" cmpd="sng" w="9525">
            <a:solidFill>
              <a:schemeClr val="dk2"/>
            </a:solidFill>
            <a:prstDash val="solid"/>
            <a:round/>
            <a:headEnd len="med" w="med" type="none"/>
            <a:tailEnd len="med" w="med" type="none"/>
          </a:ln>
        </p:spPr>
      </p:cxnSp>
      <p:sp>
        <p:nvSpPr>
          <p:cNvPr id="936" name="Google Shape;936;p50"/>
          <p:cNvSpPr txBox="1"/>
          <p:nvPr/>
        </p:nvSpPr>
        <p:spPr>
          <a:xfrm>
            <a:off x="6553425" y="546350"/>
            <a:ext cx="2549400" cy="1739400"/>
          </a:xfrm>
          <a:prstGeom prst="rect">
            <a:avLst/>
          </a:prstGeom>
          <a:no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Transforming EER to Relation </a:t>
            </a:r>
            <a:endParaRPr b="1">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Mapping Regular Entities</a:t>
            </a:r>
            <a:endParaRPr sz="12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Mapping Weak Entities</a:t>
            </a:r>
            <a:endParaRPr sz="12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Mapping Binary Relationships</a:t>
            </a:r>
            <a:endParaRPr sz="1200">
              <a:latin typeface="Lato"/>
              <a:ea typeface="Lato"/>
              <a:cs typeface="Lato"/>
              <a:sym typeface="Lato"/>
            </a:endParaRPr>
          </a:p>
          <a:p>
            <a:pPr indent="-304800" lvl="1" marL="450000" rtl="0" algn="l">
              <a:spcBef>
                <a:spcPts val="0"/>
              </a:spcBef>
              <a:spcAft>
                <a:spcPts val="0"/>
              </a:spcAft>
              <a:buSzPts val="1200"/>
              <a:buFont typeface="Lato"/>
              <a:buChar char="○"/>
            </a:pPr>
            <a:r>
              <a:rPr lang="en-GB" sz="1200">
                <a:latin typeface="Lato"/>
                <a:ea typeface="Lato"/>
                <a:cs typeface="Lato"/>
                <a:sym typeface="Lato"/>
              </a:rPr>
              <a:t>One-to-Many</a:t>
            </a:r>
            <a:endParaRPr sz="1200">
              <a:latin typeface="Lato"/>
              <a:ea typeface="Lato"/>
              <a:cs typeface="Lato"/>
              <a:sym typeface="Lato"/>
            </a:endParaRPr>
          </a:p>
          <a:p>
            <a:pPr indent="0" lvl="0" marL="0" rtl="0" algn="l">
              <a:spcBef>
                <a:spcPts val="0"/>
              </a:spcBef>
              <a:spcAft>
                <a:spcPts val="0"/>
              </a:spcAft>
              <a:buNone/>
            </a:pPr>
            <a:r>
              <a:t/>
            </a:r>
            <a:endParaRPr>
              <a:solidFill>
                <a:srgbClr val="434343"/>
              </a:solidFill>
              <a:latin typeface="Lato"/>
              <a:ea typeface="Lato"/>
              <a:cs typeface="Lato"/>
              <a:sym typeface="Lato"/>
            </a:endParaRPr>
          </a:p>
        </p:txBody>
      </p:sp>
      <p:sp>
        <p:nvSpPr>
          <p:cNvPr id="937" name="Google Shape;937;p50"/>
          <p:cNvSpPr/>
          <p:nvPr/>
        </p:nvSpPr>
        <p:spPr>
          <a:xfrm rot="9490333">
            <a:off x="6542800" y="3444522"/>
            <a:ext cx="726162" cy="374250"/>
          </a:xfrm>
          <a:prstGeom prst="rightArrow">
            <a:avLst>
              <a:gd fmla="val 27608" name="adj1"/>
              <a:gd fmla="val 50000" name="adj2"/>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8" name="Google Shape;938;p50"/>
          <p:cNvPicPr preferRelativeResize="0"/>
          <p:nvPr/>
        </p:nvPicPr>
        <p:blipFill rotWithShape="1">
          <a:blip r:embed="rId5">
            <a:alphaModFix/>
          </a:blip>
          <a:srcRect b="0" l="12033" r="0" t="0"/>
          <a:stretch/>
        </p:blipFill>
        <p:spPr>
          <a:xfrm>
            <a:off x="7339275" y="2090000"/>
            <a:ext cx="1353350" cy="2737100"/>
          </a:xfrm>
          <a:prstGeom prst="rect">
            <a:avLst/>
          </a:prstGeom>
          <a:noFill/>
          <a:ln>
            <a:noFill/>
          </a:ln>
        </p:spPr>
      </p:pic>
      <p:sp>
        <p:nvSpPr>
          <p:cNvPr id="939" name="Google Shape;939;p50"/>
          <p:cNvSpPr/>
          <p:nvPr/>
        </p:nvSpPr>
        <p:spPr>
          <a:xfrm>
            <a:off x="3111675" y="3940350"/>
            <a:ext cx="3420300" cy="886800"/>
          </a:xfrm>
          <a:prstGeom prst="roundRect">
            <a:avLst>
              <a:gd fmla="val 16667" name="adj"/>
            </a:avLst>
          </a:prstGeom>
          <a:noFill/>
          <a:ln cap="flat" cmpd="sng" w="28575">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0"/>
          <p:cNvSpPr/>
          <p:nvPr/>
        </p:nvSpPr>
        <p:spPr>
          <a:xfrm rot="-5400000">
            <a:off x="3781550" y="4623202"/>
            <a:ext cx="337200" cy="374400"/>
          </a:xfrm>
          <a:prstGeom prst="rightArrow">
            <a:avLst>
              <a:gd fmla="val 27608" name="adj1"/>
              <a:gd fmla="val 50000" name="adj2"/>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0"/>
          <p:cNvSpPr txBox="1"/>
          <p:nvPr/>
        </p:nvSpPr>
        <p:spPr>
          <a:xfrm>
            <a:off x="8052950" y="0"/>
            <a:ext cx="1028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6">
                  <a:extLst>
                    <a:ext uri="{A12FA001-AC4F-418D-AE19-62706E023703}">
                      <ahyp:hlinkClr val="tx"/>
                    </a:ext>
                  </a:extLst>
                </a:hlinkClick>
              </a:rPr>
              <a:t>RDM Link 1 </a:t>
            </a:r>
            <a:endParaRPr sz="1000" u="sng">
              <a:solidFill>
                <a:schemeClr val="lt1"/>
              </a:solidFill>
              <a:latin typeface="Raleway"/>
              <a:ea typeface="Raleway"/>
              <a:cs typeface="Raleway"/>
              <a:sym typeface="Raleway"/>
            </a:endParaRPr>
          </a:p>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7">
                  <a:extLst>
                    <a:ext uri="{A12FA001-AC4F-418D-AE19-62706E023703}">
                      <ahyp:hlinkClr val="tx"/>
                    </a:ext>
                  </a:extLst>
                </a:hlinkClick>
              </a:rPr>
              <a:t>RDM Link 2 </a:t>
            </a:r>
            <a:endParaRPr sz="1000" u="sng">
              <a:solidFill>
                <a:schemeClr val="lt1"/>
              </a:solidFill>
              <a:latin typeface="Raleway"/>
              <a:ea typeface="Raleway"/>
              <a:cs typeface="Raleway"/>
              <a:sym typeface="Raleway"/>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51"/>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1"/>
          <p:cNvSpPr txBox="1"/>
          <p:nvPr/>
        </p:nvSpPr>
        <p:spPr>
          <a:xfrm>
            <a:off x="76200" y="-76200"/>
            <a:ext cx="549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5.1 </a:t>
            </a:r>
            <a:r>
              <a:rPr lang="en-GB" sz="1300">
                <a:solidFill>
                  <a:schemeClr val="lt1"/>
                </a:solidFill>
                <a:latin typeface="Raleway"/>
                <a:ea typeface="Raleway"/>
                <a:cs typeface="Raleway"/>
                <a:sym typeface="Raleway"/>
              </a:rPr>
              <a:t>Transforming ER Diagram into Relational Data Model</a:t>
            </a:r>
            <a:endParaRPr b="1" sz="2600">
              <a:solidFill>
                <a:schemeClr val="lt1"/>
              </a:solidFill>
              <a:latin typeface="Raleway"/>
              <a:ea typeface="Raleway"/>
              <a:cs typeface="Raleway"/>
              <a:sym typeface="Raleway"/>
            </a:endParaRPr>
          </a:p>
        </p:txBody>
      </p:sp>
      <p:sp>
        <p:nvSpPr>
          <p:cNvPr id="948" name="Google Shape;948;p51"/>
          <p:cNvSpPr/>
          <p:nvPr/>
        </p:nvSpPr>
        <p:spPr>
          <a:xfrm>
            <a:off x="0" y="495600"/>
            <a:ext cx="9144000" cy="4660500"/>
          </a:xfrm>
          <a:prstGeom prst="rect">
            <a:avLst/>
          </a:prstGeom>
          <a:solidFill>
            <a:srgbClr val="E6F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1"/>
          <p:cNvSpPr/>
          <p:nvPr/>
        </p:nvSpPr>
        <p:spPr>
          <a:xfrm>
            <a:off x="810600" y="1133350"/>
            <a:ext cx="801000" cy="14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0" name="Google Shape;950;p51"/>
          <p:cNvPicPr preferRelativeResize="0"/>
          <p:nvPr/>
        </p:nvPicPr>
        <p:blipFill rotWithShape="1">
          <a:blip r:embed="rId3">
            <a:alphaModFix/>
          </a:blip>
          <a:srcRect b="0" l="6101" r="4437" t="4798"/>
          <a:stretch/>
        </p:blipFill>
        <p:spPr>
          <a:xfrm>
            <a:off x="0" y="495600"/>
            <a:ext cx="6444610" cy="2588825"/>
          </a:xfrm>
          <a:prstGeom prst="rect">
            <a:avLst/>
          </a:prstGeom>
          <a:noFill/>
          <a:ln>
            <a:noFill/>
          </a:ln>
        </p:spPr>
      </p:pic>
      <p:cxnSp>
        <p:nvCxnSpPr>
          <p:cNvPr id="951" name="Google Shape;951;p51"/>
          <p:cNvCxnSpPr/>
          <p:nvPr/>
        </p:nvCxnSpPr>
        <p:spPr>
          <a:xfrm rot="10800000">
            <a:off x="1285875" y="614100"/>
            <a:ext cx="0" cy="118500"/>
          </a:xfrm>
          <a:prstGeom prst="straightConnector1">
            <a:avLst/>
          </a:prstGeom>
          <a:noFill/>
          <a:ln cap="flat" cmpd="sng" w="9525">
            <a:solidFill>
              <a:schemeClr val="dk2"/>
            </a:solidFill>
            <a:prstDash val="solid"/>
            <a:round/>
            <a:headEnd len="med" w="med" type="none"/>
            <a:tailEnd len="med" w="med" type="none"/>
          </a:ln>
        </p:spPr>
      </p:cxnSp>
      <p:cxnSp>
        <p:nvCxnSpPr>
          <p:cNvPr id="952" name="Google Shape;952;p51"/>
          <p:cNvCxnSpPr/>
          <p:nvPr/>
        </p:nvCxnSpPr>
        <p:spPr>
          <a:xfrm>
            <a:off x="1290125" y="620400"/>
            <a:ext cx="5119800" cy="6000"/>
          </a:xfrm>
          <a:prstGeom prst="straightConnector1">
            <a:avLst/>
          </a:prstGeom>
          <a:noFill/>
          <a:ln cap="flat" cmpd="sng" w="9525">
            <a:solidFill>
              <a:schemeClr val="dk2"/>
            </a:solidFill>
            <a:prstDash val="solid"/>
            <a:round/>
            <a:headEnd len="med" w="med" type="none"/>
            <a:tailEnd len="med" w="med" type="none"/>
          </a:ln>
        </p:spPr>
      </p:cxnSp>
      <p:cxnSp>
        <p:nvCxnSpPr>
          <p:cNvPr id="953" name="Google Shape;953;p51"/>
          <p:cNvCxnSpPr/>
          <p:nvPr/>
        </p:nvCxnSpPr>
        <p:spPr>
          <a:xfrm>
            <a:off x="6410075" y="613800"/>
            <a:ext cx="9900" cy="2531400"/>
          </a:xfrm>
          <a:prstGeom prst="straightConnector1">
            <a:avLst/>
          </a:prstGeom>
          <a:noFill/>
          <a:ln cap="flat" cmpd="sng" w="9525">
            <a:solidFill>
              <a:schemeClr val="dk2"/>
            </a:solidFill>
            <a:prstDash val="solid"/>
            <a:round/>
            <a:headEnd len="med" w="med" type="none"/>
            <a:tailEnd len="med" w="med" type="none"/>
          </a:ln>
        </p:spPr>
      </p:cxnSp>
      <p:cxnSp>
        <p:nvCxnSpPr>
          <p:cNvPr id="954" name="Google Shape;954;p51"/>
          <p:cNvCxnSpPr/>
          <p:nvPr/>
        </p:nvCxnSpPr>
        <p:spPr>
          <a:xfrm>
            <a:off x="4568250" y="1629350"/>
            <a:ext cx="0" cy="186000"/>
          </a:xfrm>
          <a:prstGeom prst="straightConnector1">
            <a:avLst/>
          </a:prstGeom>
          <a:noFill/>
          <a:ln cap="flat" cmpd="sng" w="9525">
            <a:solidFill>
              <a:schemeClr val="dk2"/>
            </a:solidFill>
            <a:prstDash val="solid"/>
            <a:round/>
            <a:headEnd len="med" w="med" type="none"/>
            <a:tailEnd len="med" w="med" type="none"/>
          </a:ln>
        </p:spPr>
      </p:cxnSp>
      <p:cxnSp>
        <p:nvCxnSpPr>
          <p:cNvPr id="955" name="Google Shape;955;p51"/>
          <p:cNvCxnSpPr/>
          <p:nvPr/>
        </p:nvCxnSpPr>
        <p:spPr>
          <a:xfrm>
            <a:off x="4567525" y="1815900"/>
            <a:ext cx="1985400" cy="9300"/>
          </a:xfrm>
          <a:prstGeom prst="straightConnector1">
            <a:avLst/>
          </a:prstGeom>
          <a:noFill/>
          <a:ln cap="flat" cmpd="sng" w="9525">
            <a:solidFill>
              <a:schemeClr val="dk2"/>
            </a:solidFill>
            <a:prstDash val="solid"/>
            <a:round/>
            <a:headEnd len="med" w="med" type="none"/>
            <a:tailEnd len="med" w="med" type="none"/>
          </a:ln>
        </p:spPr>
      </p:cxnSp>
      <p:cxnSp>
        <p:nvCxnSpPr>
          <p:cNvPr id="956" name="Google Shape;956;p51"/>
          <p:cNvCxnSpPr/>
          <p:nvPr/>
        </p:nvCxnSpPr>
        <p:spPr>
          <a:xfrm flipH="1">
            <a:off x="6531875" y="1832375"/>
            <a:ext cx="15300" cy="3277500"/>
          </a:xfrm>
          <a:prstGeom prst="straightConnector1">
            <a:avLst/>
          </a:prstGeom>
          <a:noFill/>
          <a:ln cap="flat" cmpd="sng" w="9525">
            <a:solidFill>
              <a:schemeClr val="dk2"/>
            </a:solidFill>
            <a:prstDash val="solid"/>
            <a:round/>
            <a:headEnd len="med" w="med" type="none"/>
            <a:tailEnd len="med" w="med" type="none"/>
          </a:ln>
        </p:spPr>
      </p:cxnSp>
      <p:pic>
        <p:nvPicPr>
          <p:cNvPr id="957" name="Google Shape;957;p51"/>
          <p:cNvPicPr preferRelativeResize="0"/>
          <p:nvPr/>
        </p:nvPicPr>
        <p:blipFill rotWithShape="1">
          <a:blip r:embed="rId4">
            <a:alphaModFix/>
          </a:blip>
          <a:srcRect b="0" l="5719" r="4634" t="7808"/>
          <a:stretch/>
        </p:blipFill>
        <p:spPr>
          <a:xfrm>
            <a:off x="735775" y="2940900"/>
            <a:ext cx="5736701" cy="2275750"/>
          </a:xfrm>
          <a:prstGeom prst="rect">
            <a:avLst/>
          </a:prstGeom>
          <a:noFill/>
          <a:ln>
            <a:noFill/>
          </a:ln>
        </p:spPr>
      </p:pic>
      <p:cxnSp>
        <p:nvCxnSpPr>
          <p:cNvPr id="958" name="Google Shape;958;p51"/>
          <p:cNvCxnSpPr/>
          <p:nvPr/>
        </p:nvCxnSpPr>
        <p:spPr>
          <a:xfrm flipH="1">
            <a:off x="738550" y="2949100"/>
            <a:ext cx="5679300" cy="4800"/>
          </a:xfrm>
          <a:prstGeom prst="straightConnector1">
            <a:avLst/>
          </a:prstGeom>
          <a:noFill/>
          <a:ln cap="flat" cmpd="sng" w="9525">
            <a:solidFill>
              <a:schemeClr val="dk2"/>
            </a:solidFill>
            <a:prstDash val="solid"/>
            <a:round/>
            <a:headEnd len="med" w="med" type="none"/>
            <a:tailEnd len="med" w="med" type="none"/>
          </a:ln>
        </p:spPr>
      </p:cxnSp>
      <p:cxnSp>
        <p:nvCxnSpPr>
          <p:cNvPr id="959" name="Google Shape;959;p51"/>
          <p:cNvCxnSpPr/>
          <p:nvPr/>
        </p:nvCxnSpPr>
        <p:spPr>
          <a:xfrm flipH="1">
            <a:off x="730425" y="2953825"/>
            <a:ext cx="6600" cy="516900"/>
          </a:xfrm>
          <a:prstGeom prst="straightConnector1">
            <a:avLst/>
          </a:prstGeom>
          <a:noFill/>
          <a:ln cap="flat" cmpd="sng" w="9525">
            <a:solidFill>
              <a:schemeClr val="dk2"/>
            </a:solidFill>
            <a:prstDash val="solid"/>
            <a:round/>
            <a:headEnd len="med" w="med" type="none"/>
            <a:tailEnd len="med" w="med" type="none"/>
          </a:ln>
        </p:spPr>
      </p:cxnSp>
      <p:cxnSp>
        <p:nvCxnSpPr>
          <p:cNvPr id="960" name="Google Shape;960;p51"/>
          <p:cNvCxnSpPr/>
          <p:nvPr/>
        </p:nvCxnSpPr>
        <p:spPr>
          <a:xfrm>
            <a:off x="734025" y="3466425"/>
            <a:ext cx="204600" cy="0"/>
          </a:xfrm>
          <a:prstGeom prst="straightConnector1">
            <a:avLst/>
          </a:prstGeom>
          <a:noFill/>
          <a:ln cap="flat" cmpd="sng" w="9525">
            <a:solidFill>
              <a:schemeClr val="dk2"/>
            </a:solidFill>
            <a:prstDash val="solid"/>
            <a:round/>
            <a:headEnd len="med" w="med" type="none"/>
            <a:tailEnd len="med" w="med" type="triangle"/>
          </a:ln>
        </p:spPr>
      </p:cxnSp>
      <p:cxnSp>
        <p:nvCxnSpPr>
          <p:cNvPr id="961" name="Google Shape;961;p51"/>
          <p:cNvCxnSpPr/>
          <p:nvPr/>
        </p:nvCxnSpPr>
        <p:spPr>
          <a:xfrm>
            <a:off x="680150" y="4517525"/>
            <a:ext cx="122100" cy="4800"/>
          </a:xfrm>
          <a:prstGeom prst="straightConnector1">
            <a:avLst/>
          </a:prstGeom>
          <a:noFill/>
          <a:ln cap="flat" cmpd="sng" w="9525">
            <a:solidFill>
              <a:schemeClr val="dk2"/>
            </a:solidFill>
            <a:prstDash val="solid"/>
            <a:round/>
            <a:headEnd len="med" w="med" type="none"/>
            <a:tailEnd len="med" w="med" type="stealth"/>
          </a:ln>
        </p:spPr>
      </p:cxnSp>
      <p:cxnSp>
        <p:nvCxnSpPr>
          <p:cNvPr id="962" name="Google Shape;962;p51"/>
          <p:cNvCxnSpPr/>
          <p:nvPr/>
        </p:nvCxnSpPr>
        <p:spPr>
          <a:xfrm rot="10800000">
            <a:off x="654825" y="5100675"/>
            <a:ext cx="5898600" cy="4500"/>
          </a:xfrm>
          <a:prstGeom prst="straightConnector1">
            <a:avLst/>
          </a:prstGeom>
          <a:noFill/>
          <a:ln cap="flat" cmpd="sng" w="9525">
            <a:solidFill>
              <a:schemeClr val="dk2"/>
            </a:solidFill>
            <a:prstDash val="solid"/>
            <a:round/>
            <a:headEnd len="med" w="med" type="none"/>
            <a:tailEnd len="med" w="med" type="none"/>
          </a:ln>
        </p:spPr>
      </p:cxnSp>
      <p:cxnSp>
        <p:nvCxnSpPr>
          <p:cNvPr id="963" name="Google Shape;963;p51"/>
          <p:cNvCxnSpPr/>
          <p:nvPr/>
        </p:nvCxnSpPr>
        <p:spPr>
          <a:xfrm>
            <a:off x="674625" y="4522400"/>
            <a:ext cx="900" cy="5760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nvSpPr>
        <p:spPr>
          <a:xfrm>
            <a:off x="6553425" y="546350"/>
            <a:ext cx="2549400" cy="2108700"/>
          </a:xfrm>
          <a:prstGeom prst="rect">
            <a:avLst/>
          </a:prstGeom>
          <a:no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Transforming EER to Relation </a:t>
            </a:r>
            <a:endParaRPr b="1">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Mapping Regular Entities</a:t>
            </a:r>
            <a:endParaRPr sz="12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Mapping Weak Entities</a:t>
            </a:r>
            <a:endParaRPr sz="12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Mapping Binary Relationships</a:t>
            </a:r>
            <a:endParaRPr sz="1200">
              <a:latin typeface="Lato"/>
              <a:ea typeface="Lato"/>
              <a:cs typeface="Lato"/>
              <a:sym typeface="Lato"/>
            </a:endParaRPr>
          </a:p>
          <a:p>
            <a:pPr indent="-304800" lvl="1" marL="450000" rtl="0" algn="l">
              <a:spcBef>
                <a:spcPts val="0"/>
              </a:spcBef>
              <a:spcAft>
                <a:spcPts val="0"/>
              </a:spcAft>
              <a:buSzPts val="1200"/>
              <a:buFont typeface="Lato"/>
              <a:buChar char="○"/>
            </a:pPr>
            <a:r>
              <a:rPr lang="en-GB" sz="1200">
                <a:latin typeface="Lato"/>
                <a:ea typeface="Lato"/>
                <a:cs typeface="Lato"/>
                <a:sym typeface="Lato"/>
              </a:rPr>
              <a:t>One-to-Many</a:t>
            </a:r>
            <a:endParaRPr sz="1200">
              <a:latin typeface="Lato"/>
              <a:ea typeface="Lato"/>
              <a:cs typeface="Lato"/>
              <a:sym typeface="Lato"/>
            </a:endParaRPr>
          </a:p>
          <a:p>
            <a:pPr indent="-304800" lvl="1" marL="450000" rtl="0" algn="l">
              <a:spcBef>
                <a:spcPts val="0"/>
              </a:spcBef>
              <a:spcAft>
                <a:spcPts val="0"/>
              </a:spcAft>
              <a:buSzPts val="1200"/>
              <a:buFont typeface="Lato"/>
              <a:buChar char="○"/>
            </a:pPr>
            <a:r>
              <a:rPr lang="en-GB" sz="1200">
                <a:latin typeface="Lato"/>
                <a:ea typeface="Lato"/>
                <a:cs typeface="Lato"/>
                <a:sym typeface="Lato"/>
              </a:rPr>
              <a:t>One-to-One</a:t>
            </a:r>
            <a:endParaRPr sz="1200">
              <a:latin typeface="Lato"/>
              <a:ea typeface="Lato"/>
              <a:cs typeface="Lato"/>
              <a:sym typeface="Lato"/>
            </a:endParaRPr>
          </a:p>
          <a:p>
            <a:pPr indent="0" lvl="0" marL="91440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t/>
            </a:r>
            <a:endParaRPr>
              <a:solidFill>
                <a:srgbClr val="434343"/>
              </a:solidFill>
              <a:latin typeface="Lato"/>
              <a:ea typeface="Lato"/>
              <a:cs typeface="Lato"/>
              <a:sym typeface="Lato"/>
            </a:endParaRPr>
          </a:p>
        </p:txBody>
      </p:sp>
      <p:sp>
        <p:nvSpPr>
          <p:cNvPr id="965" name="Google Shape;965;p51"/>
          <p:cNvSpPr/>
          <p:nvPr/>
        </p:nvSpPr>
        <p:spPr>
          <a:xfrm rot="9417239">
            <a:off x="5173546" y="1034204"/>
            <a:ext cx="636064" cy="373949"/>
          </a:xfrm>
          <a:prstGeom prst="rightArrow">
            <a:avLst>
              <a:gd fmla="val 27608" name="adj1"/>
              <a:gd fmla="val 50000" name="adj2"/>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6" name="Google Shape;966;p51"/>
          <p:cNvPicPr preferRelativeResize="0"/>
          <p:nvPr/>
        </p:nvPicPr>
        <p:blipFill>
          <a:blip r:embed="rId5">
            <a:alphaModFix/>
          </a:blip>
          <a:stretch>
            <a:fillRect/>
          </a:stretch>
        </p:blipFill>
        <p:spPr>
          <a:xfrm>
            <a:off x="6882273" y="2825550"/>
            <a:ext cx="2220550" cy="2196150"/>
          </a:xfrm>
          <a:prstGeom prst="rect">
            <a:avLst/>
          </a:prstGeom>
          <a:noFill/>
          <a:ln>
            <a:noFill/>
          </a:ln>
        </p:spPr>
      </p:pic>
      <p:sp>
        <p:nvSpPr>
          <p:cNvPr id="967" name="Google Shape;967;p51"/>
          <p:cNvSpPr/>
          <p:nvPr/>
        </p:nvSpPr>
        <p:spPr>
          <a:xfrm>
            <a:off x="7830550" y="2707100"/>
            <a:ext cx="1272300" cy="1263300"/>
          </a:xfrm>
          <a:prstGeom prst="rect">
            <a:avLst/>
          </a:prstGeom>
          <a:solidFill>
            <a:srgbClr val="E6F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1"/>
          <p:cNvSpPr/>
          <p:nvPr/>
        </p:nvSpPr>
        <p:spPr>
          <a:xfrm>
            <a:off x="6759325" y="2759250"/>
            <a:ext cx="204600" cy="1263300"/>
          </a:xfrm>
          <a:prstGeom prst="rect">
            <a:avLst/>
          </a:prstGeom>
          <a:solidFill>
            <a:srgbClr val="E6F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1"/>
          <p:cNvSpPr/>
          <p:nvPr/>
        </p:nvSpPr>
        <p:spPr>
          <a:xfrm>
            <a:off x="6759325" y="4022550"/>
            <a:ext cx="590100" cy="1087200"/>
          </a:xfrm>
          <a:prstGeom prst="rect">
            <a:avLst/>
          </a:prstGeom>
          <a:solidFill>
            <a:srgbClr val="E6F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1"/>
          <p:cNvSpPr/>
          <p:nvPr/>
        </p:nvSpPr>
        <p:spPr>
          <a:xfrm>
            <a:off x="7349425" y="4623350"/>
            <a:ext cx="590100" cy="374100"/>
          </a:xfrm>
          <a:prstGeom prst="rect">
            <a:avLst/>
          </a:prstGeom>
          <a:solidFill>
            <a:srgbClr val="E6F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1"/>
          <p:cNvSpPr/>
          <p:nvPr/>
        </p:nvSpPr>
        <p:spPr>
          <a:xfrm rot="1163524">
            <a:off x="120257" y="4098681"/>
            <a:ext cx="636086" cy="374023"/>
          </a:xfrm>
          <a:prstGeom prst="rightArrow">
            <a:avLst>
              <a:gd fmla="val 27608" name="adj1"/>
              <a:gd fmla="val 50000" name="adj2"/>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1"/>
          <p:cNvSpPr/>
          <p:nvPr/>
        </p:nvSpPr>
        <p:spPr>
          <a:xfrm rot="5247040">
            <a:off x="4323400" y="1034109"/>
            <a:ext cx="337234" cy="374164"/>
          </a:xfrm>
          <a:prstGeom prst="rightArrow">
            <a:avLst>
              <a:gd fmla="val 27608" name="adj1"/>
              <a:gd fmla="val 50000" name="adj2"/>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1"/>
          <p:cNvSpPr txBox="1"/>
          <p:nvPr/>
        </p:nvSpPr>
        <p:spPr>
          <a:xfrm>
            <a:off x="8052950" y="0"/>
            <a:ext cx="1028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6">
                  <a:extLst>
                    <a:ext uri="{A12FA001-AC4F-418D-AE19-62706E023703}">
                      <ahyp:hlinkClr val="tx"/>
                    </a:ext>
                  </a:extLst>
                </a:hlinkClick>
              </a:rPr>
              <a:t>RDM Link 1 </a:t>
            </a:r>
            <a:endParaRPr sz="1000" u="sng">
              <a:solidFill>
                <a:schemeClr val="lt1"/>
              </a:solidFill>
              <a:latin typeface="Raleway"/>
              <a:ea typeface="Raleway"/>
              <a:cs typeface="Raleway"/>
              <a:sym typeface="Raleway"/>
            </a:endParaRPr>
          </a:p>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7">
                  <a:extLst>
                    <a:ext uri="{A12FA001-AC4F-418D-AE19-62706E023703}">
                      <ahyp:hlinkClr val="tx"/>
                    </a:ext>
                  </a:extLst>
                </a:hlinkClick>
              </a:rPr>
              <a:t>RDM Link 2 </a:t>
            </a:r>
            <a:endParaRPr sz="1000" u="sng">
              <a:solidFill>
                <a:schemeClr val="lt1"/>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5"/>
                                        </p:tgtEl>
                                        <p:attrNameLst>
                                          <p:attrName>style.visibility</p:attrName>
                                        </p:attrNameLst>
                                      </p:cBhvr>
                                      <p:to>
                                        <p:strVal val="visible"/>
                                      </p:to>
                                    </p:set>
                                    <p:animEffect filter="fade" transition="in">
                                      <p:cBhvr>
                                        <p:cTn dur="1"/>
                                        <p:tgtEl>
                                          <p:spTgt spid="9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1"/>
                                        </p:tgtEl>
                                        <p:attrNameLst>
                                          <p:attrName>style.visibility</p:attrName>
                                        </p:attrNameLst>
                                      </p:cBhvr>
                                      <p:to>
                                        <p:strVal val="visible"/>
                                      </p:to>
                                    </p:set>
                                    <p:animEffect filter="fade" transition="in">
                                      <p:cBhvr>
                                        <p:cTn dur="1"/>
                                        <p:tgtEl>
                                          <p:spTgt spid="9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52"/>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2"/>
          <p:cNvSpPr txBox="1"/>
          <p:nvPr/>
        </p:nvSpPr>
        <p:spPr>
          <a:xfrm>
            <a:off x="76200" y="-76200"/>
            <a:ext cx="549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5.1 </a:t>
            </a:r>
            <a:r>
              <a:rPr lang="en-GB" sz="1300">
                <a:solidFill>
                  <a:schemeClr val="lt1"/>
                </a:solidFill>
                <a:latin typeface="Raleway"/>
                <a:ea typeface="Raleway"/>
                <a:cs typeface="Raleway"/>
                <a:sym typeface="Raleway"/>
              </a:rPr>
              <a:t>Transforming ER Diagram into Relational Data Model</a:t>
            </a:r>
            <a:endParaRPr b="1" sz="2600">
              <a:solidFill>
                <a:schemeClr val="lt1"/>
              </a:solidFill>
              <a:latin typeface="Raleway"/>
              <a:ea typeface="Raleway"/>
              <a:cs typeface="Raleway"/>
              <a:sym typeface="Raleway"/>
            </a:endParaRPr>
          </a:p>
        </p:txBody>
      </p:sp>
      <p:sp>
        <p:nvSpPr>
          <p:cNvPr id="980" name="Google Shape;980;p52"/>
          <p:cNvSpPr/>
          <p:nvPr/>
        </p:nvSpPr>
        <p:spPr>
          <a:xfrm>
            <a:off x="0" y="495600"/>
            <a:ext cx="9144000" cy="4660500"/>
          </a:xfrm>
          <a:prstGeom prst="rect">
            <a:avLst/>
          </a:prstGeom>
          <a:solidFill>
            <a:srgbClr val="E6F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2"/>
          <p:cNvSpPr/>
          <p:nvPr/>
        </p:nvSpPr>
        <p:spPr>
          <a:xfrm>
            <a:off x="810600" y="1133350"/>
            <a:ext cx="801000" cy="14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2" name="Google Shape;982;p52"/>
          <p:cNvPicPr preferRelativeResize="0"/>
          <p:nvPr/>
        </p:nvPicPr>
        <p:blipFill rotWithShape="1">
          <a:blip r:embed="rId3">
            <a:alphaModFix/>
          </a:blip>
          <a:srcRect b="0" l="6101" r="4437" t="4798"/>
          <a:stretch/>
        </p:blipFill>
        <p:spPr>
          <a:xfrm>
            <a:off x="0" y="495600"/>
            <a:ext cx="6444610" cy="2588825"/>
          </a:xfrm>
          <a:prstGeom prst="rect">
            <a:avLst/>
          </a:prstGeom>
          <a:noFill/>
          <a:ln>
            <a:noFill/>
          </a:ln>
        </p:spPr>
      </p:pic>
      <p:cxnSp>
        <p:nvCxnSpPr>
          <p:cNvPr id="983" name="Google Shape;983;p52"/>
          <p:cNvCxnSpPr/>
          <p:nvPr/>
        </p:nvCxnSpPr>
        <p:spPr>
          <a:xfrm rot="10800000">
            <a:off x="1285875" y="614100"/>
            <a:ext cx="0" cy="118500"/>
          </a:xfrm>
          <a:prstGeom prst="straightConnector1">
            <a:avLst/>
          </a:prstGeom>
          <a:noFill/>
          <a:ln cap="flat" cmpd="sng" w="9525">
            <a:solidFill>
              <a:schemeClr val="dk2"/>
            </a:solidFill>
            <a:prstDash val="solid"/>
            <a:round/>
            <a:headEnd len="med" w="med" type="none"/>
            <a:tailEnd len="med" w="med" type="none"/>
          </a:ln>
        </p:spPr>
      </p:cxnSp>
      <p:cxnSp>
        <p:nvCxnSpPr>
          <p:cNvPr id="984" name="Google Shape;984;p52"/>
          <p:cNvCxnSpPr/>
          <p:nvPr/>
        </p:nvCxnSpPr>
        <p:spPr>
          <a:xfrm>
            <a:off x="1290125" y="620400"/>
            <a:ext cx="5119800" cy="6000"/>
          </a:xfrm>
          <a:prstGeom prst="straightConnector1">
            <a:avLst/>
          </a:prstGeom>
          <a:noFill/>
          <a:ln cap="flat" cmpd="sng" w="9525">
            <a:solidFill>
              <a:schemeClr val="dk2"/>
            </a:solidFill>
            <a:prstDash val="solid"/>
            <a:round/>
            <a:headEnd len="med" w="med" type="none"/>
            <a:tailEnd len="med" w="med" type="none"/>
          </a:ln>
        </p:spPr>
      </p:cxnSp>
      <p:cxnSp>
        <p:nvCxnSpPr>
          <p:cNvPr id="985" name="Google Shape;985;p52"/>
          <p:cNvCxnSpPr/>
          <p:nvPr/>
        </p:nvCxnSpPr>
        <p:spPr>
          <a:xfrm>
            <a:off x="6410075" y="613800"/>
            <a:ext cx="9900" cy="2531400"/>
          </a:xfrm>
          <a:prstGeom prst="straightConnector1">
            <a:avLst/>
          </a:prstGeom>
          <a:noFill/>
          <a:ln cap="flat" cmpd="sng" w="9525">
            <a:solidFill>
              <a:schemeClr val="dk2"/>
            </a:solidFill>
            <a:prstDash val="solid"/>
            <a:round/>
            <a:headEnd len="med" w="med" type="none"/>
            <a:tailEnd len="med" w="med" type="none"/>
          </a:ln>
        </p:spPr>
      </p:cxnSp>
      <p:cxnSp>
        <p:nvCxnSpPr>
          <p:cNvPr id="986" name="Google Shape;986;p52"/>
          <p:cNvCxnSpPr/>
          <p:nvPr/>
        </p:nvCxnSpPr>
        <p:spPr>
          <a:xfrm>
            <a:off x="4568250" y="1629350"/>
            <a:ext cx="0" cy="186000"/>
          </a:xfrm>
          <a:prstGeom prst="straightConnector1">
            <a:avLst/>
          </a:prstGeom>
          <a:noFill/>
          <a:ln cap="flat" cmpd="sng" w="9525">
            <a:solidFill>
              <a:schemeClr val="dk2"/>
            </a:solidFill>
            <a:prstDash val="solid"/>
            <a:round/>
            <a:headEnd len="med" w="med" type="none"/>
            <a:tailEnd len="med" w="med" type="none"/>
          </a:ln>
        </p:spPr>
      </p:cxnSp>
      <p:cxnSp>
        <p:nvCxnSpPr>
          <p:cNvPr id="987" name="Google Shape;987;p52"/>
          <p:cNvCxnSpPr/>
          <p:nvPr/>
        </p:nvCxnSpPr>
        <p:spPr>
          <a:xfrm>
            <a:off x="4567525" y="1815900"/>
            <a:ext cx="1985400" cy="9300"/>
          </a:xfrm>
          <a:prstGeom prst="straightConnector1">
            <a:avLst/>
          </a:prstGeom>
          <a:noFill/>
          <a:ln cap="flat" cmpd="sng" w="9525">
            <a:solidFill>
              <a:schemeClr val="dk2"/>
            </a:solidFill>
            <a:prstDash val="solid"/>
            <a:round/>
            <a:headEnd len="med" w="med" type="none"/>
            <a:tailEnd len="med" w="med" type="none"/>
          </a:ln>
        </p:spPr>
      </p:cxnSp>
      <p:cxnSp>
        <p:nvCxnSpPr>
          <p:cNvPr id="988" name="Google Shape;988;p52"/>
          <p:cNvCxnSpPr/>
          <p:nvPr/>
        </p:nvCxnSpPr>
        <p:spPr>
          <a:xfrm flipH="1">
            <a:off x="6531875" y="1832375"/>
            <a:ext cx="15300" cy="3277500"/>
          </a:xfrm>
          <a:prstGeom prst="straightConnector1">
            <a:avLst/>
          </a:prstGeom>
          <a:noFill/>
          <a:ln cap="flat" cmpd="sng" w="9525">
            <a:solidFill>
              <a:schemeClr val="dk2"/>
            </a:solidFill>
            <a:prstDash val="solid"/>
            <a:round/>
            <a:headEnd len="med" w="med" type="none"/>
            <a:tailEnd len="med" w="med" type="none"/>
          </a:ln>
        </p:spPr>
      </p:cxnSp>
      <p:pic>
        <p:nvPicPr>
          <p:cNvPr id="989" name="Google Shape;989;p52"/>
          <p:cNvPicPr preferRelativeResize="0"/>
          <p:nvPr/>
        </p:nvPicPr>
        <p:blipFill rotWithShape="1">
          <a:blip r:embed="rId4">
            <a:alphaModFix/>
          </a:blip>
          <a:srcRect b="0" l="5719" r="4634" t="7808"/>
          <a:stretch/>
        </p:blipFill>
        <p:spPr>
          <a:xfrm>
            <a:off x="735775" y="2940900"/>
            <a:ext cx="5736701" cy="2275750"/>
          </a:xfrm>
          <a:prstGeom prst="rect">
            <a:avLst/>
          </a:prstGeom>
          <a:noFill/>
          <a:ln>
            <a:noFill/>
          </a:ln>
        </p:spPr>
      </p:pic>
      <p:cxnSp>
        <p:nvCxnSpPr>
          <p:cNvPr id="990" name="Google Shape;990;p52"/>
          <p:cNvCxnSpPr/>
          <p:nvPr/>
        </p:nvCxnSpPr>
        <p:spPr>
          <a:xfrm flipH="1">
            <a:off x="738550" y="2949100"/>
            <a:ext cx="5679300" cy="4800"/>
          </a:xfrm>
          <a:prstGeom prst="straightConnector1">
            <a:avLst/>
          </a:prstGeom>
          <a:noFill/>
          <a:ln cap="flat" cmpd="sng" w="9525">
            <a:solidFill>
              <a:schemeClr val="dk2"/>
            </a:solidFill>
            <a:prstDash val="solid"/>
            <a:round/>
            <a:headEnd len="med" w="med" type="none"/>
            <a:tailEnd len="med" w="med" type="none"/>
          </a:ln>
        </p:spPr>
      </p:cxnSp>
      <p:cxnSp>
        <p:nvCxnSpPr>
          <p:cNvPr id="991" name="Google Shape;991;p52"/>
          <p:cNvCxnSpPr/>
          <p:nvPr/>
        </p:nvCxnSpPr>
        <p:spPr>
          <a:xfrm flipH="1">
            <a:off x="730425" y="2953825"/>
            <a:ext cx="6600" cy="516900"/>
          </a:xfrm>
          <a:prstGeom prst="straightConnector1">
            <a:avLst/>
          </a:prstGeom>
          <a:noFill/>
          <a:ln cap="flat" cmpd="sng" w="9525">
            <a:solidFill>
              <a:schemeClr val="dk2"/>
            </a:solidFill>
            <a:prstDash val="solid"/>
            <a:round/>
            <a:headEnd len="med" w="med" type="none"/>
            <a:tailEnd len="med" w="med" type="none"/>
          </a:ln>
        </p:spPr>
      </p:cxnSp>
      <p:cxnSp>
        <p:nvCxnSpPr>
          <p:cNvPr id="992" name="Google Shape;992;p52"/>
          <p:cNvCxnSpPr/>
          <p:nvPr/>
        </p:nvCxnSpPr>
        <p:spPr>
          <a:xfrm>
            <a:off x="734025" y="3466425"/>
            <a:ext cx="204600" cy="0"/>
          </a:xfrm>
          <a:prstGeom prst="straightConnector1">
            <a:avLst/>
          </a:prstGeom>
          <a:noFill/>
          <a:ln cap="flat" cmpd="sng" w="9525">
            <a:solidFill>
              <a:schemeClr val="dk2"/>
            </a:solidFill>
            <a:prstDash val="solid"/>
            <a:round/>
            <a:headEnd len="med" w="med" type="none"/>
            <a:tailEnd len="med" w="med" type="triangle"/>
          </a:ln>
        </p:spPr>
      </p:cxnSp>
      <p:cxnSp>
        <p:nvCxnSpPr>
          <p:cNvPr id="993" name="Google Shape;993;p52"/>
          <p:cNvCxnSpPr/>
          <p:nvPr/>
        </p:nvCxnSpPr>
        <p:spPr>
          <a:xfrm>
            <a:off x="680150" y="4517525"/>
            <a:ext cx="122100" cy="4800"/>
          </a:xfrm>
          <a:prstGeom prst="straightConnector1">
            <a:avLst/>
          </a:prstGeom>
          <a:noFill/>
          <a:ln cap="flat" cmpd="sng" w="9525">
            <a:solidFill>
              <a:schemeClr val="dk2"/>
            </a:solidFill>
            <a:prstDash val="solid"/>
            <a:round/>
            <a:headEnd len="med" w="med" type="none"/>
            <a:tailEnd len="med" w="med" type="stealth"/>
          </a:ln>
        </p:spPr>
      </p:cxnSp>
      <p:cxnSp>
        <p:nvCxnSpPr>
          <p:cNvPr id="994" name="Google Shape;994;p52"/>
          <p:cNvCxnSpPr/>
          <p:nvPr/>
        </p:nvCxnSpPr>
        <p:spPr>
          <a:xfrm rot="10800000">
            <a:off x="654825" y="5100675"/>
            <a:ext cx="5898600" cy="4500"/>
          </a:xfrm>
          <a:prstGeom prst="straightConnector1">
            <a:avLst/>
          </a:prstGeom>
          <a:noFill/>
          <a:ln cap="flat" cmpd="sng" w="9525">
            <a:solidFill>
              <a:schemeClr val="dk2"/>
            </a:solidFill>
            <a:prstDash val="solid"/>
            <a:round/>
            <a:headEnd len="med" w="med" type="none"/>
            <a:tailEnd len="med" w="med" type="none"/>
          </a:ln>
        </p:spPr>
      </p:cxnSp>
      <p:cxnSp>
        <p:nvCxnSpPr>
          <p:cNvPr id="995" name="Google Shape;995;p52"/>
          <p:cNvCxnSpPr/>
          <p:nvPr/>
        </p:nvCxnSpPr>
        <p:spPr>
          <a:xfrm>
            <a:off x="674625" y="4522400"/>
            <a:ext cx="900" cy="576000"/>
          </a:xfrm>
          <a:prstGeom prst="straightConnector1">
            <a:avLst/>
          </a:prstGeom>
          <a:noFill/>
          <a:ln cap="flat" cmpd="sng" w="9525">
            <a:solidFill>
              <a:schemeClr val="dk2"/>
            </a:solidFill>
            <a:prstDash val="solid"/>
            <a:round/>
            <a:headEnd len="med" w="med" type="none"/>
            <a:tailEnd len="med" w="med" type="none"/>
          </a:ln>
        </p:spPr>
      </p:cxnSp>
      <p:sp>
        <p:nvSpPr>
          <p:cNvPr id="996" name="Google Shape;996;p52"/>
          <p:cNvSpPr txBox="1"/>
          <p:nvPr/>
        </p:nvSpPr>
        <p:spPr>
          <a:xfrm>
            <a:off x="6553425" y="546350"/>
            <a:ext cx="2549400" cy="2478000"/>
          </a:xfrm>
          <a:prstGeom prst="rect">
            <a:avLst/>
          </a:prstGeom>
          <a:no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Transforming EER to Relation </a:t>
            </a:r>
            <a:endParaRPr b="1">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Mapping Regular Entities</a:t>
            </a:r>
            <a:endParaRPr sz="12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Mapping Weak Entities</a:t>
            </a:r>
            <a:endParaRPr sz="12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Mapping Binary Relationships</a:t>
            </a:r>
            <a:endParaRPr sz="1200">
              <a:latin typeface="Lato"/>
              <a:ea typeface="Lato"/>
              <a:cs typeface="Lato"/>
              <a:sym typeface="Lato"/>
            </a:endParaRPr>
          </a:p>
          <a:p>
            <a:pPr indent="-304800" lvl="1" marL="450000" rtl="0" algn="l">
              <a:spcBef>
                <a:spcPts val="0"/>
              </a:spcBef>
              <a:spcAft>
                <a:spcPts val="0"/>
              </a:spcAft>
              <a:buSzPts val="1200"/>
              <a:buFont typeface="Lato"/>
              <a:buChar char="○"/>
            </a:pPr>
            <a:r>
              <a:rPr lang="en-GB" sz="1200">
                <a:latin typeface="Lato"/>
                <a:ea typeface="Lato"/>
                <a:cs typeface="Lato"/>
                <a:sym typeface="Lato"/>
              </a:rPr>
              <a:t>One-to-Many</a:t>
            </a:r>
            <a:endParaRPr sz="1200">
              <a:latin typeface="Lato"/>
              <a:ea typeface="Lato"/>
              <a:cs typeface="Lato"/>
              <a:sym typeface="Lato"/>
            </a:endParaRPr>
          </a:p>
          <a:p>
            <a:pPr indent="-304800" lvl="1" marL="450000" rtl="0" algn="l">
              <a:spcBef>
                <a:spcPts val="0"/>
              </a:spcBef>
              <a:spcAft>
                <a:spcPts val="0"/>
              </a:spcAft>
              <a:buSzPts val="1200"/>
              <a:buFont typeface="Lato"/>
              <a:buChar char="○"/>
            </a:pPr>
            <a:r>
              <a:rPr lang="en-GB" sz="1200">
                <a:latin typeface="Lato"/>
                <a:ea typeface="Lato"/>
                <a:cs typeface="Lato"/>
                <a:sym typeface="Lato"/>
              </a:rPr>
              <a:t>One-to-One</a:t>
            </a:r>
            <a:endParaRPr sz="1200">
              <a:latin typeface="Lato"/>
              <a:ea typeface="Lato"/>
              <a:cs typeface="Lato"/>
              <a:sym typeface="Lato"/>
            </a:endParaRPr>
          </a:p>
          <a:p>
            <a:pPr indent="-304800" lvl="1" marL="450000" rtl="0" algn="l">
              <a:spcBef>
                <a:spcPts val="0"/>
              </a:spcBef>
              <a:spcAft>
                <a:spcPts val="0"/>
              </a:spcAft>
              <a:buSzPts val="1200"/>
              <a:buFont typeface="Lato"/>
              <a:buChar char="○"/>
            </a:pPr>
            <a:r>
              <a:rPr b="1" lang="en-GB" sz="1200">
                <a:latin typeface="Lato"/>
                <a:ea typeface="Lato"/>
                <a:cs typeface="Lato"/>
                <a:sym typeface="Lato"/>
              </a:rPr>
              <a:t>Many-to-Many</a:t>
            </a:r>
            <a:endParaRPr b="1" sz="1200">
              <a:latin typeface="Lato"/>
              <a:ea typeface="Lato"/>
              <a:cs typeface="Lato"/>
              <a:sym typeface="Lato"/>
            </a:endParaRPr>
          </a:p>
          <a:p>
            <a:pPr indent="-304800" lvl="0" marL="179999" rtl="0" algn="l">
              <a:spcBef>
                <a:spcPts val="0"/>
              </a:spcBef>
              <a:spcAft>
                <a:spcPts val="0"/>
              </a:spcAft>
              <a:buSzPts val="1200"/>
              <a:buFont typeface="Lato"/>
              <a:buChar char="●"/>
            </a:pPr>
            <a:r>
              <a:rPr b="1" lang="en-GB" sz="1200">
                <a:latin typeface="Lato"/>
                <a:ea typeface="Lato"/>
                <a:cs typeface="Lato"/>
                <a:sym typeface="Lato"/>
              </a:rPr>
              <a:t>Mapping Associative Entities with no identifier</a:t>
            </a:r>
            <a:endParaRPr b="1" sz="1200">
              <a:latin typeface="Lato"/>
              <a:ea typeface="Lato"/>
              <a:cs typeface="Lato"/>
              <a:sym typeface="Lato"/>
            </a:endParaRPr>
          </a:p>
          <a:p>
            <a:pPr indent="0" lvl="0" marL="0" rtl="0" algn="l">
              <a:spcBef>
                <a:spcPts val="0"/>
              </a:spcBef>
              <a:spcAft>
                <a:spcPts val="0"/>
              </a:spcAft>
              <a:buNone/>
            </a:pPr>
            <a:r>
              <a:t/>
            </a:r>
            <a:endParaRPr>
              <a:solidFill>
                <a:srgbClr val="434343"/>
              </a:solidFill>
              <a:latin typeface="Lato"/>
              <a:ea typeface="Lato"/>
              <a:cs typeface="Lato"/>
              <a:sym typeface="Lato"/>
            </a:endParaRPr>
          </a:p>
        </p:txBody>
      </p:sp>
      <p:sp>
        <p:nvSpPr>
          <p:cNvPr id="997" name="Google Shape;997;p52"/>
          <p:cNvSpPr/>
          <p:nvPr/>
        </p:nvSpPr>
        <p:spPr>
          <a:xfrm rot="-3419">
            <a:off x="207295" y="3982827"/>
            <a:ext cx="603300" cy="374100"/>
          </a:xfrm>
          <a:prstGeom prst="rightArrow">
            <a:avLst>
              <a:gd fmla="val 27608" name="adj1"/>
              <a:gd fmla="val 50000" name="adj2"/>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8" name="Google Shape;998;p52"/>
          <p:cNvPicPr preferRelativeResize="0"/>
          <p:nvPr/>
        </p:nvPicPr>
        <p:blipFill>
          <a:blip r:embed="rId5">
            <a:alphaModFix/>
          </a:blip>
          <a:stretch>
            <a:fillRect/>
          </a:stretch>
        </p:blipFill>
        <p:spPr>
          <a:xfrm>
            <a:off x="6606577" y="3617827"/>
            <a:ext cx="2496250" cy="908305"/>
          </a:xfrm>
          <a:prstGeom prst="rect">
            <a:avLst/>
          </a:prstGeom>
          <a:noFill/>
          <a:ln>
            <a:noFill/>
          </a:ln>
        </p:spPr>
      </p:pic>
      <p:sp>
        <p:nvSpPr>
          <p:cNvPr id="999" name="Google Shape;999;p52"/>
          <p:cNvSpPr txBox="1"/>
          <p:nvPr/>
        </p:nvSpPr>
        <p:spPr>
          <a:xfrm>
            <a:off x="6352775" y="4447100"/>
            <a:ext cx="2791200" cy="646500"/>
          </a:xfrm>
          <a:prstGeom prst="rect">
            <a:avLst/>
          </a:prstGeom>
          <a:no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sz="1000">
                <a:latin typeface="Lato"/>
                <a:ea typeface="Lato"/>
                <a:cs typeface="Lato"/>
                <a:sym typeface="Lato"/>
              </a:rPr>
              <a:t>Example of an associative type converted into an associative entity due to many to many relationship.</a:t>
            </a:r>
            <a:endParaRPr sz="1000">
              <a:solidFill>
                <a:srgbClr val="434343"/>
              </a:solidFill>
              <a:latin typeface="Lato"/>
              <a:ea typeface="Lato"/>
              <a:cs typeface="Lato"/>
              <a:sym typeface="Lato"/>
            </a:endParaRPr>
          </a:p>
        </p:txBody>
      </p:sp>
      <p:pic>
        <p:nvPicPr>
          <p:cNvPr id="1000" name="Google Shape;1000;p52"/>
          <p:cNvPicPr preferRelativeResize="0"/>
          <p:nvPr/>
        </p:nvPicPr>
        <p:blipFill rotWithShape="1">
          <a:blip r:embed="rId6">
            <a:alphaModFix/>
          </a:blip>
          <a:srcRect b="31963" l="0" r="0" t="0"/>
          <a:stretch/>
        </p:blipFill>
        <p:spPr>
          <a:xfrm>
            <a:off x="6980163" y="2748100"/>
            <a:ext cx="1695914" cy="800400"/>
          </a:xfrm>
          <a:prstGeom prst="rect">
            <a:avLst/>
          </a:prstGeom>
          <a:noFill/>
          <a:ln>
            <a:noFill/>
          </a:ln>
        </p:spPr>
      </p:pic>
      <p:sp>
        <p:nvSpPr>
          <p:cNvPr id="1001" name="Google Shape;1001;p52"/>
          <p:cNvSpPr/>
          <p:nvPr/>
        </p:nvSpPr>
        <p:spPr>
          <a:xfrm rot="-5435">
            <a:off x="422673" y="3700983"/>
            <a:ext cx="379500" cy="252000"/>
          </a:xfrm>
          <a:prstGeom prst="rightArrow">
            <a:avLst>
              <a:gd fmla="val 27608"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2"/>
          <p:cNvSpPr txBox="1"/>
          <p:nvPr/>
        </p:nvSpPr>
        <p:spPr>
          <a:xfrm>
            <a:off x="680150" y="2463325"/>
            <a:ext cx="2791200" cy="800400"/>
          </a:xfrm>
          <a:prstGeom prst="rect">
            <a:avLst/>
          </a:prstGeom>
          <a:solidFill>
            <a:srgbClr val="E6F9E4"/>
          </a:solidFill>
          <a:ln cap="flat" cmpd="sng" w="19050">
            <a:solidFill>
              <a:srgbClr val="FF9900"/>
            </a:solidFill>
            <a:prstDash val="solid"/>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rPr b="1" lang="en-GB" sz="1000">
                <a:latin typeface="Lato"/>
                <a:ea typeface="Lato"/>
                <a:cs typeface="Lato"/>
                <a:sym typeface="Lato"/>
              </a:rPr>
              <a:t>Primary key of the associative entity consists of the primary key from the participating relations. I.e OfferingID, OrderID</a:t>
            </a:r>
            <a:endParaRPr sz="1000">
              <a:solidFill>
                <a:srgbClr val="434343"/>
              </a:solidFill>
              <a:latin typeface="Lato"/>
              <a:ea typeface="Lato"/>
              <a:cs typeface="Lato"/>
              <a:sym typeface="Lato"/>
            </a:endParaRPr>
          </a:p>
        </p:txBody>
      </p:sp>
      <p:sp>
        <p:nvSpPr>
          <p:cNvPr id="1003" name="Google Shape;1003;p52"/>
          <p:cNvSpPr/>
          <p:nvPr/>
        </p:nvSpPr>
        <p:spPr>
          <a:xfrm rot="-5435">
            <a:off x="422673" y="4386783"/>
            <a:ext cx="379500" cy="252000"/>
          </a:xfrm>
          <a:prstGeom prst="rightArrow">
            <a:avLst>
              <a:gd fmla="val 27608"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2"/>
          <p:cNvSpPr txBox="1"/>
          <p:nvPr/>
        </p:nvSpPr>
        <p:spPr>
          <a:xfrm>
            <a:off x="8052950" y="0"/>
            <a:ext cx="1028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7">
                  <a:extLst>
                    <a:ext uri="{A12FA001-AC4F-418D-AE19-62706E023703}">
                      <ahyp:hlinkClr val="tx"/>
                    </a:ext>
                  </a:extLst>
                </a:hlinkClick>
              </a:rPr>
              <a:t>RDM Link 1 </a:t>
            </a:r>
            <a:endParaRPr sz="1000" u="sng">
              <a:solidFill>
                <a:schemeClr val="lt1"/>
              </a:solidFill>
              <a:latin typeface="Raleway"/>
              <a:ea typeface="Raleway"/>
              <a:cs typeface="Raleway"/>
              <a:sym typeface="Raleway"/>
            </a:endParaRPr>
          </a:p>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8">
                  <a:extLst>
                    <a:ext uri="{A12FA001-AC4F-418D-AE19-62706E023703}">
                      <ahyp:hlinkClr val="tx"/>
                    </a:ext>
                  </a:extLst>
                </a:hlinkClick>
              </a:rPr>
              <a:t>RDM Link 2 </a:t>
            </a:r>
            <a:endParaRPr sz="1000" u="sng">
              <a:solidFill>
                <a:schemeClr val="lt1"/>
              </a:solidFill>
              <a:latin typeface="Raleway"/>
              <a:ea typeface="Raleway"/>
              <a:cs typeface="Raleway"/>
              <a:sym typeface="Raleway"/>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53"/>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3"/>
          <p:cNvSpPr txBox="1"/>
          <p:nvPr/>
        </p:nvSpPr>
        <p:spPr>
          <a:xfrm>
            <a:off x="76200" y="-76200"/>
            <a:ext cx="549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5.2 </a:t>
            </a:r>
            <a:r>
              <a:rPr lang="en-GB" sz="1300">
                <a:solidFill>
                  <a:schemeClr val="lt1"/>
                </a:solidFill>
                <a:latin typeface="Raleway"/>
                <a:ea typeface="Raleway"/>
                <a:cs typeface="Raleway"/>
                <a:sym typeface="Raleway"/>
              </a:rPr>
              <a:t>Transforming ER Diagram into Relational Data Model</a:t>
            </a:r>
            <a:endParaRPr b="1" sz="2600">
              <a:solidFill>
                <a:schemeClr val="lt1"/>
              </a:solidFill>
              <a:latin typeface="Raleway"/>
              <a:ea typeface="Raleway"/>
              <a:cs typeface="Raleway"/>
              <a:sym typeface="Raleway"/>
            </a:endParaRPr>
          </a:p>
        </p:txBody>
      </p:sp>
      <p:sp>
        <p:nvSpPr>
          <p:cNvPr id="1011" name="Google Shape;1011;p53"/>
          <p:cNvSpPr/>
          <p:nvPr/>
        </p:nvSpPr>
        <p:spPr>
          <a:xfrm>
            <a:off x="0" y="495600"/>
            <a:ext cx="9144000" cy="4660500"/>
          </a:xfrm>
          <a:prstGeom prst="rect">
            <a:avLst/>
          </a:prstGeom>
          <a:solidFill>
            <a:srgbClr val="E6F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3"/>
          <p:cNvSpPr/>
          <p:nvPr/>
        </p:nvSpPr>
        <p:spPr>
          <a:xfrm>
            <a:off x="810600" y="1133350"/>
            <a:ext cx="801000" cy="14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3" name="Google Shape;1013;p53"/>
          <p:cNvPicPr preferRelativeResize="0"/>
          <p:nvPr/>
        </p:nvPicPr>
        <p:blipFill rotWithShape="1">
          <a:blip r:embed="rId3">
            <a:alphaModFix/>
          </a:blip>
          <a:srcRect b="0" l="6101" r="4437" t="4798"/>
          <a:stretch/>
        </p:blipFill>
        <p:spPr>
          <a:xfrm>
            <a:off x="0" y="495600"/>
            <a:ext cx="6444610" cy="2588825"/>
          </a:xfrm>
          <a:prstGeom prst="rect">
            <a:avLst/>
          </a:prstGeom>
          <a:noFill/>
          <a:ln>
            <a:noFill/>
          </a:ln>
        </p:spPr>
      </p:pic>
      <p:cxnSp>
        <p:nvCxnSpPr>
          <p:cNvPr id="1014" name="Google Shape;1014;p53"/>
          <p:cNvCxnSpPr/>
          <p:nvPr/>
        </p:nvCxnSpPr>
        <p:spPr>
          <a:xfrm rot="10800000">
            <a:off x="1285875" y="614100"/>
            <a:ext cx="0" cy="118500"/>
          </a:xfrm>
          <a:prstGeom prst="straightConnector1">
            <a:avLst/>
          </a:prstGeom>
          <a:noFill/>
          <a:ln cap="flat" cmpd="sng" w="9525">
            <a:solidFill>
              <a:schemeClr val="dk2"/>
            </a:solidFill>
            <a:prstDash val="solid"/>
            <a:round/>
            <a:headEnd len="med" w="med" type="none"/>
            <a:tailEnd len="med" w="med" type="none"/>
          </a:ln>
        </p:spPr>
      </p:cxnSp>
      <p:cxnSp>
        <p:nvCxnSpPr>
          <p:cNvPr id="1015" name="Google Shape;1015;p53"/>
          <p:cNvCxnSpPr/>
          <p:nvPr/>
        </p:nvCxnSpPr>
        <p:spPr>
          <a:xfrm>
            <a:off x="1290125" y="620400"/>
            <a:ext cx="5119800" cy="6000"/>
          </a:xfrm>
          <a:prstGeom prst="straightConnector1">
            <a:avLst/>
          </a:prstGeom>
          <a:noFill/>
          <a:ln cap="flat" cmpd="sng" w="9525">
            <a:solidFill>
              <a:schemeClr val="dk2"/>
            </a:solidFill>
            <a:prstDash val="solid"/>
            <a:round/>
            <a:headEnd len="med" w="med" type="none"/>
            <a:tailEnd len="med" w="med" type="none"/>
          </a:ln>
        </p:spPr>
      </p:cxnSp>
      <p:cxnSp>
        <p:nvCxnSpPr>
          <p:cNvPr id="1016" name="Google Shape;1016;p53"/>
          <p:cNvCxnSpPr/>
          <p:nvPr/>
        </p:nvCxnSpPr>
        <p:spPr>
          <a:xfrm>
            <a:off x="6410075" y="613800"/>
            <a:ext cx="9900" cy="2531400"/>
          </a:xfrm>
          <a:prstGeom prst="straightConnector1">
            <a:avLst/>
          </a:prstGeom>
          <a:noFill/>
          <a:ln cap="flat" cmpd="sng" w="9525">
            <a:solidFill>
              <a:schemeClr val="dk2"/>
            </a:solidFill>
            <a:prstDash val="solid"/>
            <a:round/>
            <a:headEnd len="med" w="med" type="none"/>
            <a:tailEnd len="med" w="med" type="none"/>
          </a:ln>
        </p:spPr>
      </p:cxnSp>
      <p:cxnSp>
        <p:nvCxnSpPr>
          <p:cNvPr id="1017" name="Google Shape;1017;p53"/>
          <p:cNvCxnSpPr/>
          <p:nvPr/>
        </p:nvCxnSpPr>
        <p:spPr>
          <a:xfrm>
            <a:off x="4568250" y="1629350"/>
            <a:ext cx="0" cy="186000"/>
          </a:xfrm>
          <a:prstGeom prst="straightConnector1">
            <a:avLst/>
          </a:prstGeom>
          <a:noFill/>
          <a:ln cap="flat" cmpd="sng" w="9525">
            <a:solidFill>
              <a:schemeClr val="dk2"/>
            </a:solidFill>
            <a:prstDash val="solid"/>
            <a:round/>
            <a:headEnd len="med" w="med" type="none"/>
            <a:tailEnd len="med" w="med" type="none"/>
          </a:ln>
        </p:spPr>
      </p:cxnSp>
      <p:cxnSp>
        <p:nvCxnSpPr>
          <p:cNvPr id="1018" name="Google Shape;1018;p53"/>
          <p:cNvCxnSpPr/>
          <p:nvPr/>
        </p:nvCxnSpPr>
        <p:spPr>
          <a:xfrm>
            <a:off x="4567525" y="1815900"/>
            <a:ext cx="1985400" cy="9300"/>
          </a:xfrm>
          <a:prstGeom prst="straightConnector1">
            <a:avLst/>
          </a:prstGeom>
          <a:noFill/>
          <a:ln cap="flat" cmpd="sng" w="9525">
            <a:solidFill>
              <a:schemeClr val="dk2"/>
            </a:solidFill>
            <a:prstDash val="solid"/>
            <a:round/>
            <a:headEnd len="med" w="med" type="none"/>
            <a:tailEnd len="med" w="med" type="none"/>
          </a:ln>
        </p:spPr>
      </p:cxnSp>
      <p:cxnSp>
        <p:nvCxnSpPr>
          <p:cNvPr id="1019" name="Google Shape;1019;p53"/>
          <p:cNvCxnSpPr/>
          <p:nvPr/>
        </p:nvCxnSpPr>
        <p:spPr>
          <a:xfrm flipH="1">
            <a:off x="6531875" y="1832375"/>
            <a:ext cx="15300" cy="3277500"/>
          </a:xfrm>
          <a:prstGeom prst="straightConnector1">
            <a:avLst/>
          </a:prstGeom>
          <a:noFill/>
          <a:ln cap="flat" cmpd="sng" w="9525">
            <a:solidFill>
              <a:schemeClr val="dk2"/>
            </a:solidFill>
            <a:prstDash val="solid"/>
            <a:round/>
            <a:headEnd len="med" w="med" type="none"/>
            <a:tailEnd len="med" w="med" type="none"/>
          </a:ln>
        </p:spPr>
      </p:cxnSp>
      <p:pic>
        <p:nvPicPr>
          <p:cNvPr id="1020" name="Google Shape;1020;p53"/>
          <p:cNvPicPr preferRelativeResize="0"/>
          <p:nvPr/>
        </p:nvPicPr>
        <p:blipFill rotWithShape="1">
          <a:blip r:embed="rId4">
            <a:alphaModFix/>
          </a:blip>
          <a:srcRect b="0" l="5719" r="4634" t="7808"/>
          <a:stretch/>
        </p:blipFill>
        <p:spPr>
          <a:xfrm>
            <a:off x="735775" y="2940900"/>
            <a:ext cx="5736701" cy="2275750"/>
          </a:xfrm>
          <a:prstGeom prst="rect">
            <a:avLst/>
          </a:prstGeom>
          <a:noFill/>
          <a:ln>
            <a:noFill/>
          </a:ln>
        </p:spPr>
      </p:pic>
      <p:cxnSp>
        <p:nvCxnSpPr>
          <p:cNvPr id="1021" name="Google Shape;1021;p53"/>
          <p:cNvCxnSpPr/>
          <p:nvPr/>
        </p:nvCxnSpPr>
        <p:spPr>
          <a:xfrm flipH="1">
            <a:off x="738550" y="2949100"/>
            <a:ext cx="5679300" cy="4800"/>
          </a:xfrm>
          <a:prstGeom prst="straightConnector1">
            <a:avLst/>
          </a:prstGeom>
          <a:noFill/>
          <a:ln cap="flat" cmpd="sng" w="9525">
            <a:solidFill>
              <a:schemeClr val="dk2"/>
            </a:solidFill>
            <a:prstDash val="solid"/>
            <a:round/>
            <a:headEnd len="med" w="med" type="none"/>
            <a:tailEnd len="med" w="med" type="none"/>
          </a:ln>
        </p:spPr>
      </p:cxnSp>
      <p:cxnSp>
        <p:nvCxnSpPr>
          <p:cNvPr id="1022" name="Google Shape;1022;p53"/>
          <p:cNvCxnSpPr/>
          <p:nvPr/>
        </p:nvCxnSpPr>
        <p:spPr>
          <a:xfrm flipH="1">
            <a:off x="730425" y="2953825"/>
            <a:ext cx="6600" cy="516900"/>
          </a:xfrm>
          <a:prstGeom prst="straightConnector1">
            <a:avLst/>
          </a:prstGeom>
          <a:noFill/>
          <a:ln cap="flat" cmpd="sng" w="9525">
            <a:solidFill>
              <a:schemeClr val="dk2"/>
            </a:solidFill>
            <a:prstDash val="solid"/>
            <a:round/>
            <a:headEnd len="med" w="med" type="none"/>
            <a:tailEnd len="med" w="med" type="none"/>
          </a:ln>
        </p:spPr>
      </p:cxnSp>
      <p:cxnSp>
        <p:nvCxnSpPr>
          <p:cNvPr id="1023" name="Google Shape;1023;p53"/>
          <p:cNvCxnSpPr/>
          <p:nvPr/>
        </p:nvCxnSpPr>
        <p:spPr>
          <a:xfrm>
            <a:off x="734025" y="3466425"/>
            <a:ext cx="204600" cy="0"/>
          </a:xfrm>
          <a:prstGeom prst="straightConnector1">
            <a:avLst/>
          </a:prstGeom>
          <a:noFill/>
          <a:ln cap="flat" cmpd="sng" w="9525">
            <a:solidFill>
              <a:schemeClr val="dk2"/>
            </a:solidFill>
            <a:prstDash val="solid"/>
            <a:round/>
            <a:headEnd len="med" w="med" type="none"/>
            <a:tailEnd len="med" w="med" type="triangle"/>
          </a:ln>
        </p:spPr>
      </p:cxnSp>
      <p:cxnSp>
        <p:nvCxnSpPr>
          <p:cNvPr id="1024" name="Google Shape;1024;p53"/>
          <p:cNvCxnSpPr/>
          <p:nvPr/>
        </p:nvCxnSpPr>
        <p:spPr>
          <a:xfrm>
            <a:off x="680150" y="4517525"/>
            <a:ext cx="122100" cy="4800"/>
          </a:xfrm>
          <a:prstGeom prst="straightConnector1">
            <a:avLst/>
          </a:prstGeom>
          <a:noFill/>
          <a:ln cap="flat" cmpd="sng" w="9525">
            <a:solidFill>
              <a:schemeClr val="dk2"/>
            </a:solidFill>
            <a:prstDash val="solid"/>
            <a:round/>
            <a:headEnd len="med" w="med" type="none"/>
            <a:tailEnd len="med" w="med" type="stealth"/>
          </a:ln>
        </p:spPr>
      </p:cxnSp>
      <p:cxnSp>
        <p:nvCxnSpPr>
          <p:cNvPr id="1025" name="Google Shape;1025;p53"/>
          <p:cNvCxnSpPr/>
          <p:nvPr/>
        </p:nvCxnSpPr>
        <p:spPr>
          <a:xfrm rot="10800000">
            <a:off x="654825" y="5100675"/>
            <a:ext cx="5898600" cy="4500"/>
          </a:xfrm>
          <a:prstGeom prst="straightConnector1">
            <a:avLst/>
          </a:prstGeom>
          <a:noFill/>
          <a:ln cap="flat" cmpd="sng" w="9525">
            <a:solidFill>
              <a:schemeClr val="dk2"/>
            </a:solidFill>
            <a:prstDash val="solid"/>
            <a:round/>
            <a:headEnd len="med" w="med" type="none"/>
            <a:tailEnd len="med" w="med" type="none"/>
          </a:ln>
        </p:spPr>
      </p:cxnSp>
      <p:cxnSp>
        <p:nvCxnSpPr>
          <p:cNvPr id="1026" name="Google Shape;1026;p53"/>
          <p:cNvCxnSpPr/>
          <p:nvPr/>
        </p:nvCxnSpPr>
        <p:spPr>
          <a:xfrm>
            <a:off x="674625" y="4522400"/>
            <a:ext cx="900" cy="576000"/>
          </a:xfrm>
          <a:prstGeom prst="straightConnector1">
            <a:avLst/>
          </a:prstGeom>
          <a:noFill/>
          <a:ln cap="flat" cmpd="sng" w="9525">
            <a:solidFill>
              <a:schemeClr val="dk2"/>
            </a:solidFill>
            <a:prstDash val="solid"/>
            <a:round/>
            <a:headEnd len="med" w="med" type="none"/>
            <a:tailEnd len="med" w="med" type="none"/>
          </a:ln>
        </p:spPr>
      </p:cxnSp>
      <p:sp>
        <p:nvSpPr>
          <p:cNvPr id="1027" name="Google Shape;1027;p53"/>
          <p:cNvSpPr txBox="1"/>
          <p:nvPr/>
        </p:nvSpPr>
        <p:spPr>
          <a:xfrm>
            <a:off x="6553425" y="546350"/>
            <a:ext cx="2549400" cy="1923900"/>
          </a:xfrm>
          <a:prstGeom prst="rect">
            <a:avLst/>
          </a:prstGeom>
          <a:no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Transforming EER to Relation </a:t>
            </a:r>
            <a:endParaRPr b="1">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Mapping Regular Entities</a:t>
            </a:r>
            <a:endParaRPr sz="12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Mapping Weak Entities</a:t>
            </a:r>
            <a:endParaRPr sz="12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Mapping Binary Relationships</a:t>
            </a:r>
            <a:endParaRPr sz="12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Mapping Associative Entities with no identifier</a:t>
            </a:r>
            <a:endParaRPr sz="1200">
              <a:latin typeface="Lato"/>
              <a:ea typeface="Lato"/>
              <a:cs typeface="Lato"/>
              <a:sym typeface="Lato"/>
            </a:endParaRPr>
          </a:p>
          <a:p>
            <a:pPr indent="0" lvl="0" marL="0" rtl="0" algn="l">
              <a:spcBef>
                <a:spcPts val="0"/>
              </a:spcBef>
              <a:spcAft>
                <a:spcPts val="0"/>
              </a:spcAft>
              <a:buNone/>
            </a:pPr>
            <a:r>
              <a:t/>
            </a:r>
            <a:endParaRPr>
              <a:solidFill>
                <a:srgbClr val="434343"/>
              </a:solidFill>
              <a:latin typeface="Lato"/>
              <a:ea typeface="Lato"/>
              <a:cs typeface="Lato"/>
              <a:sym typeface="Lato"/>
            </a:endParaRPr>
          </a:p>
        </p:txBody>
      </p:sp>
      <p:sp>
        <p:nvSpPr>
          <p:cNvPr id="1028" name="Google Shape;1028;p53"/>
          <p:cNvSpPr/>
          <p:nvPr/>
        </p:nvSpPr>
        <p:spPr>
          <a:xfrm rot="-8099333">
            <a:off x="4125466" y="2112498"/>
            <a:ext cx="3280622" cy="374201"/>
          </a:xfrm>
          <a:prstGeom prst="rightArrow">
            <a:avLst>
              <a:gd fmla="val 27608" name="adj1"/>
              <a:gd fmla="val 50000" name="adj2"/>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9" name="Google Shape;1029;p53"/>
          <p:cNvPicPr preferRelativeResize="0"/>
          <p:nvPr/>
        </p:nvPicPr>
        <p:blipFill>
          <a:blip r:embed="rId5">
            <a:alphaModFix/>
          </a:blip>
          <a:stretch>
            <a:fillRect/>
          </a:stretch>
        </p:blipFill>
        <p:spPr>
          <a:xfrm>
            <a:off x="6959222" y="2285825"/>
            <a:ext cx="1985400" cy="2729023"/>
          </a:xfrm>
          <a:prstGeom prst="rect">
            <a:avLst/>
          </a:prstGeom>
          <a:noFill/>
          <a:ln>
            <a:noFill/>
          </a:ln>
        </p:spPr>
      </p:pic>
      <p:sp>
        <p:nvSpPr>
          <p:cNvPr id="1030" name="Google Shape;1030;p53"/>
          <p:cNvSpPr/>
          <p:nvPr/>
        </p:nvSpPr>
        <p:spPr>
          <a:xfrm>
            <a:off x="1290125" y="495600"/>
            <a:ext cx="4242600" cy="637800"/>
          </a:xfrm>
          <a:prstGeom prst="roundRect">
            <a:avLst>
              <a:gd fmla="val 16667" name="adj"/>
            </a:avLst>
          </a:prstGeom>
          <a:noFill/>
          <a:ln cap="flat" cmpd="sng" w="28575">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3"/>
          <p:cNvSpPr txBox="1"/>
          <p:nvPr/>
        </p:nvSpPr>
        <p:spPr>
          <a:xfrm>
            <a:off x="8052950" y="0"/>
            <a:ext cx="1028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6">
                  <a:extLst>
                    <a:ext uri="{A12FA001-AC4F-418D-AE19-62706E023703}">
                      <ahyp:hlinkClr val="tx"/>
                    </a:ext>
                  </a:extLst>
                </a:hlinkClick>
              </a:rPr>
              <a:t>RDM Link 1 </a:t>
            </a:r>
            <a:endParaRPr sz="1000" u="sng">
              <a:solidFill>
                <a:schemeClr val="lt1"/>
              </a:solidFill>
              <a:latin typeface="Raleway"/>
              <a:ea typeface="Raleway"/>
              <a:cs typeface="Raleway"/>
              <a:sym typeface="Raleway"/>
            </a:endParaRPr>
          </a:p>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7">
                  <a:extLst>
                    <a:ext uri="{A12FA001-AC4F-418D-AE19-62706E023703}">
                      <ahyp:hlinkClr val="tx"/>
                    </a:ext>
                  </a:extLst>
                </a:hlinkClick>
              </a:rPr>
              <a:t>RDM Link 2 </a:t>
            </a:r>
            <a:endParaRPr sz="1000" u="sng">
              <a:solidFill>
                <a:schemeClr val="lt1"/>
              </a:solidFill>
              <a:latin typeface="Raleway"/>
              <a:ea typeface="Raleway"/>
              <a:cs typeface="Raleway"/>
              <a:sym typeface="Raleway"/>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54"/>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4"/>
          <p:cNvSpPr txBox="1"/>
          <p:nvPr/>
        </p:nvSpPr>
        <p:spPr>
          <a:xfrm>
            <a:off x="76200" y="-76200"/>
            <a:ext cx="549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5.1 </a:t>
            </a:r>
            <a:r>
              <a:rPr lang="en-GB" sz="1300">
                <a:solidFill>
                  <a:schemeClr val="lt1"/>
                </a:solidFill>
                <a:latin typeface="Raleway"/>
                <a:ea typeface="Raleway"/>
                <a:cs typeface="Raleway"/>
                <a:sym typeface="Raleway"/>
              </a:rPr>
              <a:t>Transforming ER Diagram into Relational Data Model</a:t>
            </a:r>
            <a:endParaRPr b="1" sz="2600">
              <a:solidFill>
                <a:schemeClr val="lt1"/>
              </a:solidFill>
              <a:latin typeface="Raleway"/>
              <a:ea typeface="Raleway"/>
              <a:cs typeface="Raleway"/>
              <a:sym typeface="Raleway"/>
            </a:endParaRPr>
          </a:p>
        </p:txBody>
      </p:sp>
      <p:sp>
        <p:nvSpPr>
          <p:cNvPr id="1038" name="Google Shape;1038;p54"/>
          <p:cNvSpPr/>
          <p:nvPr/>
        </p:nvSpPr>
        <p:spPr>
          <a:xfrm>
            <a:off x="0" y="495600"/>
            <a:ext cx="9144000" cy="4660500"/>
          </a:xfrm>
          <a:prstGeom prst="rect">
            <a:avLst/>
          </a:prstGeom>
          <a:solidFill>
            <a:srgbClr val="E6F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4"/>
          <p:cNvSpPr/>
          <p:nvPr/>
        </p:nvSpPr>
        <p:spPr>
          <a:xfrm>
            <a:off x="810600" y="1133350"/>
            <a:ext cx="801000" cy="14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0" name="Google Shape;1040;p54"/>
          <p:cNvPicPr preferRelativeResize="0"/>
          <p:nvPr/>
        </p:nvPicPr>
        <p:blipFill rotWithShape="1">
          <a:blip r:embed="rId3">
            <a:alphaModFix/>
          </a:blip>
          <a:srcRect b="0" l="6101" r="4437" t="4798"/>
          <a:stretch/>
        </p:blipFill>
        <p:spPr>
          <a:xfrm>
            <a:off x="0" y="495600"/>
            <a:ext cx="6444610" cy="2588825"/>
          </a:xfrm>
          <a:prstGeom prst="rect">
            <a:avLst/>
          </a:prstGeom>
          <a:noFill/>
          <a:ln>
            <a:noFill/>
          </a:ln>
        </p:spPr>
      </p:pic>
      <p:cxnSp>
        <p:nvCxnSpPr>
          <p:cNvPr id="1041" name="Google Shape;1041;p54"/>
          <p:cNvCxnSpPr/>
          <p:nvPr/>
        </p:nvCxnSpPr>
        <p:spPr>
          <a:xfrm rot="10800000">
            <a:off x="1285875" y="614100"/>
            <a:ext cx="0" cy="118500"/>
          </a:xfrm>
          <a:prstGeom prst="straightConnector1">
            <a:avLst/>
          </a:prstGeom>
          <a:noFill/>
          <a:ln cap="flat" cmpd="sng" w="9525">
            <a:solidFill>
              <a:schemeClr val="dk2"/>
            </a:solidFill>
            <a:prstDash val="solid"/>
            <a:round/>
            <a:headEnd len="med" w="med" type="none"/>
            <a:tailEnd len="med" w="med" type="none"/>
          </a:ln>
        </p:spPr>
      </p:cxnSp>
      <p:cxnSp>
        <p:nvCxnSpPr>
          <p:cNvPr id="1042" name="Google Shape;1042;p54"/>
          <p:cNvCxnSpPr/>
          <p:nvPr/>
        </p:nvCxnSpPr>
        <p:spPr>
          <a:xfrm>
            <a:off x="1290125" y="620400"/>
            <a:ext cx="5119800" cy="6000"/>
          </a:xfrm>
          <a:prstGeom prst="straightConnector1">
            <a:avLst/>
          </a:prstGeom>
          <a:noFill/>
          <a:ln cap="flat" cmpd="sng" w="9525">
            <a:solidFill>
              <a:schemeClr val="dk2"/>
            </a:solidFill>
            <a:prstDash val="solid"/>
            <a:round/>
            <a:headEnd len="med" w="med" type="none"/>
            <a:tailEnd len="med" w="med" type="none"/>
          </a:ln>
        </p:spPr>
      </p:cxnSp>
      <p:cxnSp>
        <p:nvCxnSpPr>
          <p:cNvPr id="1043" name="Google Shape;1043;p54"/>
          <p:cNvCxnSpPr/>
          <p:nvPr/>
        </p:nvCxnSpPr>
        <p:spPr>
          <a:xfrm>
            <a:off x="6410075" y="613800"/>
            <a:ext cx="9900" cy="2531400"/>
          </a:xfrm>
          <a:prstGeom prst="straightConnector1">
            <a:avLst/>
          </a:prstGeom>
          <a:noFill/>
          <a:ln cap="flat" cmpd="sng" w="9525">
            <a:solidFill>
              <a:schemeClr val="dk2"/>
            </a:solidFill>
            <a:prstDash val="solid"/>
            <a:round/>
            <a:headEnd len="med" w="med" type="none"/>
            <a:tailEnd len="med" w="med" type="none"/>
          </a:ln>
        </p:spPr>
      </p:cxnSp>
      <p:cxnSp>
        <p:nvCxnSpPr>
          <p:cNvPr id="1044" name="Google Shape;1044;p54"/>
          <p:cNvCxnSpPr/>
          <p:nvPr/>
        </p:nvCxnSpPr>
        <p:spPr>
          <a:xfrm>
            <a:off x="4568250" y="1629350"/>
            <a:ext cx="0" cy="186000"/>
          </a:xfrm>
          <a:prstGeom prst="straightConnector1">
            <a:avLst/>
          </a:prstGeom>
          <a:noFill/>
          <a:ln cap="flat" cmpd="sng" w="9525">
            <a:solidFill>
              <a:schemeClr val="dk2"/>
            </a:solidFill>
            <a:prstDash val="solid"/>
            <a:round/>
            <a:headEnd len="med" w="med" type="none"/>
            <a:tailEnd len="med" w="med" type="none"/>
          </a:ln>
        </p:spPr>
      </p:cxnSp>
      <p:cxnSp>
        <p:nvCxnSpPr>
          <p:cNvPr id="1045" name="Google Shape;1045;p54"/>
          <p:cNvCxnSpPr/>
          <p:nvPr/>
        </p:nvCxnSpPr>
        <p:spPr>
          <a:xfrm>
            <a:off x="4567525" y="1815900"/>
            <a:ext cx="1985400" cy="9300"/>
          </a:xfrm>
          <a:prstGeom prst="straightConnector1">
            <a:avLst/>
          </a:prstGeom>
          <a:noFill/>
          <a:ln cap="flat" cmpd="sng" w="9525">
            <a:solidFill>
              <a:schemeClr val="dk2"/>
            </a:solidFill>
            <a:prstDash val="solid"/>
            <a:round/>
            <a:headEnd len="med" w="med" type="none"/>
            <a:tailEnd len="med" w="med" type="none"/>
          </a:ln>
        </p:spPr>
      </p:cxnSp>
      <p:cxnSp>
        <p:nvCxnSpPr>
          <p:cNvPr id="1046" name="Google Shape;1046;p54"/>
          <p:cNvCxnSpPr/>
          <p:nvPr/>
        </p:nvCxnSpPr>
        <p:spPr>
          <a:xfrm flipH="1">
            <a:off x="6531875" y="1832375"/>
            <a:ext cx="15300" cy="3277500"/>
          </a:xfrm>
          <a:prstGeom prst="straightConnector1">
            <a:avLst/>
          </a:prstGeom>
          <a:noFill/>
          <a:ln cap="flat" cmpd="sng" w="9525">
            <a:solidFill>
              <a:schemeClr val="dk2"/>
            </a:solidFill>
            <a:prstDash val="solid"/>
            <a:round/>
            <a:headEnd len="med" w="med" type="none"/>
            <a:tailEnd len="med" w="med" type="none"/>
          </a:ln>
        </p:spPr>
      </p:cxnSp>
      <p:pic>
        <p:nvPicPr>
          <p:cNvPr id="1047" name="Google Shape;1047;p54"/>
          <p:cNvPicPr preferRelativeResize="0"/>
          <p:nvPr/>
        </p:nvPicPr>
        <p:blipFill rotWithShape="1">
          <a:blip r:embed="rId4">
            <a:alphaModFix/>
          </a:blip>
          <a:srcRect b="0" l="5719" r="4634" t="7808"/>
          <a:stretch/>
        </p:blipFill>
        <p:spPr>
          <a:xfrm>
            <a:off x="735775" y="2940900"/>
            <a:ext cx="5736701" cy="2275750"/>
          </a:xfrm>
          <a:prstGeom prst="rect">
            <a:avLst/>
          </a:prstGeom>
          <a:noFill/>
          <a:ln>
            <a:noFill/>
          </a:ln>
        </p:spPr>
      </p:pic>
      <p:cxnSp>
        <p:nvCxnSpPr>
          <p:cNvPr id="1048" name="Google Shape;1048;p54"/>
          <p:cNvCxnSpPr/>
          <p:nvPr/>
        </p:nvCxnSpPr>
        <p:spPr>
          <a:xfrm flipH="1">
            <a:off x="738550" y="2949100"/>
            <a:ext cx="5679300" cy="4800"/>
          </a:xfrm>
          <a:prstGeom prst="straightConnector1">
            <a:avLst/>
          </a:prstGeom>
          <a:noFill/>
          <a:ln cap="flat" cmpd="sng" w="9525">
            <a:solidFill>
              <a:schemeClr val="dk2"/>
            </a:solidFill>
            <a:prstDash val="solid"/>
            <a:round/>
            <a:headEnd len="med" w="med" type="none"/>
            <a:tailEnd len="med" w="med" type="none"/>
          </a:ln>
        </p:spPr>
      </p:cxnSp>
      <p:cxnSp>
        <p:nvCxnSpPr>
          <p:cNvPr id="1049" name="Google Shape;1049;p54"/>
          <p:cNvCxnSpPr/>
          <p:nvPr/>
        </p:nvCxnSpPr>
        <p:spPr>
          <a:xfrm flipH="1">
            <a:off x="730425" y="2953825"/>
            <a:ext cx="6600" cy="516900"/>
          </a:xfrm>
          <a:prstGeom prst="straightConnector1">
            <a:avLst/>
          </a:prstGeom>
          <a:noFill/>
          <a:ln cap="flat" cmpd="sng" w="9525">
            <a:solidFill>
              <a:schemeClr val="dk2"/>
            </a:solidFill>
            <a:prstDash val="solid"/>
            <a:round/>
            <a:headEnd len="med" w="med" type="none"/>
            <a:tailEnd len="med" w="med" type="none"/>
          </a:ln>
        </p:spPr>
      </p:cxnSp>
      <p:cxnSp>
        <p:nvCxnSpPr>
          <p:cNvPr id="1050" name="Google Shape;1050;p54"/>
          <p:cNvCxnSpPr/>
          <p:nvPr/>
        </p:nvCxnSpPr>
        <p:spPr>
          <a:xfrm>
            <a:off x="734025" y="3466425"/>
            <a:ext cx="204600" cy="0"/>
          </a:xfrm>
          <a:prstGeom prst="straightConnector1">
            <a:avLst/>
          </a:prstGeom>
          <a:noFill/>
          <a:ln cap="flat" cmpd="sng" w="9525">
            <a:solidFill>
              <a:schemeClr val="dk2"/>
            </a:solidFill>
            <a:prstDash val="solid"/>
            <a:round/>
            <a:headEnd len="med" w="med" type="none"/>
            <a:tailEnd len="med" w="med" type="triangle"/>
          </a:ln>
        </p:spPr>
      </p:cxnSp>
      <p:cxnSp>
        <p:nvCxnSpPr>
          <p:cNvPr id="1051" name="Google Shape;1051;p54"/>
          <p:cNvCxnSpPr/>
          <p:nvPr/>
        </p:nvCxnSpPr>
        <p:spPr>
          <a:xfrm>
            <a:off x="680150" y="4517525"/>
            <a:ext cx="122100" cy="4800"/>
          </a:xfrm>
          <a:prstGeom prst="straightConnector1">
            <a:avLst/>
          </a:prstGeom>
          <a:noFill/>
          <a:ln cap="flat" cmpd="sng" w="9525">
            <a:solidFill>
              <a:schemeClr val="dk2"/>
            </a:solidFill>
            <a:prstDash val="solid"/>
            <a:round/>
            <a:headEnd len="med" w="med" type="none"/>
            <a:tailEnd len="med" w="med" type="stealth"/>
          </a:ln>
        </p:spPr>
      </p:cxnSp>
      <p:cxnSp>
        <p:nvCxnSpPr>
          <p:cNvPr id="1052" name="Google Shape;1052;p54"/>
          <p:cNvCxnSpPr/>
          <p:nvPr/>
        </p:nvCxnSpPr>
        <p:spPr>
          <a:xfrm rot="10800000">
            <a:off x="654825" y="5100675"/>
            <a:ext cx="5898600" cy="4500"/>
          </a:xfrm>
          <a:prstGeom prst="straightConnector1">
            <a:avLst/>
          </a:prstGeom>
          <a:noFill/>
          <a:ln cap="flat" cmpd="sng" w="9525">
            <a:solidFill>
              <a:schemeClr val="dk2"/>
            </a:solidFill>
            <a:prstDash val="solid"/>
            <a:round/>
            <a:headEnd len="med" w="med" type="none"/>
            <a:tailEnd len="med" w="med" type="none"/>
          </a:ln>
        </p:spPr>
      </p:cxnSp>
      <p:cxnSp>
        <p:nvCxnSpPr>
          <p:cNvPr id="1053" name="Google Shape;1053;p54"/>
          <p:cNvCxnSpPr/>
          <p:nvPr/>
        </p:nvCxnSpPr>
        <p:spPr>
          <a:xfrm>
            <a:off x="674625" y="4522400"/>
            <a:ext cx="900" cy="576000"/>
          </a:xfrm>
          <a:prstGeom prst="straightConnector1">
            <a:avLst/>
          </a:prstGeom>
          <a:noFill/>
          <a:ln cap="flat" cmpd="sng" w="9525">
            <a:solidFill>
              <a:schemeClr val="dk2"/>
            </a:solidFill>
            <a:prstDash val="solid"/>
            <a:round/>
            <a:headEnd len="med" w="med" type="none"/>
            <a:tailEnd len="med" w="med" type="none"/>
          </a:ln>
        </p:spPr>
      </p:cxnSp>
      <p:sp>
        <p:nvSpPr>
          <p:cNvPr id="1054" name="Google Shape;1054;p54"/>
          <p:cNvSpPr txBox="1"/>
          <p:nvPr/>
        </p:nvSpPr>
        <p:spPr>
          <a:xfrm>
            <a:off x="6553425" y="546350"/>
            <a:ext cx="2549400" cy="2293500"/>
          </a:xfrm>
          <a:prstGeom prst="rect">
            <a:avLst/>
          </a:prstGeom>
          <a:no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Transforming EER to Relation </a:t>
            </a:r>
            <a:endParaRPr b="1">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Mapping Regular Entities</a:t>
            </a:r>
            <a:endParaRPr sz="12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Mapping Weak Entities</a:t>
            </a:r>
            <a:endParaRPr sz="12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Mapping Binary Relationships</a:t>
            </a:r>
            <a:endParaRPr sz="12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Mapping Associative Entities with no identifier</a:t>
            </a:r>
            <a:endParaRPr sz="12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Mapping Unary &amp; Ternary Relationships</a:t>
            </a:r>
            <a:endParaRPr sz="1200">
              <a:latin typeface="Lato"/>
              <a:ea typeface="Lato"/>
              <a:cs typeface="Lato"/>
              <a:sym typeface="Lato"/>
            </a:endParaRPr>
          </a:p>
          <a:p>
            <a:pPr indent="0" lvl="0" marL="0" rtl="0" algn="l">
              <a:spcBef>
                <a:spcPts val="0"/>
              </a:spcBef>
              <a:spcAft>
                <a:spcPts val="0"/>
              </a:spcAft>
              <a:buNone/>
            </a:pPr>
            <a:r>
              <a:t/>
            </a:r>
            <a:endParaRPr>
              <a:solidFill>
                <a:srgbClr val="434343"/>
              </a:solidFill>
              <a:latin typeface="Lato"/>
              <a:ea typeface="Lato"/>
              <a:cs typeface="Lato"/>
              <a:sym typeface="Lato"/>
            </a:endParaRPr>
          </a:p>
        </p:txBody>
      </p:sp>
      <p:sp>
        <p:nvSpPr>
          <p:cNvPr id="1055" name="Google Shape;1055;p54"/>
          <p:cNvSpPr/>
          <p:nvPr/>
        </p:nvSpPr>
        <p:spPr>
          <a:xfrm rot="-10407796">
            <a:off x="1908309" y="2596284"/>
            <a:ext cx="5128238" cy="374133"/>
          </a:xfrm>
          <a:prstGeom prst="rightArrow">
            <a:avLst>
              <a:gd fmla="val 27608" name="adj1"/>
              <a:gd fmla="val 50000" name="adj2"/>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4"/>
          <p:cNvSpPr/>
          <p:nvPr/>
        </p:nvSpPr>
        <p:spPr>
          <a:xfrm>
            <a:off x="249575" y="1902800"/>
            <a:ext cx="1637100" cy="637800"/>
          </a:xfrm>
          <a:prstGeom prst="roundRect">
            <a:avLst>
              <a:gd fmla="val 16667" name="adj"/>
            </a:avLst>
          </a:prstGeom>
          <a:noFill/>
          <a:ln cap="flat" cmpd="sng" w="28575">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7" name="Google Shape;1057;p54"/>
          <p:cNvPicPr preferRelativeResize="0"/>
          <p:nvPr/>
        </p:nvPicPr>
        <p:blipFill>
          <a:blip r:embed="rId5">
            <a:alphaModFix/>
          </a:blip>
          <a:stretch>
            <a:fillRect/>
          </a:stretch>
        </p:blipFill>
        <p:spPr>
          <a:xfrm>
            <a:off x="7065050" y="2616488"/>
            <a:ext cx="1409700" cy="790575"/>
          </a:xfrm>
          <a:prstGeom prst="rect">
            <a:avLst/>
          </a:prstGeom>
          <a:noFill/>
          <a:ln cap="flat" cmpd="sng" w="9525">
            <a:solidFill>
              <a:srgbClr val="FF9900"/>
            </a:solidFill>
            <a:prstDash val="solid"/>
            <a:round/>
            <a:headEnd len="sm" w="sm" type="none"/>
            <a:tailEnd len="sm" w="sm" type="none"/>
          </a:ln>
        </p:spPr>
      </p:pic>
      <p:sp>
        <p:nvSpPr>
          <p:cNvPr id="1058" name="Google Shape;1058;p54"/>
          <p:cNvSpPr txBox="1"/>
          <p:nvPr/>
        </p:nvSpPr>
        <p:spPr>
          <a:xfrm rot="452065">
            <a:off x="2963538" y="2319698"/>
            <a:ext cx="2791299" cy="338623"/>
          </a:xfrm>
          <a:prstGeom prst="rect">
            <a:avLst/>
          </a:prstGeom>
          <a:solidFill>
            <a:srgbClr val="E6F9E4"/>
          </a:solidFill>
          <a:ln cap="flat" cmpd="sng" w="19050">
            <a:solidFill>
              <a:srgbClr val="FF9900"/>
            </a:solidFill>
            <a:prstDash val="solid"/>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rPr b="1" lang="en-GB" sz="1000">
                <a:latin typeface="Lato"/>
                <a:ea typeface="Lato"/>
                <a:cs typeface="Lato"/>
                <a:sym typeface="Lato"/>
              </a:rPr>
              <a:t>Unary Relationship (One-to-Many)</a:t>
            </a:r>
            <a:endParaRPr sz="1000">
              <a:solidFill>
                <a:srgbClr val="434343"/>
              </a:solidFill>
              <a:latin typeface="Lato"/>
              <a:ea typeface="Lato"/>
              <a:cs typeface="Lato"/>
              <a:sym typeface="Lato"/>
            </a:endParaRPr>
          </a:p>
        </p:txBody>
      </p:sp>
      <p:sp>
        <p:nvSpPr>
          <p:cNvPr id="1059" name="Google Shape;1059;p54"/>
          <p:cNvSpPr txBox="1"/>
          <p:nvPr/>
        </p:nvSpPr>
        <p:spPr>
          <a:xfrm>
            <a:off x="8052950" y="0"/>
            <a:ext cx="1028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6">
                  <a:extLst>
                    <a:ext uri="{A12FA001-AC4F-418D-AE19-62706E023703}">
                      <ahyp:hlinkClr val="tx"/>
                    </a:ext>
                  </a:extLst>
                </a:hlinkClick>
              </a:rPr>
              <a:t>RDM Link 1 </a:t>
            </a:r>
            <a:endParaRPr sz="1000" u="sng">
              <a:solidFill>
                <a:schemeClr val="lt1"/>
              </a:solidFill>
              <a:latin typeface="Raleway"/>
              <a:ea typeface="Raleway"/>
              <a:cs typeface="Raleway"/>
              <a:sym typeface="Raleway"/>
            </a:endParaRPr>
          </a:p>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7">
                  <a:extLst>
                    <a:ext uri="{A12FA001-AC4F-418D-AE19-62706E023703}">
                      <ahyp:hlinkClr val="tx"/>
                    </a:ext>
                  </a:extLst>
                </a:hlinkClick>
              </a:rPr>
              <a:t>RDM Link 2 </a:t>
            </a:r>
            <a:endParaRPr sz="1000" u="sng">
              <a:solidFill>
                <a:schemeClr val="lt1"/>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5"/>
                                        </p:tgtEl>
                                        <p:attrNameLst>
                                          <p:attrName>style.visibility</p:attrName>
                                        </p:attrNameLst>
                                      </p:cBhvr>
                                      <p:to>
                                        <p:strVal val="visible"/>
                                      </p:to>
                                    </p:set>
                                    <p:animEffect filter="fade" transition="in">
                                      <p:cBhvr>
                                        <p:cTn dur="1"/>
                                        <p:tgtEl>
                                          <p:spTgt spid="1055"/>
                                        </p:tgtEl>
                                      </p:cBhvr>
                                    </p:animEffect>
                                  </p:childTnLst>
                                </p:cTn>
                              </p:par>
                              <p:par>
                                <p:cTn fill="hold" nodeType="withEffect" presetClass="entr" presetID="10" presetSubtype="0">
                                  <p:stCondLst>
                                    <p:cond delay="0"/>
                                  </p:stCondLst>
                                  <p:childTnLst>
                                    <p:set>
                                      <p:cBhvr>
                                        <p:cTn dur="1" fill="hold">
                                          <p:stCondLst>
                                            <p:cond delay="0"/>
                                          </p:stCondLst>
                                        </p:cTn>
                                        <p:tgtEl>
                                          <p:spTgt spid="1057"/>
                                        </p:tgtEl>
                                        <p:attrNameLst>
                                          <p:attrName>style.visibility</p:attrName>
                                        </p:attrNameLst>
                                      </p:cBhvr>
                                      <p:to>
                                        <p:strVal val="visible"/>
                                      </p:to>
                                    </p:set>
                                    <p:animEffect filter="fade" transition="in">
                                      <p:cBhvr>
                                        <p:cTn dur="1"/>
                                        <p:tgtEl>
                                          <p:spTgt spid="1057"/>
                                        </p:tgtEl>
                                      </p:cBhvr>
                                    </p:animEffect>
                                  </p:childTnLst>
                                </p:cTn>
                              </p:par>
                              <p:par>
                                <p:cTn fill="hold" nodeType="withEffect" presetClass="entr" presetID="10" presetSubtype="0">
                                  <p:stCondLst>
                                    <p:cond delay="0"/>
                                  </p:stCondLst>
                                  <p:childTnLst>
                                    <p:set>
                                      <p:cBhvr>
                                        <p:cTn dur="1" fill="hold">
                                          <p:stCondLst>
                                            <p:cond delay="0"/>
                                          </p:stCondLst>
                                        </p:cTn>
                                        <p:tgtEl>
                                          <p:spTgt spid="1056"/>
                                        </p:tgtEl>
                                        <p:attrNameLst>
                                          <p:attrName>style.visibility</p:attrName>
                                        </p:attrNameLst>
                                      </p:cBhvr>
                                      <p:to>
                                        <p:strVal val="visible"/>
                                      </p:to>
                                    </p:set>
                                    <p:animEffect filter="fade" transition="in">
                                      <p:cBhvr>
                                        <p:cTn dur="1"/>
                                        <p:tgtEl>
                                          <p:spTgt spid="10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55"/>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5"/>
          <p:cNvSpPr txBox="1"/>
          <p:nvPr/>
        </p:nvSpPr>
        <p:spPr>
          <a:xfrm>
            <a:off x="76200" y="-76200"/>
            <a:ext cx="549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5.1 </a:t>
            </a:r>
            <a:r>
              <a:rPr lang="en-GB" sz="1300">
                <a:solidFill>
                  <a:schemeClr val="lt1"/>
                </a:solidFill>
                <a:latin typeface="Raleway"/>
                <a:ea typeface="Raleway"/>
                <a:cs typeface="Raleway"/>
                <a:sym typeface="Raleway"/>
              </a:rPr>
              <a:t>Transforming ER Diagram into Relational Data Model</a:t>
            </a:r>
            <a:endParaRPr b="1" sz="2600">
              <a:solidFill>
                <a:schemeClr val="lt1"/>
              </a:solidFill>
              <a:latin typeface="Raleway"/>
              <a:ea typeface="Raleway"/>
              <a:cs typeface="Raleway"/>
              <a:sym typeface="Raleway"/>
            </a:endParaRPr>
          </a:p>
        </p:txBody>
      </p:sp>
      <p:sp>
        <p:nvSpPr>
          <p:cNvPr id="1066" name="Google Shape;1066;p55"/>
          <p:cNvSpPr/>
          <p:nvPr/>
        </p:nvSpPr>
        <p:spPr>
          <a:xfrm>
            <a:off x="0" y="495600"/>
            <a:ext cx="9144000" cy="4660500"/>
          </a:xfrm>
          <a:prstGeom prst="rect">
            <a:avLst/>
          </a:prstGeom>
          <a:solidFill>
            <a:srgbClr val="E6F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5"/>
          <p:cNvSpPr/>
          <p:nvPr/>
        </p:nvSpPr>
        <p:spPr>
          <a:xfrm>
            <a:off x="810600" y="1133350"/>
            <a:ext cx="801000" cy="14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8" name="Google Shape;1068;p55"/>
          <p:cNvPicPr preferRelativeResize="0"/>
          <p:nvPr/>
        </p:nvPicPr>
        <p:blipFill rotWithShape="1">
          <a:blip r:embed="rId3">
            <a:alphaModFix/>
          </a:blip>
          <a:srcRect b="0" l="6101" r="4437" t="4798"/>
          <a:stretch/>
        </p:blipFill>
        <p:spPr>
          <a:xfrm>
            <a:off x="0" y="495600"/>
            <a:ext cx="6444610" cy="2588825"/>
          </a:xfrm>
          <a:prstGeom prst="rect">
            <a:avLst/>
          </a:prstGeom>
          <a:noFill/>
          <a:ln>
            <a:noFill/>
          </a:ln>
        </p:spPr>
      </p:pic>
      <p:cxnSp>
        <p:nvCxnSpPr>
          <p:cNvPr id="1069" name="Google Shape;1069;p55"/>
          <p:cNvCxnSpPr/>
          <p:nvPr/>
        </p:nvCxnSpPr>
        <p:spPr>
          <a:xfrm rot="10800000">
            <a:off x="1285875" y="614100"/>
            <a:ext cx="0" cy="118500"/>
          </a:xfrm>
          <a:prstGeom prst="straightConnector1">
            <a:avLst/>
          </a:prstGeom>
          <a:noFill/>
          <a:ln cap="flat" cmpd="sng" w="9525">
            <a:solidFill>
              <a:schemeClr val="dk2"/>
            </a:solidFill>
            <a:prstDash val="solid"/>
            <a:round/>
            <a:headEnd len="med" w="med" type="none"/>
            <a:tailEnd len="med" w="med" type="none"/>
          </a:ln>
        </p:spPr>
      </p:cxnSp>
      <p:cxnSp>
        <p:nvCxnSpPr>
          <p:cNvPr id="1070" name="Google Shape;1070;p55"/>
          <p:cNvCxnSpPr/>
          <p:nvPr/>
        </p:nvCxnSpPr>
        <p:spPr>
          <a:xfrm>
            <a:off x="1290125" y="620400"/>
            <a:ext cx="5119800" cy="6000"/>
          </a:xfrm>
          <a:prstGeom prst="straightConnector1">
            <a:avLst/>
          </a:prstGeom>
          <a:noFill/>
          <a:ln cap="flat" cmpd="sng" w="9525">
            <a:solidFill>
              <a:schemeClr val="dk2"/>
            </a:solidFill>
            <a:prstDash val="solid"/>
            <a:round/>
            <a:headEnd len="med" w="med" type="none"/>
            <a:tailEnd len="med" w="med" type="none"/>
          </a:ln>
        </p:spPr>
      </p:cxnSp>
      <p:cxnSp>
        <p:nvCxnSpPr>
          <p:cNvPr id="1071" name="Google Shape;1071;p55"/>
          <p:cNvCxnSpPr/>
          <p:nvPr/>
        </p:nvCxnSpPr>
        <p:spPr>
          <a:xfrm>
            <a:off x="6410075" y="613800"/>
            <a:ext cx="9900" cy="2531400"/>
          </a:xfrm>
          <a:prstGeom prst="straightConnector1">
            <a:avLst/>
          </a:prstGeom>
          <a:noFill/>
          <a:ln cap="flat" cmpd="sng" w="9525">
            <a:solidFill>
              <a:schemeClr val="dk2"/>
            </a:solidFill>
            <a:prstDash val="solid"/>
            <a:round/>
            <a:headEnd len="med" w="med" type="none"/>
            <a:tailEnd len="med" w="med" type="none"/>
          </a:ln>
        </p:spPr>
      </p:cxnSp>
      <p:cxnSp>
        <p:nvCxnSpPr>
          <p:cNvPr id="1072" name="Google Shape;1072;p55"/>
          <p:cNvCxnSpPr/>
          <p:nvPr/>
        </p:nvCxnSpPr>
        <p:spPr>
          <a:xfrm>
            <a:off x="4568250" y="1629350"/>
            <a:ext cx="0" cy="186000"/>
          </a:xfrm>
          <a:prstGeom prst="straightConnector1">
            <a:avLst/>
          </a:prstGeom>
          <a:noFill/>
          <a:ln cap="flat" cmpd="sng" w="9525">
            <a:solidFill>
              <a:schemeClr val="dk2"/>
            </a:solidFill>
            <a:prstDash val="solid"/>
            <a:round/>
            <a:headEnd len="med" w="med" type="none"/>
            <a:tailEnd len="med" w="med" type="none"/>
          </a:ln>
        </p:spPr>
      </p:cxnSp>
      <p:cxnSp>
        <p:nvCxnSpPr>
          <p:cNvPr id="1073" name="Google Shape;1073;p55"/>
          <p:cNvCxnSpPr/>
          <p:nvPr/>
        </p:nvCxnSpPr>
        <p:spPr>
          <a:xfrm>
            <a:off x="4567525" y="1815900"/>
            <a:ext cx="1985400" cy="9300"/>
          </a:xfrm>
          <a:prstGeom prst="straightConnector1">
            <a:avLst/>
          </a:prstGeom>
          <a:noFill/>
          <a:ln cap="flat" cmpd="sng" w="9525">
            <a:solidFill>
              <a:schemeClr val="dk2"/>
            </a:solidFill>
            <a:prstDash val="solid"/>
            <a:round/>
            <a:headEnd len="med" w="med" type="none"/>
            <a:tailEnd len="med" w="med" type="none"/>
          </a:ln>
        </p:spPr>
      </p:cxnSp>
      <p:cxnSp>
        <p:nvCxnSpPr>
          <p:cNvPr id="1074" name="Google Shape;1074;p55"/>
          <p:cNvCxnSpPr/>
          <p:nvPr/>
        </p:nvCxnSpPr>
        <p:spPr>
          <a:xfrm flipH="1">
            <a:off x="6531875" y="1832375"/>
            <a:ext cx="15300" cy="3277500"/>
          </a:xfrm>
          <a:prstGeom prst="straightConnector1">
            <a:avLst/>
          </a:prstGeom>
          <a:noFill/>
          <a:ln cap="flat" cmpd="sng" w="9525">
            <a:solidFill>
              <a:schemeClr val="dk2"/>
            </a:solidFill>
            <a:prstDash val="solid"/>
            <a:round/>
            <a:headEnd len="med" w="med" type="none"/>
            <a:tailEnd len="med" w="med" type="none"/>
          </a:ln>
        </p:spPr>
      </p:cxnSp>
      <p:pic>
        <p:nvPicPr>
          <p:cNvPr id="1075" name="Google Shape;1075;p55"/>
          <p:cNvPicPr preferRelativeResize="0"/>
          <p:nvPr/>
        </p:nvPicPr>
        <p:blipFill rotWithShape="1">
          <a:blip r:embed="rId4">
            <a:alphaModFix/>
          </a:blip>
          <a:srcRect b="0" l="5719" r="4634" t="7808"/>
          <a:stretch/>
        </p:blipFill>
        <p:spPr>
          <a:xfrm>
            <a:off x="735775" y="2940900"/>
            <a:ext cx="5736701" cy="2275750"/>
          </a:xfrm>
          <a:prstGeom prst="rect">
            <a:avLst/>
          </a:prstGeom>
          <a:noFill/>
          <a:ln>
            <a:noFill/>
          </a:ln>
        </p:spPr>
      </p:pic>
      <p:cxnSp>
        <p:nvCxnSpPr>
          <p:cNvPr id="1076" name="Google Shape;1076;p55"/>
          <p:cNvCxnSpPr/>
          <p:nvPr/>
        </p:nvCxnSpPr>
        <p:spPr>
          <a:xfrm flipH="1">
            <a:off x="738550" y="2949100"/>
            <a:ext cx="5679300" cy="4800"/>
          </a:xfrm>
          <a:prstGeom prst="straightConnector1">
            <a:avLst/>
          </a:prstGeom>
          <a:noFill/>
          <a:ln cap="flat" cmpd="sng" w="9525">
            <a:solidFill>
              <a:schemeClr val="dk2"/>
            </a:solidFill>
            <a:prstDash val="solid"/>
            <a:round/>
            <a:headEnd len="med" w="med" type="none"/>
            <a:tailEnd len="med" w="med" type="none"/>
          </a:ln>
        </p:spPr>
      </p:cxnSp>
      <p:cxnSp>
        <p:nvCxnSpPr>
          <p:cNvPr id="1077" name="Google Shape;1077;p55"/>
          <p:cNvCxnSpPr/>
          <p:nvPr/>
        </p:nvCxnSpPr>
        <p:spPr>
          <a:xfrm flipH="1">
            <a:off x="730425" y="2953825"/>
            <a:ext cx="6600" cy="516900"/>
          </a:xfrm>
          <a:prstGeom prst="straightConnector1">
            <a:avLst/>
          </a:prstGeom>
          <a:noFill/>
          <a:ln cap="flat" cmpd="sng" w="9525">
            <a:solidFill>
              <a:schemeClr val="dk2"/>
            </a:solidFill>
            <a:prstDash val="solid"/>
            <a:round/>
            <a:headEnd len="med" w="med" type="none"/>
            <a:tailEnd len="med" w="med" type="none"/>
          </a:ln>
        </p:spPr>
      </p:cxnSp>
      <p:cxnSp>
        <p:nvCxnSpPr>
          <p:cNvPr id="1078" name="Google Shape;1078;p55"/>
          <p:cNvCxnSpPr/>
          <p:nvPr/>
        </p:nvCxnSpPr>
        <p:spPr>
          <a:xfrm>
            <a:off x="734025" y="3466425"/>
            <a:ext cx="204600" cy="0"/>
          </a:xfrm>
          <a:prstGeom prst="straightConnector1">
            <a:avLst/>
          </a:prstGeom>
          <a:noFill/>
          <a:ln cap="flat" cmpd="sng" w="9525">
            <a:solidFill>
              <a:schemeClr val="dk2"/>
            </a:solidFill>
            <a:prstDash val="solid"/>
            <a:round/>
            <a:headEnd len="med" w="med" type="none"/>
            <a:tailEnd len="med" w="med" type="triangle"/>
          </a:ln>
        </p:spPr>
      </p:cxnSp>
      <p:cxnSp>
        <p:nvCxnSpPr>
          <p:cNvPr id="1079" name="Google Shape;1079;p55"/>
          <p:cNvCxnSpPr/>
          <p:nvPr/>
        </p:nvCxnSpPr>
        <p:spPr>
          <a:xfrm>
            <a:off x="680150" y="4517525"/>
            <a:ext cx="122100" cy="4800"/>
          </a:xfrm>
          <a:prstGeom prst="straightConnector1">
            <a:avLst/>
          </a:prstGeom>
          <a:noFill/>
          <a:ln cap="flat" cmpd="sng" w="9525">
            <a:solidFill>
              <a:schemeClr val="dk2"/>
            </a:solidFill>
            <a:prstDash val="solid"/>
            <a:round/>
            <a:headEnd len="med" w="med" type="none"/>
            <a:tailEnd len="med" w="med" type="stealth"/>
          </a:ln>
        </p:spPr>
      </p:cxnSp>
      <p:cxnSp>
        <p:nvCxnSpPr>
          <p:cNvPr id="1080" name="Google Shape;1080;p55"/>
          <p:cNvCxnSpPr/>
          <p:nvPr/>
        </p:nvCxnSpPr>
        <p:spPr>
          <a:xfrm rot="10800000">
            <a:off x="654825" y="5100675"/>
            <a:ext cx="5898600" cy="4500"/>
          </a:xfrm>
          <a:prstGeom prst="straightConnector1">
            <a:avLst/>
          </a:prstGeom>
          <a:noFill/>
          <a:ln cap="flat" cmpd="sng" w="9525">
            <a:solidFill>
              <a:schemeClr val="dk2"/>
            </a:solidFill>
            <a:prstDash val="solid"/>
            <a:round/>
            <a:headEnd len="med" w="med" type="none"/>
            <a:tailEnd len="med" w="med" type="none"/>
          </a:ln>
        </p:spPr>
      </p:cxnSp>
      <p:cxnSp>
        <p:nvCxnSpPr>
          <p:cNvPr id="1081" name="Google Shape;1081;p55"/>
          <p:cNvCxnSpPr/>
          <p:nvPr/>
        </p:nvCxnSpPr>
        <p:spPr>
          <a:xfrm>
            <a:off x="674625" y="4522400"/>
            <a:ext cx="900" cy="576000"/>
          </a:xfrm>
          <a:prstGeom prst="straightConnector1">
            <a:avLst/>
          </a:prstGeom>
          <a:noFill/>
          <a:ln cap="flat" cmpd="sng" w="9525">
            <a:solidFill>
              <a:schemeClr val="dk2"/>
            </a:solidFill>
            <a:prstDash val="solid"/>
            <a:round/>
            <a:headEnd len="med" w="med" type="none"/>
            <a:tailEnd len="med" w="med" type="none"/>
          </a:ln>
        </p:spPr>
      </p:cxnSp>
      <p:sp>
        <p:nvSpPr>
          <p:cNvPr id="1082" name="Google Shape;1082;p55"/>
          <p:cNvSpPr txBox="1"/>
          <p:nvPr/>
        </p:nvSpPr>
        <p:spPr>
          <a:xfrm>
            <a:off x="6553425" y="546350"/>
            <a:ext cx="2549400" cy="2293500"/>
          </a:xfrm>
          <a:prstGeom prst="rect">
            <a:avLst/>
          </a:prstGeom>
          <a:no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Transforming EER to Relation </a:t>
            </a:r>
            <a:endParaRPr b="1">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Mapping Regular Entities</a:t>
            </a:r>
            <a:endParaRPr sz="12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Mapping Weak Entities</a:t>
            </a:r>
            <a:endParaRPr sz="12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Mapping Binary Relationships</a:t>
            </a:r>
            <a:endParaRPr sz="12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Mapping Associative Entities with no identifier</a:t>
            </a:r>
            <a:endParaRPr sz="12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Mapping Unary &amp; Ternary Relationships</a:t>
            </a:r>
            <a:endParaRPr sz="1200">
              <a:latin typeface="Lato"/>
              <a:ea typeface="Lato"/>
              <a:cs typeface="Lato"/>
              <a:sym typeface="Lato"/>
            </a:endParaRPr>
          </a:p>
          <a:p>
            <a:pPr indent="0" lvl="0" marL="0" rtl="0" algn="l">
              <a:spcBef>
                <a:spcPts val="0"/>
              </a:spcBef>
              <a:spcAft>
                <a:spcPts val="0"/>
              </a:spcAft>
              <a:buNone/>
            </a:pPr>
            <a:r>
              <a:t/>
            </a:r>
            <a:endParaRPr>
              <a:solidFill>
                <a:srgbClr val="434343"/>
              </a:solidFill>
              <a:latin typeface="Lato"/>
              <a:ea typeface="Lato"/>
              <a:cs typeface="Lato"/>
              <a:sym typeface="Lato"/>
            </a:endParaRPr>
          </a:p>
        </p:txBody>
      </p:sp>
      <p:sp>
        <p:nvSpPr>
          <p:cNvPr id="1083" name="Google Shape;1083;p55"/>
          <p:cNvSpPr txBox="1"/>
          <p:nvPr/>
        </p:nvSpPr>
        <p:spPr>
          <a:xfrm rot="1294">
            <a:off x="7031178" y="2534500"/>
            <a:ext cx="1593900" cy="338700"/>
          </a:xfrm>
          <a:prstGeom prst="rect">
            <a:avLst/>
          </a:prstGeom>
          <a:solidFill>
            <a:srgbClr val="E6F9E4"/>
          </a:solidFill>
          <a:ln cap="flat" cmpd="sng" w="19050">
            <a:solidFill>
              <a:srgbClr val="FF9900"/>
            </a:solidFill>
            <a:prstDash val="solid"/>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rPr b="1" lang="en-GB" sz="1000">
                <a:latin typeface="Lato"/>
                <a:ea typeface="Lato"/>
                <a:cs typeface="Lato"/>
                <a:sym typeface="Lato"/>
              </a:rPr>
              <a:t>Ternary</a:t>
            </a:r>
            <a:r>
              <a:rPr b="1" lang="en-GB" sz="1000">
                <a:latin typeface="Lato"/>
                <a:ea typeface="Lato"/>
                <a:cs typeface="Lato"/>
                <a:sym typeface="Lato"/>
              </a:rPr>
              <a:t> Relationship </a:t>
            </a:r>
            <a:endParaRPr sz="1000">
              <a:solidFill>
                <a:srgbClr val="434343"/>
              </a:solidFill>
              <a:latin typeface="Lato"/>
              <a:ea typeface="Lato"/>
              <a:cs typeface="Lato"/>
              <a:sym typeface="Lato"/>
            </a:endParaRPr>
          </a:p>
        </p:txBody>
      </p:sp>
      <p:pic>
        <p:nvPicPr>
          <p:cNvPr id="1084" name="Google Shape;1084;p55"/>
          <p:cNvPicPr preferRelativeResize="0"/>
          <p:nvPr/>
        </p:nvPicPr>
        <p:blipFill>
          <a:blip r:embed="rId5">
            <a:alphaModFix/>
          </a:blip>
          <a:stretch>
            <a:fillRect/>
          </a:stretch>
        </p:blipFill>
        <p:spPr>
          <a:xfrm>
            <a:off x="6766775" y="3078576"/>
            <a:ext cx="2263600" cy="2074950"/>
          </a:xfrm>
          <a:prstGeom prst="rect">
            <a:avLst/>
          </a:prstGeom>
          <a:noFill/>
          <a:ln cap="flat" cmpd="sng" w="9525">
            <a:solidFill>
              <a:srgbClr val="FF9900"/>
            </a:solidFill>
            <a:prstDash val="solid"/>
            <a:round/>
            <a:headEnd len="sm" w="sm" type="none"/>
            <a:tailEnd len="sm" w="sm" type="none"/>
          </a:ln>
        </p:spPr>
      </p:pic>
      <p:sp>
        <p:nvSpPr>
          <p:cNvPr id="1085" name="Google Shape;1085;p55"/>
          <p:cNvSpPr/>
          <p:nvPr/>
        </p:nvSpPr>
        <p:spPr>
          <a:xfrm rot="-9194512">
            <a:off x="6297694" y="2342259"/>
            <a:ext cx="637015" cy="374185"/>
          </a:xfrm>
          <a:prstGeom prst="rightArrow">
            <a:avLst>
              <a:gd fmla="val 27608" name="adj1"/>
              <a:gd fmla="val 50000" name="adj2"/>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5"/>
          <p:cNvSpPr/>
          <p:nvPr/>
        </p:nvSpPr>
        <p:spPr>
          <a:xfrm rot="10795833">
            <a:off x="6099173" y="2343674"/>
            <a:ext cx="247500" cy="274200"/>
          </a:xfrm>
          <a:prstGeom prst="rightArrow">
            <a:avLst>
              <a:gd fmla="val 27608"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5"/>
          <p:cNvSpPr/>
          <p:nvPr/>
        </p:nvSpPr>
        <p:spPr>
          <a:xfrm rot="10795833">
            <a:off x="6175373" y="2648474"/>
            <a:ext cx="247500" cy="274200"/>
          </a:xfrm>
          <a:prstGeom prst="rightArrow">
            <a:avLst>
              <a:gd fmla="val 27608"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5"/>
          <p:cNvSpPr/>
          <p:nvPr/>
        </p:nvSpPr>
        <p:spPr>
          <a:xfrm rot="10795833">
            <a:off x="5184773" y="591074"/>
            <a:ext cx="247500" cy="274200"/>
          </a:xfrm>
          <a:prstGeom prst="rightArrow">
            <a:avLst>
              <a:gd fmla="val 27608"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5"/>
          <p:cNvSpPr/>
          <p:nvPr/>
        </p:nvSpPr>
        <p:spPr>
          <a:xfrm rot="-5404167">
            <a:off x="2489646" y="2233321"/>
            <a:ext cx="247500" cy="274200"/>
          </a:xfrm>
          <a:prstGeom prst="rightArrow">
            <a:avLst>
              <a:gd fmla="val 27608"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5"/>
          <p:cNvSpPr txBox="1"/>
          <p:nvPr/>
        </p:nvSpPr>
        <p:spPr>
          <a:xfrm rot="1294">
            <a:off x="1816453" y="2628788"/>
            <a:ext cx="1593900" cy="492600"/>
          </a:xfrm>
          <a:prstGeom prst="rect">
            <a:avLst/>
          </a:prstGeom>
          <a:solidFill>
            <a:srgbClr val="E6F9E4"/>
          </a:solidFill>
          <a:ln cap="flat" cmpd="sng" w="19050">
            <a:solidFill>
              <a:srgbClr val="FF9900"/>
            </a:solidFill>
            <a:prstDash val="solid"/>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rPr b="1" lang="en-GB" sz="1000">
                <a:latin typeface="Lato"/>
                <a:ea typeface="Lato"/>
                <a:cs typeface="Lato"/>
                <a:sym typeface="Lato"/>
              </a:rPr>
              <a:t>Primary Key (surrogate key)</a:t>
            </a:r>
            <a:endParaRPr sz="1000">
              <a:solidFill>
                <a:srgbClr val="434343"/>
              </a:solidFill>
              <a:latin typeface="Lato"/>
              <a:ea typeface="Lato"/>
              <a:cs typeface="Lato"/>
              <a:sym typeface="Lato"/>
            </a:endParaRPr>
          </a:p>
        </p:txBody>
      </p:sp>
      <p:sp>
        <p:nvSpPr>
          <p:cNvPr id="1091" name="Google Shape;1091;p55"/>
          <p:cNvSpPr txBox="1"/>
          <p:nvPr/>
        </p:nvSpPr>
        <p:spPr>
          <a:xfrm rot="1294">
            <a:off x="2600528" y="1458088"/>
            <a:ext cx="1593900" cy="338700"/>
          </a:xfrm>
          <a:prstGeom prst="rect">
            <a:avLst/>
          </a:prstGeom>
          <a:solidFill>
            <a:srgbClr val="E6F9E4"/>
          </a:solidFill>
          <a:ln cap="flat" cmpd="sng" w="19050">
            <a:solidFill>
              <a:srgbClr val="FF9900"/>
            </a:solidFill>
            <a:prstDash val="solid"/>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rPr b="1" lang="en-GB" sz="1000">
                <a:latin typeface="Lato"/>
                <a:ea typeface="Lato"/>
                <a:cs typeface="Lato"/>
                <a:sym typeface="Lato"/>
              </a:rPr>
              <a:t>Foreign Keys</a:t>
            </a:r>
            <a:endParaRPr sz="1000">
              <a:solidFill>
                <a:srgbClr val="434343"/>
              </a:solidFill>
              <a:latin typeface="Lato"/>
              <a:ea typeface="Lato"/>
              <a:cs typeface="Lato"/>
              <a:sym typeface="Lato"/>
            </a:endParaRPr>
          </a:p>
        </p:txBody>
      </p:sp>
      <p:sp>
        <p:nvSpPr>
          <p:cNvPr id="1092" name="Google Shape;1092;p55"/>
          <p:cNvSpPr/>
          <p:nvPr/>
        </p:nvSpPr>
        <p:spPr>
          <a:xfrm rot="5400000">
            <a:off x="2946882" y="1775975"/>
            <a:ext cx="247200" cy="274200"/>
          </a:xfrm>
          <a:prstGeom prst="rightArrow">
            <a:avLst>
              <a:gd fmla="val 27608"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5"/>
          <p:cNvSpPr/>
          <p:nvPr/>
        </p:nvSpPr>
        <p:spPr>
          <a:xfrm rot="5400000">
            <a:off x="3251682" y="1775975"/>
            <a:ext cx="247200" cy="274200"/>
          </a:xfrm>
          <a:prstGeom prst="rightArrow">
            <a:avLst>
              <a:gd fmla="val 27608"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5"/>
          <p:cNvSpPr/>
          <p:nvPr/>
        </p:nvSpPr>
        <p:spPr>
          <a:xfrm rot="5400000">
            <a:off x="3556482" y="1775975"/>
            <a:ext cx="247200" cy="274200"/>
          </a:xfrm>
          <a:prstGeom prst="rightArrow">
            <a:avLst>
              <a:gd fmla="val 27608"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5"/>
          <p:cNvSpPr txBox="1"/>
          <p:nvPr/>
        </p:nvSpPr>
        <p:spPr>
          <a:xfrm>
            <a:off x="8052950" y="0"/>
            <a:ext cx="1028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6">
                  <a:extLst>
                    <a:ext uri="{A12FA001-AC4F-418D-AE19-62706E023703}">
                      <ahyp:hlinkClr val="tx"/>
                    </a:ext>
                  </a:extLst>
                </a:hlinkClick>
              </a:rPr>
              <a:t>RDM Link 1 </a:t>
            </a:r>
            <a:endParaRPr sz="1000" u="sng">
              <a:solidFill>
                <a:schemeClr val="lt1"/>
              </a:solidFill>
              <a:latin typeface="Raleway"/>
              <a:ea typeface="Raleway"/>
              <a:cs typeface="Raleway"/>
              <a:sym typeface="Raleway"/>
            </a:endParaRPr>
          </a:p>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7">
                  <a:extLst>
                    <a:ext uri="{A12FA001-AC4F-418D-AE19-62706E023703}">
                      <ahyp:hlinkClr val="tx"/>
                    </a:ext>
                  </a:extLst>
                </a:hlinkClick>
              </a:rPr>
              <a:t>RDM Link 2 </a:t>
            </a:r>
            <a:endParaRPr sz="1000" u="sng">
              <a:solidFill>
                <a:schemeClr val="lt1"/>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086"/>
                                        </p:tgtEl>
                                      </p:cBhvr>
                                    </p:animEffect>
                                    <p:set>
                                      <p:cBhvr>
                                        <p:cTn dur="1" fill="hold">
                                          <p:stCondLst>
                                            <p:cond delay="0"/>
                                          </p:stCondLst>
                                        </p:cTn>
                                        <p:tgtEl>
                                          <p:spTgt spid="108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1087"/>
                                        </p:tgtEl>
                                      </p:cBhvr>
                                    </p:animEffect>
                                    <p:set>
                                      <p:cBhvr>
                                        <p:cTn dur="1" fill="hold">
                                          <p:stCondLst>
                                            <p:cond delay="0"/>
                                          </p:stCondLst>
                                        </p:cTn>
                                        <p:tgtEl>
                                          <p:spTgt spid="1087"/>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1088"/>
                                        </p:tgtEl>
                                      </p:cBhvr>
                                    </p:animEffect>
                                    <p:set>
                                      <p:cBhvr>
                                        <p:cTn dur="1" fill="hold">
                                          <p:stCondLst>
                                            <p:cond delay="0"/>
                                          </p:stCondLst>
                                        </p:cTn>
                                        <p:tgtEl>
                                          <p:spTgt spid="108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9"/>
                                        </p:tgtEl>
                                        <p:attrNameLst>
                                          <p:attrName>style.visibility</p:attrName>
                                        </p:attrNameLst>
                                      </p:cBhvr>
                                      <p:to>
                                        <p:strVal val="visible"/>
                                      </p:to>
                                    </p:set>
                                    <p:animEffect filter="fade" transition="in">
                                      <p:cBhvr>
                                        <p:cTn dur="1"/>
                                        <p:tgtEl>
                                          <p:spTgt spid="1089"/>
                                        </p:tgtEl>
                                      </p:cBhvr>
                                    </p:animEffect>
                                  </p:childTnLst>
                                </p:cTn>
                              </p:par>
                              <p:par>
                                <p:cTn fill="hold" nodeType="withEffect" presetClass="entr" presetID="10" presetSubtype="0">
                                  <p:stCondLst>
                                    <p:cond delay="0"/>
                                  </p:stCondLst>
                                  <p:childTnLst>
                                    <p:set>
                                      <p:cBhvr>
                                        <p:cTn dur="1" fill="hold">
                                          <p:stCondLst>
                                            <p:cond delay="0"/>
                                          </p:stCondLst>
                                        </p:cTn>
                                        <p:tgtEl>
                                          <p:spTgt spid="1090"/>
                                        </p:tgtEl>
                                        <p:attrNameLst>
                                          <p:attrName>style.visibility</p:attrName>
                                        </p:attrNameLst>
                                      </p:cBhvr>
                                      <p:to>
                                        <p:strVal val="visible"/>
                                      </p:to>
                                    </p:set>
                                    <p:animEffect filter="fade" transition="in">
                                      <p:cBhvr>
                                        <p:cTn dur="1"/>
                                        <p:tgtEl>
                                          <p:spTgt spid="10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1"/>
                                        </p:tgtEl>
                                        <p:attrNameLst>
                                          <p:attrName>style.visibility</p:attrName>
                                        </p:attrNameLst>
                                      </p:cBhvr>
                                      <p:to>
                                        <p:strVal val="visible"/>
                                      </p:to>
                                    </p:set>
                                    <p:animEffect filter="fade" transition="in">
                                      <p:cBhvr>
                                        <p:cTn dur="1"/>
                                        <p:tgtEl>
                                          <p:spTgt spid="1091"/>
                                        </p:tgtEl>
                                      </p:cBhvr>
                                    </p:animEffect>
                                  </p:childTnLst>
                                </p:cTn>
                              </p:par>
                              <p:par>
                                <p:cTn fill="hold" nodeType="withEffect" presetClass="entr" presetID="10" presetSubtype="0">
                                  <p:stCondLst>
                                    <p:cond delay="0"/>
                                  </p:stCondLst>
                                  <p:childTnLst>
                                    <p:set>
                                      <p:cBhvr>
                                        <p:cTn dur="1" fill="hold">
                                          <p:stCondLst>
                                            <p:cond delay="0"/>
                                          </p:stCondLst>
                                        </p:cTn>
                                        <p:tgtEl>
                                          <p:spTgt spid="1092"/>
                                        </p:tgtEl>
                                        <p:attrNameLst>
                                          <p:attrName>style.visibility</p:attrName>
                                        </p:attrNameLst>
                                      </p:cBhvr>
                                      <p:to>
                                        <p:strVal val="visible"/>
                                      </p:to>
                                    </p:set>
                                    <p:animEffect filter="fade" transition="in">
                                      <p:cBhvr>
                                        <p:cTn dur="1"/>
                                        <p:tgtEl>
                                          <p:spTgt spid="1092"/>
                                        </p:tgtEl>
                                      </p:cBhvr>
                                    </p:animEffect>
                                  </p:childTnLst>
                                </p:cTn>
                              </p:par>
                              <p:par>
                                <p:cTn fill="hold" nodeType="withEffect" presetClass="entr" presetID="10" presetSubtype="0">
                                  <p:stCondLst>
                                    <p:cond delay="0"/>
                                  </p:stCondLst>
                                  <p:childTnLst>
                                    <p:set>
                                      <p:cBhvr>
                                        <p:cTn dur="1" fill="hold">
                                          <p:stCondLst>
                                            <p:cond delay="0"/>
                                          </p:stCondLst>
                                        </p:cTn>
                                        <p:tgtEl>
                                          <p:spTgt spid="1093"/>
                                        </p:tgtEl>
                                        <p:attrNameLst>
                                          <p:attrName>style.visibility</p:attrName>
                                        </p:attrNameLst>
                                      </p:cBhvr>
                                      <p:to>
                                        <p:strVal val="visible"/>
                                      </p:to>
                                    </p:set>
                                    <p:animEffect filter="fade" transition="in">
                                      <p:cBhvr>
                                        <p:cTn dur="1"/>
                                        <p:tgtEl>
                                          <p:spTgt spid="1093"/>
                                        </p:tgtEl>
                                      </p:cBhvr>
                                    </p:animEffect>
                                  </p:childTnLst>
                                </p:cTn>
                              </p:par>
                              <p:par>
                                <p:cTn fill="hold" nodeType="withEffect" presetClass="entr" presetID="10" presetSubtype="0">
                                  <p:stCondLst>
                                    <p:cond delay="0"/>
                                  </p:stCondLst>
                                  <p:childTnLst>
                                    <p:set>
                                      <p:cBhvr>
                                        <p:cTn dur="1" fill="hold">
                                          <p:stCondLst>
                                            <p:cond delay="0"/>
                                          </p:stCondLst>
                                        </p:cTn>
                                        <p:tgtEl>
                                          <p:spTgt spid="1094"/>
                                        </p:tgtEl>
                                        <p:attrNameLst>
                                          <p:attrName>style.visibility</p:attrName>
                                        </p:attrNameLst>
                                      </p:cBhvr>
                                      <p:to>
                                        <p:strVal val="visible"/>
                                      </p:to>
                                    </p:set>
                                    <p:animEffect filter="fade" transition="in">
                                      <p:cBhvr>
                                        <p:cTn dur="1"/>
                                        <p:tgtEl>
                                          <p:spTgt spid="10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9" name="Shape 1099"/>
        <p:cNvGrpSpPr/>
        <p:nvPr/>
      </p:nvGrpSpPr>
      <p:grpSpPr>
        <a:xfrm>
          <a:off x="0" y="0"/>
          <a:ext cx="0" cy="0"/>
          <a:chOff x="0" y="0"/>
          <a:chExt cx="0" cy="0"/>
        </a:xfrm>
      </p:grpSpPr>
      <p:sp>
        <p:nvSpPr>
          <p:cNvPr id="1100" name="Google Shape;1100;p56"/>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6"/>
          <p:cNvSpPr txBox="1"/>
          <p:nvPr/>
        </p:nvSpPr>
        <p:spPr>
          <a:xfrm>
            <a:off x="76200" y="-76200"/>
            <a:ext cx="549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5.1 </a:t>
            </a:r>
            <a:r>
              <a:rPr lang="en-GB" sz="1300">
                <a:solidFill>
                  <a:schemeClr val="lt1"/>
                </a:solidFill>
                <a:latin typeface="Raleway"/>
                <a:ea typeface="Raleway"/>
                <a:cs typeface="Raleway"/>
                <a:sym typeface="Raleway"/>
              </a:rPr>
              <a:t>Transforming ER Diagram into Relational Data Model</a:t>
            </a:r>
            <a:endParaRPr b="1" sz="2600">
              <a:solidFill>
                <a:schemeClr val="lt1"/>
              </a:solidFill>
              <a:latin typeface="Raleway"/>
              <a:ea typeface="Raleway"/>
              <a:cs typeface="Raleway"/>
              <a:sym typeface="Raleway"/>
            </a:endParaRPr>
          </a:p>
        </p:txBody>
      </p:sp>
      <p:sp>
        <p:nvSpPr>
          <p:cNvPr id="1102" name="Google Shape;1102;p56"/>
          <p:cNvSpPr/>
          <p:nvPr/>
        </p:nvSpPr>
        <p:spPr>
          <a:xfrm>
            <a:off x="0" y="495600"/>
            <a:ext cx="9144000" cy="4660500"/>
          </a:xfrm>
          <a:prstGeom prst="rect">
            <a:avLst/>
          </a:prstGeom>
          <a:solidFill>
            <a:srgbClr val="E6F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6"/>
          <p:cNvSpPr/>
          <p:nvPr/>
        </p:nvSpPr>
        <p:spPr>
          <a:xfrm>
            <a:off x="810600" y="1133350"/>
            <a:ext cx="801000" cy="14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4" name="Google Shape;1104;p56"/>
          <p:cNvPicPr preferRelativeResize="0"/>
          <p:nvPr/>
        </p:nvPicPr>
        <p:blipFill rotWithShape="1">
          <a:blip r:embed="rId3">
            <a:alphaModFix/>
          </a:blip>
          <a:srcRect b="0" l="6101" r="4437" t="4798"/>
          <a:stretch/>
        </p:blipFill>
        <p:spPr>
          <a:xfrm>
            <a:off x="0" y="495600"/>
            <a:ext cx="6444610" cy="2588825"/>
          </a:xfrm>
          <a:prstGeom prst="rect">
            <a:avLst/>
          </a:prstGeom>
          <a:noFill/>
          <a:ln>
            <a:noFill/>
          </a:ln>
        </p:spPr>
      </p:pic>
      <p:cxnSp>
        <p:nvCxnSpPr>
          <p:cNvPr id="1105" name="Google Shape;1105;p56"/>
          <p:cNvCxnSpPr/>
          <p:nvPr/>
        </p:nvCxnSpPr>
        <p:spPr>
          <a:xfrm rot="10800000">
            <a:off x="1285875" y="614100"/>
            <a:ext cx="0" cy="118500"/>
          </a:xfrm>
          <a:prstGeom prst="straightConnector1">
            <a:avLst/>
          </a:prstGeom>
          <a:noFill/>
          <a:ln cap="flat" cmpd="sng" w="9525">
            <a:solidFill>
              <a:schemeClr val="dk2"/>
            </a:solidFill>
            <a:prstDash val="solid"/>
            <a:round/>
            <a:headEnd len="med" w="med" type="none"/>
            <a:tailEnd len="med" w="med" type="none"/>
          </a:ln>
        </p:spPr>
      </p:cxnSp>
      <p:cxnSp>
        <p:nvCxnSpPr>
          <p:cNvPr id="1106" name="Google Shape;1106;p56"/>
          <p:cNvCxnSpPr/>
          <p:nvPr/>
        </p:nvCxnSpPr>
        <p:spPr>
          <a:xfrm>
            <a:off x="1290125" y="620400"/>
            <a:ext cx="5119800" cy="6000"/>
          </a:xfrm>
          <a:prstGeom prst="straightConnector1">
            <a:avLst/>
          </a:prstGeom>
          <a:noFill/>
          <a:ln cap="flat" cmpd="sng" w="9525">
            <a:solidFill>
              <a:schemeClr val="dk2"/>
            </a:solidFill>
            <a:prstDash val="solid"/>
            <a:round/>
            <a:headEnd len="med" w="med" type="none"/>
            <a:tailEnd len="med" w="med" type="none"/>
          </a:ln>
        </p:spPr>
      </p:cxnSp>
      <p:cxnSp>
        <p:nvCxnSpPr>
          <p:cNvPr id="1107" name="Google Shape;1107;p56"/>
          <p:cNvCxnSpPr/>
          <p:nvPr/>
        </p:nvCxnSpPr>
        <p:spPr>
          <a:xfrm>
            <a:off x="6410075" y="613800"/>
            <a:ext cx="9900" cy="2531400"/>
          </a:xfrm>
          <a:prstGeom prst="straightConnector1">
            <a:avLst/>
          </a:prstGeom>
          <a:noFill/>
          <a:ln cap="flat" cmpd="sng" w="9525">
            <a:solidFill>
              <a:schemeClr val="dk2"/>
            </a:solidFill>
            <a:prstDash val="solid"/>
            <a:round/>
            <a:headEnd len="med" w="med" type="none"/>
            <a:tailEnd len="med" w="med" type="none"/>
          </a:ln>
        </p:spPr>
      </p:cxnSp>
      <p:cxnSp>
        <p:nvCxnSpPr>
          <p:cNvPr id="1108" name="Google Shape;1108;p56"/>
          <p:cNvCxnSpPr/>
          <p:nvPr/>
        </p:nvCxnSpPr>
        <p:spPr>
          <a:xfrm>
            <a:off x="4568250" y="1629350"/>
            <a:ext cx="0" cy="186000"/>
          </a:xfrm>
          <a:prstGeom prst="straightConnector1">
            <a:avLst/>
          </a:prstGeom>
          <a:noFill/>
          <a:ln cap="flat" cmpd="sng" w="9525">
            <a:solidFill>
              <a:schemeClr val="dk2"/>
            </a:solidFill>
            <a:prstDash val="solid"/>
            <a:round/>
            <a:headEnd len="med" w="med" type="none"/>
            <a:tailEnd len="med" w="med" type="none"/>
          </a:ln>
        </p:spPr>
      </p:cxnSp>
      <p:cxnSp>
        <p:nvCxnSpPr>
          <p:cNvPr id="1109" name="Google Shape;1109;p56"/>
          <p:cNvCxnSpPr/>
          <p:nvPr/>
        </p:nvCxnSpPr>
        <p:spPr>
          <a:xfrm>
            <a:off x="4567525" y="1815900"/>
            <a:ext cx="1985400" cy="9300"/>
          </a:xfrm>
          <a:prstGeom prst="straightConnector1">
            <a:avLst/>
          </a:prstGeom>
          <a:noFill/>
          <a:ln cap="flat" cmpd="sng" w="9525">
            <a:solidFill>
              <a:schemeClr val="dk2"/>
            </a:solidFill>
            <a:prstDash val="solid"/>
            <a:round/>
            <a:headEnd len="med" w="med" type="none"/>
            <a:tailEnd len="med" w="med" type="none"/>
          </a:ln>
        </p:spPr>
      </p:cxnSp>
      <p:cxnSp>
        <p:nvCxnSpPr>
          <p:cNvPr id="1110" name="Google Shape;1110;p56"/>
          <p:cNvCxnSpPr/>
          <p:nvPr/>
        </p:nvCxnSpPr>
        <p:spPr>
          <a:xfrm flipH="1">
            <a:off x="6531875" y="1832375"/>
            <a:ext cx="15300" cy="3277500"/>
          </a:xfrm>
          <a:prstGeom prst="straightConnector1">
            <a:avLst/>
          </a:prstGeom>
          <a:noFill/>
          <a:ln cap="flat" cmpd="sng" w="9525">
            <a:solidFill>
              <a:schemeClr val="dk2"/>
            </a:solidFill>
            <a:prstDash val="solid"/>
            <a:round/>
            <a:headEnd len="med" w="med" type="none"/>
            <a:tailEnd len="med" w="med" type="none"/>
          </a:ln>
        </p:spPr>
      </p:cxnSp>
      <p:pic>
        <p:nvPicPr>
          <p:cNvPr id="1111" name="Google Shape;1111;p56"/>
          <p:cNvPicPr preferRelativeResize="0"/>
          <p:nvPr/>
        </p:nvPicPr>
        <p:blipFill rotWithShape="1">
          <a:blip r:embed="rId4">
            <a:alphaModFix/>
          </a:blip>
          <a:srcRect b="0" l="5719" r="4634" t="7808"/>
          <a:stretch/>
        </p:blipFill>
        <p:spPr>
          <a:xfrm>
            <a:off x="735775" y="2940900"/>
            <a:ext cx="5736701" cy="2275750"/>
          </a:xfrm>
          <a:prstGeom prst="rect">
            <a:avLst/>
          </a:prstGeom>
          <a:noFill/>
          <a:ln>
            <a:noFill/>
          </a:ln>
        </p:spPr>
      </p:pic>
      <p:cxnSp>
        <p:nvCxnSpPr>
          <p:cNvPr id="1112" name="Google Shape;1112;p56"/>
          <p:cNvCxnSpPr/>
          <p:nvPr/>
        </p:nvCxnSpPr>
        <p:spPr>
          <a:xfrm flipH="1">
            <a:off x="738550" y="2949100"/>
            <a:ext cx="5679300" cy="4800"/>
          </a:xfrm>
          <a:prstGeom prst="straightConnector1">
            <a:avLst/>
          </a:prstGeom>
          <a:noFill/>
          <a:ln cap="flat" cmpd="sng" w="9525">
            <a:solidFill>
              <a:schemeClr val="dk2"/>
            </a:solidFill>
            <a:prstDash val="solid"/>
            <a:round/>
            <a:headEnd len="med" w="med" type="none"/>
            <a:tailEnd len="med" w="med" type="none"/>
          </a:ln>
        </p:spPr>
      </p:cxnSp>
      <p:cxnSp>
        <p:nvCxnSpPr>
          <p:cNvPr id="1113" name="Google Shape;1113;p56"/>
          <p:cNvCxnSpPr/>
          <p:nvPr/>
        </p:nvCxnSpPr>
        <p:spPr>
          <a:xfrm flipH="1">
            <a:off x="730425" y="2953825"/>
            <a:ext cx="6600" cy="516900"/>
          </a:xfrm>
          <a:prstGeom prst="straightConnector1">
            <a:avLst/>
          </a:prstGeom>
          <a:noFill/>
          <a:ln cap="flat" cmpd="sng" w="9525">
            <a:solidFill>
              <a:schemeClr val="dk2"/>
            </a:solidFill>
            <a:prstDash val="solid"/>
            <a:round/>
            <a:headEnd len="med" w="med" type="none"/>
            <a:tailEnd len="med" w="med" type="none"/>
          </a:ln>
        </p:spPr>
      </p:cxnSp>
      <p:cxnSp>
        <p:nvCxnSpPr>
          <p:cNvPr id="1114" name="Google Shape;1114;p56"/>
          <p:cNvCxnSpPr/>
          <p:nvPr/>
        </p:nvCxnSpPr>
        <p:spPr>
          <a:xfrm>
            <a:off x="734025" y="3466425"/>
            <a:ext cx="204600" cy="0"/>
          </a:xfrm>
          <a:prstGeom prst="straightConnector1">
            <a:avLst/>
          </a:prstGeom>
          <a:noFill/>
          <a:ln cap="flat" cmpd="sng" w="9525">
            <a:solidFill>
              <a:schemeClr val="dk2"/>
            </a:solidFill>
            <a:prstDash val="solid"/>
            <a:round/>
            <a:headEnd len="med" w="med" type="none"/>
            <a:tailEnd len="med" w="med" type="triangle"/>
          </a:ln>
        </p:spPr>
      </p:cxnSp>
      <p:cxnSp>
        <p:nvCxnSpPr>
          <p:cNvPr id="1115" name="Google Shape;1115;p56"/>
          <p:cNvCxnSpPr/>
          <p:nvPr/>
        </p:nvCxnSpPr>
        <p:spPr>
          <a:xfrm>
            <a:off x="680150" y="4517525"/>
            <a:ext cx="122100" cy="4800"/>
          </a:xfrm>
          <a:prstGeom prst="straightConnector1">
            <a:avLst/>
          </a:prstGeom>
          <a:noFill/>
          <a:ln cap="flat" cmpd="sng" w="9525">
            <a:solidFill>
              <a:schemeClr val="dk2"/>
            </a:solidFill>
            <a:prstDash val="solid"/>
            <a:round/>
            <a:headEnd len="med" w="med" type="none"/>
            <a:tailEnd len="med" w="med" type="stealth"/>
          </a:ln>
        </p:spPr>
      </p:cxnSp>
      <p:cxnSp>
        <p:nvCxnSpPr>
          <p:cNvPr id="1116" name="Google Shape;1116;p56"/>
          <p:cNvCxnSpPr/>
          <p:nvPr/>
        </p:nvCxnSpPr>
        <p:spPr>
          <a:xfrm rot="10800000">
            <a:off x="654825" y="5100675"/>
            <a:ext cx="5898600" cy="4500"/>
          </a:xfrm>
          <a:prstGeom prst="straightConnector1">
            <a:avLst/>
          </a:prstGeom>
          <a:noFill/>
          <a:ln cap="flat" cmpd="sng" w="9525">
            <a:solidFill>
              <a:schemeClr val="dk2"/>
            </a:solidFill>
            <a:prstDash val="solid"/>
            <a:round/>
            <a:headEnd len="med" w="med" type="none"/>
            <a:tailEnd len="med" w="med" type="none"/>
          </a:ln>
        </p:spPr>
      </p:cxnSp>
      <p:cxnSp>
        <p:nvCxnSpPr>
          <p:cNvPr id="1117" name="Google Shape;1117;p56"/>
          <p:cNvCxnSpPr/>
          <p:nvPr/>
        </p:nvCxnSpPr>
        <p:spPr>
          <a:xfrm>
            <a:off x="674625" y="4522400"/>
            <a:ext cx="900" cy="576000"/>
          </a:xfrm>
          <a:prstGeom prst="straightConnector1">
            <a:avLst/>
          </a:prstGeom>
          <a:noFill/>
          <a:ln cap="flat" cmpd="sng" w="9525">
            <a:solidFill>
              <a:schemeClr val="dk2"/>
            </a:solidFill>
            <a:prstDash val="solid"/>
            <a:round/>
            <a:headEnd len="med" w="med" type="none"/>
            <a:tailEnd len="med" w="med" type="none"/>
          </a:ln>
        </p:spPr>
      </p:cxnSp>
      <p:sp>
        <p:nvSpPr>
          <p:cNvPr id="1118" name="Google Shape;1118;p56"/>
          <p:cNvSpPr txBox="1"/>
          <p:nvPr/>
        </p:nvSpPr>
        <p:spPr>
          <a:xfrm>
            <a:off x="6553425" y="546350"/>
            <a:ext cx="2549400" cy="2662800"/>
          </a:xfrm>
          <a:prstGeom prst="rect">
            <a:avLst/>
          </a:prstGeom>
          <a:no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Transforming EER to Relation </a:t>
            </a:r>
            <a:endParaRPr b="1">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Mapping Regular Entities</a:t>
            </a:r>
            <a:endParaRPr sz="12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Mapping Weak Entities</a:t>
            </a:r>
            <a:endParaRPr sz="12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Mapping Binary Relationships</a:t>
            </a:r>
            <a:endParaRPr sz="12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Mapping Associative Entities with no identifier</a:t>
            </a:r>
            <a:endParaRPr sz="12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Mapping Unary &amp; Ternary Relationships</a:t>
            </a:r>
            <a:endParaRPr sz="12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Mapping Supertype/Subtype Relationships</a:t>
            </a:r>
            <a:endParaRPr sz="1200">
              <a:latin typeface="Lato"/>
              <a:ea typeface="Lato"/>
              <a:cs typeface="Lato"/>
              <a:sym typeface="Lato"/>
            </a:endParaRPr>
          </a:p>
          <a:p>
            <a:pPr indent="0" lvl="0" marL="0" rtl="0" algn="l">
              <a:spcBef>
                <a:spcPts val="0"/>
              </a:spcBef>
              <a:spcAft>
                <a:spcPts val="0"/>
              </a:spcAft>
              <a:buNone/>
            </a:pPr>
            <a:r>
              <a:t/>
            </a:r>
            <a:endParaRPr>
              <a:solidFill>
                <a:srgbClr val="434343"/>
              </a:solidFill>
              <a:latin typeface="Lato"/>
              <a:ea typeface="Lato"/>
              <a:cs typeface="Lato"/>
              <a:sym typeface="Lato"/>
            </a:endParaRPr>
          </a:p>
        </p:txBody>
      </p:sp>
      <p:sp>
        <p:nvSpPr>
          <p:cNvPr id="1119" name="Google Shape;1119;p56"/>
          <p:cNvSpPr/>
          <p:nvPr/>
        </p:nvSpPr>
        <p:spPr>
          <a:xfrm rot="10800000">
            <a:off x="2494325" y="1395000"/>
            <a:ext cx="3124800" cy="374100"/>
          </a:xfrm>
          <a:prstGeom prst="rightArrow">
            <a:avLst>
              <a:gd fmla="val 27608" name="adj1"/>
              <a:gd fmla="val 50000" name="adj2"/>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0" name="Google Shape;1120;p56"/>
          <p:cNvPicPr preferRelativeResize="0"/>
          <p:nvPr/>
        </p:nvPicPr>
        <p:blipFill>
          <a:blip r:embed="rId5">
            <a:alphaModFix/>
          </a:blip>
          <a:stretch>
            <a:fillRect/>
          </a:stretch>
        </p:blipFill>
        <p:spPr>
          <a:xfrm>
            <a:off x="6594600" y="3541623"/>
            <a:ext cx="2549400" cy="1144794"/>
          </a:xfrm>
          <a:prstGeom prst="rect">
            <a:avLst/>
          </a:prstGeom>
          <a:noFill/>
          <a:ln>
            <a:noFill/>
          </a:ln>
        </p:spPr>
      </p:pic>
      <p:sp>
        <p:nvSpPr>
          <p:cNvPr id="1121" name="Google Shape;1121;p56"/>
          <p:cNvSpPr txBox="1"/>
          <p:nvPr/>
        </p:nvSpPr>
        <p:spPr>
          <a:xfrm rot="1464">
            <a:off x="6989924" y="2966800"/>
            <a:ext cx="2112900" cy="338700"/>
          </a:xfrm>
          <a:prstGeom prst="rect">
            <a:avLst/>
          </a:prstGeom>
          <a:solidFill>
            <a:srgbClr val="E6F9E4"/>
          </a:solidFill>
          <a:ln cap="flat" cmpd="sng" w="19050">
            <a:solidFill>
              <a:srgbClr val="FF9900"/>
            </a:solidFill>
            <a:prstDash val="solid"/>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rPr b="1" lang="en-GB" sz="1000">
                <a:latin typeface="Lato"/>
                <a:ea typeface="Lato"/>
                <a:cs typeface="Lato"/>
                <a:sym typeface="Lato"/>
              </a:rPr>
              <a:t>Overlap &amp; Mandatory one</a:t>
            </a:r>
            <a:endParaRPr sz="1000">
              <a:solidFill>
                <a:srgbClr val="434343"/>
              </a:solidFill>
              <a:latin typeface="Lato"/>
              <a:ea typeface="Lato"/>
              <a:cs typeface="Lato"/>
              <a:sym typeface="Lato"/>
            </a:endParaRPr>
          </a:p>
        </p:txBody>
      </p:sp>
      <p:sp>
        <p:nvSpPr>
          <p:cNvPr id="1122" name="Google Shape;1122;p56"/>
          <p:cNvSpPr/>
          <p:nvPr/>
        </p:nvSpPr>
        <p:spPr>
          <a:xfrm rot="10800000">
            <a:off x="2155475" y="2023975"/>
            <a:ext cx="772200" cy="374100"/>
          </a:xfrm>
          <a:prstGeom prst="rightArrow">
            <a:avLst>
              <a:gd fmla="val 27608" name="adj1"/>
              <a:gd fmla="val 50000" name="adj2"/>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6"/>
          <p:cNvSpPr txBox="1"/>
          <p:nvPr/>
        </p:nvSpPr>
        <p:spPr>
          <a:xfrm rot="1894">
            <a:off x="3212024" y="1133650"/>
            <a:ext cx="1089300" cy="338700"/>
          </a:xfrm>
          <a:prstGeom prst="rect">
            <a:avLst/>
          </a:prstGeom>
          <a:solidFill>
            <a:srgbClr val="E6F9E4"/>
          </a:solidFill>
          <a:ln cap="flat" cmpd="sng" w="19050">
            <a:solidFill>
              <a:srgbClr val="FF9900"/>
            </a:solidFill>
            <a:prstDash val="solid"/>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rPr b="1" lang="en-GB" sz="1000">
                <a:latin typeface="Lato"/>
                <a:ea typeface="Lato"/>
                <a:cs typeface="Lato"/>
                <a:sym typeface="Lato"/>
              </a:rPr>
              <a:t>Supertype</a:t>
            </a:r>
            <a:endParaRPr sz="1000">
              <a:solidFill>
                <a:srgbClr val="434343"/>
              </a:solidFill>
              <a:latin typeface="Lato"/>
              <a:ea typeface="Lato"/>
              <a:cs typeface="Lato"/>
              <a:sym typeface="Lato"/>
            </a:endParaRPr>
          </a:p>
        </p:txBody>
      </p:sp>
      <p:sp>
        <p:nvSpPr>
          <p:cNvPr id="1124" name="Google Shape;1124;p56"/>
          <p:cNvSpPr/>
          <p:nvPr/>
        </p:nvSpPr>
        <p:spPr>
          <a:xfrm rot="10800000">
            <a:off x="1774475" y="1719175"/>
            <a:ext cx="772200" cy="374100"/>
          </a:xfrm>
          <a:prstGeom prst="rightArrow">
            <a:avLst>
              <a:gd fmla="val 27608" name="adj1"/>
              <a:gd fmla="val 50000" name="adj2"/>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6"/>
          <p:cNvSpPr txBox="1"/>
          <p:nvPr/>
        </p:nvSpPr>
        <p:spPr>
          <a:xfrm rot="1952">
            <a:off x="3212025" y="1826350"/>
            <a:ext cx="2112900" cy="431100"/>
          </a:xfrm>
          <a:prstGeom prst="rect">
            <a:avLst/>
          </a:prstGeom>
          <a:solidFill>
            <a:srgbClr val="E6F9E4"/>
          </a:solidFill>
          <a:ln cap="flat" cmpd="sng" w="19050">
            <a:solidFill>
              <a:srgbClr val="FF9900"/>
            </a:solidFill>
            <a:prstDash val="solid"/>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rPr b="1" lang="en-GB" sz="1600">
                <a:latin typeface="Lato"/>
                <a:ea typeface="Lato"/>
                <a:cs typeface="Lato"/>
                <a:sym typeface="Lato"/>
              </a:rPr>
              <a:t>Subtypes</a:t>
            </a:r>
            <a:endParaRPr sz="1600">
              <a:solidFill>
                <a:srgbClr val="434343"/>
              </a:solidFill>
              <a:latin typeface="Lato"/>
              <a:ea typeface="Lato"/>
              <a:cs typeface="Lato"/>
              <a:sym typeface="Lato"/>
            </a:endParaRPr>
          </a:p>
        </p:txBody>
      </p:sp>
      <p:sp>
        <p:nvSpPr>
          <p:cNvPr id="1126" name="Google Shape;1126;p56"/>
          <p:cNvSpPr txBox="1"/>
          <p:nvPr/>
        </p:nvSpPr>
        <p:spPr>
          <a:xfrm>
            <a:off x="8052950" y="0"/>
            <a:ext cx="1028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6">
                  <a:extLst>
                    <a:ext uri="{A12FA001-AC4F-418D-AE19-62706E023703}">
                      <ahyp:hlinkClr val="tx"/>
                    </a:ext>
                  </a:extLst>
                </a:hlinkClick>
              </a:rPr>
              <a:t>RDM Link 1 </a:t>
            </a:r>
            <a:endParaRPr sz="1000" u="sng">
              <a:solidFill>
                <a:schemeClr val="lt1"/>
              </a:solidFill>
              <a:latin typeface="Raleway"/>
              <a:ea typeface="Raleway"/>
              <a:cs typeface="Raleway"/>
              <a:sym typeface="Raleway"/>
            </a:endParaRPr>
          </a:p>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7">
                  <a:extLst>
                    <a:ext uri="{A12FA001-AC4F-418D-AE19-62706E023703}">
                      <ahyp:hlinkClr val="tx"/>
                    </a:ext>
                  </a:extLst>
                </a:hlinkClick>
              </a:rPr>
              <a:t>RDM Link 2 </a:t>
            </a:r>
            <a:endParaRPr sz="1000" u="sng">
              <a:solidFill>
                <a:schemeClr val="lt1"/>
              </a:solidFill>
              <a:latin typeface="Raleway"/>
              <a:ea typeface="Raleway"/>
              <a:cs typeface="Raleway"/>
              <a:sym typeface="Raleway"/>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1"/>
          <p:cNvSpPr txBox="1"/>
          <p:nvPr>
            <p:ph idx="1" type="body"/>
          </p:nvPr>
        </p:nvSpPr>
        <p:spPr>
          <a:xfrm>
            <a:off x="847088" y="1718000"/>
            <a:ext cx="4798200" cy="1553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2500">
                <a:solidFill>
                  <a:srgbClr val="FF9900"/>
                </a:solidFill>
                <a:latin typeface="Proxima Nova"/>
                <a:ea typeface="Proxima Nova"/>
                <a:cs typeface="Proxima Nova"/>
                <a:sym typeface="Proxima Nova"/>
              </a:rPr>
              <a:t>Why Healthcare?</a:t>
            </a:r>
            <a:endParaRPr b="1" sz="600">
              <a:solidFill>
                <a:srgbClr val="FF9900"/>
              </a:solidFill>
            </a:endParaRPr>
          </a:p>
        </p:txBody>
      </p:sp>
      <p:sp>
        <p:nvSpPr>
          <p:cNvPr id="245" name="Google Shape;245;p21"/>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a:off x="501425" y="1341025"/>
            <a:ext cx="1173600" cy="22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a:off x="232575" y="1617750"/>
            <a:ext cx="427200" cy="420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1"/>
          <p:cNvSpPr/>
          <p:nvPr/>
        </p:nvSpPr>
        <p:spPr>
          <a:xfrm>
            <a:off x="613575" y="1617750"/>
            <a:ext cx="427200" cy="42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
          <p:cNvSpPr txBox="1"/>
          <p:nvPr>
            <p:ph type="title"/>
          </p:nvPr>
        </p:nvSpPr>
        <p:spPr>
          <a:xfrm>
            <a:off x="69600" y="571800"/>
            <a:ext cx="6313200" cy="43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9900"/>
                </a:solidFill>
              </a:rPr>
              <a:t>The subject of our real-world database is...</a:t>
            </a:r>
            <a:endParaRPr sz="1900">
              <a:solidFill>
                <a:srgbClr val="FF9900"/>
              </a:solidFill>
            </a:endParaRPr>
          </a:p>
        </p:txBody>
      </p:sp>
      <p:sp>
        <p:nvSpPr>
          <p:cNvPr id="250" name="Google Shape;250;p21"/>
          <p:cNvSpPr txBox="1"/>
          <p:nvPr/>
        </p:nvSpPr>
        <p:spPr>
          <a:xfrm>
            <a:off x="83025" y="869725"/>
            <a:ext cx="3470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400">
              <a:solidFill>
                <a:srgbClr val="434343"/>
              </a:solidFill>
              <a:latin typeface="Proxima Nova"/>
              <a:ea typeface="Proxima Nova"/>
              <a:cs typeface="Proxima Nova"/>
              <a:sym typeface="Proxima Nova"/>
            </a:endParaRPr>
          </a:p>
        </p:txBody>
      </p:sp>
      <p:sp>
        <p:nvSpPr>
          <p:cNvPr id="251" name="Google Shape;251;p21"/>
          <p:cNvSpPr/>
          <p:nvPr/>
        </p:nvSpPr>
        <p:spPr>
          <a:xfrm>
            <a:off x="769825" y="1133600"/>
            <a:ext cx="1260600" cy="22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1"/>
          <p:cNvSpPr txBox="1"/>
          <p:nvPr/>
        </p:nvSpPr>
        <p:spPr>
          <a:xfrm>
            <a:off x="188600" y="947025"/>
            <a:ext cx="34167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300">
                <a:solidFill>
                  <a:srgbClr val="434343"/>
                </a:solidFill>
                <a:latin typeface="Proxima Nova"/>
                <a:ea typeface="Proxima Nova"/>
                <a:cs typeface="Proxima Nova"/>
                <a:sym typeface="Proxima Nova"/>
              </a:rPr>
              <a:t>Healthcare</a:t>
            </a:r>
            <a:endParaRPr b="1" sz="2400">
              <a:solidFill>
                <a:srgbClr val="434343"/>
              </a:solidFill>
              <a:latin typeface="Proxima Nova"/>
              <a:ea typeface="Proxima Nova"/>
              <a:cs typeface="Proxima Nova"/>
              <a:sym typeface="Proxima Nova"/>
            </a:endParaRPr>
          </a:p>
        </p:txBody>
      </p:sp>
      <p:sp>
        <p:nvSpPr>
          <p:cNvPr id="253" name="Google Shape;253;p21"/>
          <p:cNvSpPr txBox="1"/>
          <p:nvPr/>
        </p:nvSpPr>
        <p:spPr>
          <a:xfrm>
            <a:off x="76200" y="-76200"/>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1.1</a:t>
            </a:r>
            <a:endParaRPr b="1" sz="2600">
              <a:solidFill>
                <a:schemeClr val="lt1"/>
              </a:solidFill>
              <a:latin typeface="Raleway"/>
              <a:ea typeface="Raleway"/>
              <a:cs typeface="Raleway"/>
              <a:sym typeface="Raleway"/>
            </a:endParaRPr>
          </a:p>
        </p:txBody>
      </p:sp>
      <p:pic>
        <p:nvPicPr>
          <p:cNvPr id="254" name="Google Shape;254;p21"/>
          <p:cNvPicPr preferRelativeResize="0"/>
          <p:nvPr/>
        </p:nvPicPr>
        <p:blipFill>
          <a:blip r:embed="rId3">
            <a:alphaModFix/>
          </a:blip>
          <a:stretch>
            <a:fillRect/>
          </a:stretch>
        </p:blipFill>
        <p:spPr>
          <a:xfrm>
            <a:off x="822150" y="2319775"/>
            <a:ext cx="2567099" cy="1267850"/>
          </a:xfrm>
          <a:prstGeom prst="rect">
            <a:avLst/>
          </a:prstGeom>
          <a:noFill/>
          <a:ln>
            <a:noFill/>
          </a:ln>
        </p:spPr>
      </p:pic>
      <p:sp>
        <p:nvSpPr>
          <p:cNvPr id="255" name="Google Shape;255;p21"/>
          <p:cNvSpPr txBox="1"/>
          <p:nvPr/>
        </p:nvSpPr>
        <p:spPr>
          <a:xfrm>
            <a:off x="862816" y="26468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 </a:t>
            </a:r>
            <a:endParaRPr b="1" sz="3000">
              <a:solidFill>
                <a:srgbClr val="FFFFFF"/>
              </a:solidFill>
              <a:latin typeface="Raleway"/>
              <a:ea typeface="Raleway"/>
              <a:cs typeface="Raleway"/>
              <a:sym typeface="Raleway"/>
            </a:endParaRPr>
          </a:p>
        </p:txBody>
      </p:sp>
      <p:grpSp>
        <p:nvGrpSpPr>
          <p:cNvPr id="256" name="Google Shape;256;p21"/>
          <p:cNvGrpSpPr/>
          <p:nvPr/>
        </p:nvGrpSpPr>
        <p:grpSpPr>
          <a:xfrm>
            <a:off x="830400" y="3503241"/>
            <a:ext cx="2501700" cy="1425442"/>
            <a:chOff x="830400" y="3274596"/>
            <a:chExt cx="2501700" cy="1353953"/>
          </a:xfrm>
        </p:grpSpPr>
        <p:sp>
          <p:nvSpPr>
            <p:cNvPr id="257" name="Google Shape;257;p21"/>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1"/>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21"/>
          <p:cNvSpPr txBox="1"/>
          <p:nvPr>
            <p:ph type="title"/>
          </p:nvPr>
        </p:nvSpPr>
        <p:spPr>
          <a:xfrm>
            <a:off x="815125" y="3684075"/>
            <a:ext cx="25017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Growing demand with surge in COVID-19 cases worldwide</a:t>
            </a:r>
            <a:endParaRPr sz="1000"/>
          </a:p>
        </p:txBody>
      </p:sp>
      <p:sp>
        <p:nvSpPr>
          <p:cNvPr id="260" name="Google Shape;260;p21"/>
          <p:cNvSpPr txBox="1"/>
          <p:nvPr>
            <p:ph idx="1" type="body"/>
          </p:nvPr>
        </p:nvSpPr>
        <p:spPr>
          <a:xfrm>
            <a:off x="843625" y="3961850"/>
            <a:ext cx="2457600" cy="858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With growing fears of the virus spreading in hospitals and healthcare centers, there is dire need of Online Healthcare platforms to allow healthcare organizations  to better reach their patients. These platforms require an end-to-end database management system</a:t>
            </a:r>
            <a:endParaRPr sz="800"/>
          </a:p>
        </p:txBody>
      </p:sp>
      <p:pic>
        <p:nvPicPr>
          <p:cNvPr id="261" name="Google Shape;261;p21"/>
          <p:cNvPicPr preferRelativeResize="0"/>
          <p:nvPr/>
        </p:nvPicPr>
        <p:blipFill>
          <a:blip r:embed="rId4">
            <a:alphaModFix amt="90000"/>
          </a:blip>
          <a:stretch>
            <a:fillRect/>
          </a:stretch>
        </p:blipFill>
        <p:spPr>
          <a:xfrm>
            <a:off x="5829525" y="2319775"/>
            <a:ext cx="2501200" cy="1314525"/>
          </a:xfrm>
          <a:prstGeom prst="rect">
            <a:avLst/>
          </a:prstGeom>
          <a:noFill/>
          <a:ln>
            <a:noFill/>
          </a:ln>
        </p:spPr>
      </p:pic>
      <p:pic>
        <p:nvPicPr>
          <p:cNvPr id="262" name="Google Shape;262;p21"/>
          <p:cNvPicPr preferRelativeResize="0"/>
          <p:nvPr/>
        </p:nvPicPr>
        <p:blipFill>
          <a:blip r:embed="rId5">
            <a:alphaModFix/>
          </a:blip>
          <a:stretch>
            <a:fillRect/>
          </a:stretch>
        </p:blipFill>
        <p:spPr>
          <a:xfrm>
            <a:off x="3332550" y="3574725"/>
            <a:ext cx="2501699" cy="1353950"/>
          </a:xfrm>
          <a:prstGeom prst="rect">
            <a:avLst/>
          </a:prstGeom>
          <a:noFill/>
          <a:ln>
            <a:noFill/>
          </a:ln>
        </p:spPr>
      </p:pic>
      <p:sp>
        <p:nvSpPr>
          <p:cNvPr id="263" name="Google Shape;263;p21"/>
          <p:cNvSpPr txBox="1"/>
          <p:nvPr/>
        </p:nvSpPr>
        <p:spPr>
          <a:xfrm>
            <a:off x="3389243" y="3791677"/>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02 </a:t>
            </a:r>
            <a:endParaRPr b="1" sz="3000">
              <a:solidFill>
                <a:srgbClr val="FFFFFF"/>
              </a:solidFill>
              <a:latin typeface="Raleway"/>
              <a:ea typeface="Raleway"/>
              <a:cs typeface="Raleway"/>
              <a:sym typeface="Raleway"/>
            </a:endParaRPr>
          </a:p>
        </p:txBody>
      </p:sp>
      <p:sp>
        <p:nvSpPr>
          <p:cNvPr id="264" name="Google Shape;264;p21"/>
          <p:cNvSpPr txBox="1"/>
          <p:nvPr/>
        </p:nvSpPr>
        <p:spPr>
          <a:xfrm>
            <a:off x="5856250" y="2646800"/>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03 </a:t>
            </a:r>
            <a:endParaRPr b="1" sz="3000">
              <a:solidFill>
                <a:srgbClr val="FFFFFF"/>
              </a:solidFill>
              <a:latin typeface="Raleway"/>
              <a:ea typeface="Raleway"/>
              <a:cs typeface="Raleway"/>
              <a:sym typeface="Raleway"/>
            </a:endParaRPr>
          </a:p>
        </p:txBody>
      </p:sp>
      <p:grpSp>
        <p:nvGrpSpPr>
          <p:cNvPr id="265" name="Google Shape;265;p21"/>
          <p:cNvGrpSpPr/>
          <p:nvPr/>
        </p:nvGrpSpPr>
        <p:grpSpPr>
          <a:xfrm flipH="1" rot="10800000">
            <a:off x="3343317" y="2319771"/>
            <a:ext cx="2501700" cy="1353953"/>
            <a:chOff x="830400" y="3274596"/>
            <a:chExt cx="2501700" cy="1353953"/>
          </a:xfrm>
        </p:grpSpPr>
        <p:sp>
          <p:nvSpPr>
            <p:cNvPr id="266" name="Google Shape;266;p21"/>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1"/>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8" name="Google Shape;268;p21"/>
          <p:cNvSpPr txBox="1"/>
          <p:nvPr>
            <p:ph type="title"/>
          </p:nvPr>
        </p:nvSpPr>
        <p:spPr>
          <a:xfrm>
            <a:off x="3395337" y="2500600"/>
            <a:ext cx="23622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The online delivery sector has had a huge increase in orders in the past year.</a:t>
            </a:r>
            <a:endParaRPr sz="1000"/>
          </a:p>
        </p:txBody>
      </p:sp>
      <p:sp>
        <p:nvSpPr>
          <p:cNvPr id="269" name="Google Shape;269;p21"/>
          <p:cNvSpPr txBox="1"/>
          <p:nvPr>
            <p:ph idx="1" type="body"/>
          </p:nvPr>
        </p:nvSpPr>
        <p:spPr>
          <a:xfrm>
            <a:off x="3365375" y="2940588"/>
            <a:ext cx="24576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As </a:t>
            </a:r>
            <a:r>
              <a:rPr lang="en-GB" sz="800"/>
              <a:t> a result healthcare companies are looking into providing medical supplies and services to patients online. </a:t>
            </a:r>
            <a:endParaRPr sz="800"/>
          </a:p>
        </p:txBody>
      </p:sp>
      <p:grpSp>
        <p:nvGrpSpPr>
          <p:cNvPr id="270" name="Google Shape;270;p21"/>
          <p:cNvGrpSpPr/>
          <p:nvPr/>
        </p:nvGrpSpPr>
        <p:grpSpPr>
          <a:xfrm>
            <a:off x="5829275" y="3503240"/>
            <a:ext cx="2501700" cy="1425442"/>
            <a:chOff x="830400" y="3274596"/>
            <a:chExt cx="2501700" cy="1353953"/>
          </a:xfrm>
        </p:grpSpPr>
        <p:sp>
          <p:nvSpPr>
            <p:cNvPr id="271" name="Google Shape;271;p21"/>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1"/>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txBox="1"/>
          <p:nvPr>
            <p:ph type="title"/>
          </p:nvPr>
        </p:nvSpPr>
        <p:spPr>
          <a:xfrm>
            <a:off x="5884778" y="3607878"/>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Digital Transformation</a:t>
            </a:r>
            <a:endParaRPr sz="1000"/>
          </a:p>
        </p:txBody>
      </p:sp>
      <p:sp>
        <p:nvSpPr>
          <p:cNvPr id="274" name="Google Shape;274;p21"/>
          <p:cNvSpPr txBox="1"/>
          <p:nvPr>
            <p:ph idx="1" type="body"/>
          </p:nvPr>
        </p:nvSpPr>
        <p:spPr>
          <a:xfrm>
            <a:off x="5865575" y="3937025"/>
            <a:ext cx="2457600" cy="1071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434343"/>
                </a:solidFill>
              </a:rPr>
              <a:t>Improvements in medical technologies &amp; services has lead to the need of storing and backing up data. This allows for a more effective patient and clinician experience, and vital medical patient data that can be used in Machine Learning Models and AI on research projects that could help save lives.</a:t>
            </a:r>
            <a:endParaRPr sz="800">
              <a:solidFill>
                <a:srgbClr val="43434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
                                        <p:tgtEl>
                                          <p:spTgt spid="2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
                                        <p:tgtEl>
                                          <p:spTgt spid="244"/>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
                                        <p:tgtEl>
                                          <p:spTgt spid="261"/>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
                                        <p:tgtEl>
                                          <p:spTgt spid="2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1"/>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
                                        <p:tgtEl>
                                          <p:spTgt spid="259"/>
                                        </p:tgtEl>
                                      </p:cBhvr>
                                    </p:animEffect>
                                  </p:childTnLst>
                                </p:cTn>
                              </p:par>
                              <p:par>
                                <p:cTn fill="hold" nodeType="with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69"/>
                                        </p:tgtEl>
                                        <p:attrNameLst>
                                          <p:attrName>style.visibility</p:attrName>
                                        </p:attrNameLst>
                                      </p:cBhvr>
                                      <p:to>
                                        <p:strVal val="visible"/>
                                      </p:to>
                                    </p:set>
                                    <p:animEffect filter="fade" transition="in">
                                      <p:cBhvr>
                                        <p:cTn dur="1"/>
                                        <p:tgtEl>
                                          <p:spTgt spid="269"/>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
                                        <p:tgtEl>
                                          <p:spTgt spid="2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2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57"/>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7"/>
          <p:cNvSpPr txBox="1"/>
          <p:nvPr/>
        </p:nvSpPr>
        <p:spPr>
          <a:xfrm>
            <a:off x="76200" y="-76200"/>
            <a:ext cx="549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5.2 </a:t>
            </a:r>
            <a:r>
              <a:rPr lang="en-GB" sz="1300">
                <a:solidFill>
                  <a:schemeClr val="lt1"/>
                </a:solidFill>
                <a:latin typeface="Raleway"/>
                <a:ea typeface="Raleway"/>
                <a:cs typeface="Raleway"/>
                <a:sym typeface="Raleway"/>
              </a:rPr>
              <a:t>Attributes Transformation</a:t>
            </a:r>
            <a:endParaRPr b="1" sz="2600">
              <a:solidFill>
                <a:schemeClr val="lt1"/>
              </a:solidFill>
              <a:latin typeface="Raleway"/>
              <a:ea typeface="Raleway"/>
              <a:cs typeface="Raleway"/>
              <a:sym typeface="Raleway"/>
            </a:endParaRPr>
          </a:p>
        </p:txBody>
      </p:sp>
      <p:sp>
        <p:nvSpPr>
          <p:cNvPr id="1133" name="Google Shape;1133;p57"/>
          <p:cNvSpPr/>
          <p:nvPr/>
        </p:nvSpPr>
        <p:spPr>
          <a:xfrm>
            <a:off x="0" y="495600"/>
            <a:ext cx="9144000" cy="4660500"/>
          </a:xfrm>
          <a:prstGeom prst="rect">
            <a:avLst/>
          </a:prstGeom>
          <a:solidFill>
            <a:srgbClr val="E6F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7"/>
          <p:cNvSpPr/>
          <p:nvPr/>
        </p:nvSpPr>
        <p:spPr>
          <a:xfrm>
            <a:off x="810600" y="1133350"/>
            <a:ext cx="801000" cy="14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5" name="Google Shape;1135;p57"/>
          <p:cNvPicPr preferRelativeResize="0"/>
          <p:nvPr/>
        </p:nvPicPr>
        <p:blipFill rotWithShape="1">
          <a:blip r:embed="rId3">
            <a:alphaModFix/>
          </a:blip>
          <a:srcRect b="0" l="6101" r="4437" t="4798"/>
          <a:stretch/>
        </p:blipFill>
        <p:spPr>
          <a:xfrm>
            <a:off x="0" y="495600"/>
            <a:ext cx="6444610" cy="2588825"/>
          </a:xfrm>
          <a:prstGeom prst="rect">
            <a:avLst/>
          </a:prstGeom>
          <a:noFill/>
          <a:ln>
            <a:noFill/>
          </a:ln>
        </p:spPr>
      </p:pic>
      <p:cxnSp>
        <p:nvCxnSpPr>
          <p:cNvPr id="1136" name="Google Shape;1136;p57"/>
          <p:cNvCxnSpPr/>
          <p:nvPr/>
        </p:nvCxnSpPr>
        <p:spPr>
          <a:xfrm rot="10800000">
            <a:off x="1285875" y="614100"/>
            <a:ext cx="0" cy="118500"/>
          </a:xfrm>
          <a:prstGeom prst="straightConnector1">
            <a:avLst/>
          </a:prstGeom>
          <a:noFill/>
          <a:ln cap="flat" cmpd="sng" w="9525">
            <a:solidFill>
              <a:schemeClr val="dk2"/>
            </a:solidFill>
            <a:prstDash val="solid"/>
            <a:round/>
            <a:headEnd len="med" w="med" type="none"/>
            <a:tailEnd len="med" w="med" type="none"/>
          </a:ln>
        </p:spPr>
      </p:cxnSp>
      <p:cxnSp>
        <p:nvCxnSpPr>
          <p:cNvPr id="1137" name="Google Shape;1137;p57"/>
          <p:cNvCxnSpPr/>
          <p:nvPr/>
        </p:nvCxnSpPr>
        <p:spPr>
          <a:xfrm>
            <a:off x="1290125" y="620400"/>
            <a:ext cx="5119800" cy="6000"/>
          </a:xfrm>
          <a:prstGeom prst="straightConnector1">
            <a:avLst/>
          </a:prstGeom>
          <a:noFill/>
          <a:ln cap="flat" cmpd="sng" w="9525">
            <a:solidFill>
              <a:schemeClr val="dk2"/>
            </a:solidFill>
            <a:prstDash val="solid"/>
            <a:round/>
            <a:headEnd len="med" w="med" type="none"/>
            <a:tailEnd len="med" w="med" type="none"/>
          </a:ln>
        </p:spPr>
      </p:cxnSp>
      <p:cxnSp>
        <p:nvCxnSpPr>
          <p:cNvPr id="1138" name="Google Shape;1138;p57"/>
          <p:cNvCxnSpPr/>
          <p:nvPr/>
        </p:nvCxnSpPr>
        <p:spPr>
          <a:xfrm>
            <a:off x="6410075" y="613800"/>
            <a:ext cx="9900" cy="2531400"/>
          </a:xfrm>
          <a:prstGeom prst="straightConnector1">
            <a:avLst/>
          </a:prstGeom>
          <a:noFill/>
          <a:ln cap="flat" cmpd="sng" w="9525">
            <a:solidFill>
              <a:schemeClr val="dk2"/>
            </a:solidFill>
            <a:prstDash val="solid"/>
            <a:round/>
            <a:headEnd len="med" w="med" type="none"/>
            <a:tailEnd len="med" w="med" type="none"/>
          </a:ln>
        </p:spPr>
      </p:cxnSp>
      <p:cxnSp>
        <p:nvCxnSpPr>
          <p:cNvPr id="1139" name="Google Shape;1139;p57"/>
          <p:cNvCxnSpPr/>
          <p:nvPr/>
        </p:nvCxnSpPr>
        <p:spPr>
          <a:xfrm>
            <a:off x="4568250" y="1629350"/>
            <a:ext cx="0" cy="186000"/>
          </a:xfrm>
          <a:prstGeom prst="straightConnector1">
            <a:avLst/>
          </a:prstGeom>
          <a:noFill/>
          <a:ln cap="flat" cmpd="sng" w="9525">
            <a:solidFill>
              <a:schemeClr val="dk2"/>
            </a:solidFill>
            <a:prstDash val="solid"/>
            <a:round/>
            <a:headEnd len="med" w="med" type="none"/>
            <a:tailEnd len="med" w="med" type="none"/>
          </a:ln>
        </p:spPr>
      </p:cxnSp>
      <p:cxnSp>
        <p:nvCxnSpPr>
          <p:cNvPr id="1140" name="Google Shape;1140;p57"/>
          <p:cNvCxnSpPr/>
          <p:nvPr/>
        </p:nvCxnSpPr>
        <p:spPr>
          <a:xfrm>
            <a:off x="4567525" y="1815900"/>
            <a:ext cx="1985400" cy="9300"/>
          </a:xfrm>
          <a:prstGeom prst="straightConnector1">
            <a:avLst/>
          </a:prstGeom>
          <a:noFill/>
          <a:ln cap="flat" cmpd="sng" w="9525">
            <a:solidFill>
              <a:schemeClr val="dk2"/>
            </a:solidFill>
            <a:prstDash val="solid"/>
            <a:round/>
            <a:headEnd len="med" w="med" type="none"/>
            <a:tailEnd len="med" w="med" type="none"/>
          </a:ln>
        </p:spPr>
      </p:cxnSp>
      <p:cxnSp>
        <p:nvCxnSpPr>
          <p:cNvPr id="1141" name="Google Shape;1141;p57"/>
          <p:cNvCxnSpPr/>
          <p:nvPr/>
        </p:nvCxnSpPr>
        <p:spPr>
          <a:xfrm flipH="1">
            <a:off x="6531875" y="1832375"/>
            <a:ext cx="15300" cy="3277500"/>
          </a:xfrm>
          <a:prstGeom prst="straightConnector1">
            <a:avLst/>
          </a:prstGeom>
          <a:noFill/>
          <a:ln cap="flat" cmpd="sng" w="9525">
            <a:solidFill>
              <a:schemeClr val="dk2"/>
            </a:solidFill>
            <a:prstDash val="solid"/>
            <a:round/>
            <a:headEnd len="med" w="med" type="none"/>
            <a:tailEnd len="med" w="med" type="none"/>
          </a:ln>
        </p:spPr>
      </p:cxnSp>
      <p:pic>
        <p:nvPicPr>
          <p:cNvPr id="1142" name="Google Shape;1142;p57"/>
          <p:cNvPicPr preferRelativeResize="0"/>
          <p:nvPr/>
        </p:nvPicPr>
        <p:blipFill rotWithShape="1">
          <a:blip r:embed="rId4">
            <a:alphaModFix/>
          </a:blip>
          <a:srcRect b="0" l="5719" r="4634" t="7808"/>
          <a:stretch/>
        </p:blipFill>
        <p:spPr>
          <a:xfrm>
            <a:off x="735775" y="2940900"/>
            <a:ext cx="5736701" cy="2275750"/>
          </a:xfrm>
          <a:prstGeom prst="rect">
            <a:avLst/>
          </a:prstGeom>
          <a:noFill/>
          <a:ln>
            <a:noFill/>
          </a:ln>
        </p:spPr>
      </p:pic>
      <p:cxnSp>
        <p:nvCxnSpPr>
          <p:cNvPr id="1143" name="Google Shape;1143;p57"/>
          <p:cNvCxnSpPr/>
          <p:nvPr/>
        </p:nvCxnSpPr>
        <p:spPr>
          <a:xfrm flipH="1">
            <a:off x="738550" y="2949100"/>
            <a:ext cx="5679300" cy="4800"/>
          </a:xfrm>
          <a:prstGeom prst="straightConnector1">
            <a:avLst/>
          </a:prstGeom>
          <a:noFill/>
          <a:ln cap="flat" cmpd="sng" w="9525">
            <a:solidFill>
              <a:schemeClr val="dk2"/>
            </a:solidFill>
            <a:prstDash val="solid"/>
            <a:round/>
            <a:headEnd len="med" w="med" type="none"/>
            <a:tailEnd len="med" w="med" type="none"/>
          </a:ln>
        </p:spPr>
      </p:cxnSp>
      <p:cxnSp>
        <p:nvCxnSpPr>
          <p:cNvPr id="1144" name="Google Shape;1144;p57"/>
          <p:cNvCxnSpPr/>
          <p:nvPr/>
        </p:nvCxnSpPr>
        <p:spPr>
          <a:xfrm flipH="1">
            <a:off x="730425" y="2953825"/>
            <a:ext cx="6600" cy="516900"/>
          </a:xfrm>
          <a:prstGeom prst="straightConnector1">
            <a:avLst/>
          </a:prstGeom>
          <a:noFill/>
          <a:ln cap="flat" cmpd="sng" w="9525">
            <a:solidFill>
              <a:schemeClr val="dk2"/>
            </a:solidFill>
            <a:prstDash val="solid"/>
            <a:round/>
            <a:headEnd len="med" w="med" type="none"/>
            <a:tailEnd len="med" w="med" type="none"/>
          </a:ln>
        </p:spPr>
      </p:cxnSp>
      <p:cxnSp>
        <p:nvCxnSpPr>
          <p:cNvPr id="1145" name="Google Shape;1145;p57"/>
          <p:cNvCxnSpPr/>
          <p:nvPr/>
        </p:nvCxnSpPr>
        <p:spPr>
          <a:xfrm>
            <a:off x="734025" y="3466425"/>
            <a:ext cx="204600" cy="0"/>
          </a:xfrm>
          <a:prstGeom prst="straightConnector1">
            <a:avLst/>
          </a:prstGeom>
          <a:noFill/>
          <a:ln cap="flat" cmpd="sng" w="9525">
            <a:solidFill>
              <a:schemeClr val="dk2"/>
            </a:solidFill>
            <a:prstDash val="solid"/>
            <a:round/>
            <a:headEnd len="med" w="med" type="none"/>
            <a:tailEnd len="med" w="med" type="triangle"/>
          </a:ln>
        </p:spPr>
      </p:cxnSp>
      <p:cxnSp>
        <p:nvCxnSpPr>
          <p:cNvPr id="1146" name="Google Shape;1146;p57"/>
          <p:cNvCxnSpPr/>
          <p:nvPr/>
        </p:nvCxnSpPr>
        <p:spPr>
          <a:xfrm>
            <a:off x="680150" y="4517525"/>
            <a:ext cx="122100" cy="4800"/>
          </a:xfrm>
          <a:prstGeom prst="straightConnector1">
            <a:avLst/>
          </a:prstGeom>
          <a:noFill/>
          <a:ln cap="flat" cmpd="sng" w="9525">
            <a:solidFill>
              <a:schemeClr val="dk2"/>
            </a:solidFill>
            <a:prstDash val="solid"/>
            <a:round/>
            <a:headEnd len="med" w="med" type="none"/>
            <a:tailEnd len="med" w="med" type="stealth"/>
          </a:ln>
        </p:spPr>
      </p:cxnSp>
      <p:cxnSp>
        <p:nvCxnSpPr>
          <p:cNvPr id="1147" name="Google Shape;1147;p57"/>
          <p:cNvCxnSpPr/>
          <p:nvPr/>
        </p:nvCxnSpPr>
        <p:spPr>
          <a:xfrm rot="10800000">
            <a:off x="654825" y="5100675"/>
            <a:ext cx="5898600" cy="4500"/>
          </a:xfrm>
          <a:prstGeom prst="straightConnector1">
            <a:avLst/>
          </a:prstGeom>
          <a:noFill/>
          <a:ln cap="flat" cmpd="sng" w="9525">
            <a:solidFill>
              <a:schemeClr val="dk2"/>
            </a:solidFill>
            <a:prstDash val="solid"/>
            <a:round/>
            <a:headEnd len="med" w="med" type="none"/>
            <a:tailEnd len="med" w="med" type="none"/>
          </a:ln>
        </p:spPr>
      </p:cxnSp>
      <p:cxnSp>
        <p:nvCxnSpPr>
          <p:cNvPr id="1148" name="Google Shape;1148;p57"/>
          <p:cNvCxnSpPr/>
          <p:nvPr/>
        </p:nvCxnSpPr>
        <p:spPr>
          <a:xfrm>
            <a:off x="674625" y="4522400"/>
            <a:ext cx="900" cy="576000"/>
          </a:xfrm>
          <a:prstGeom prst="straightConnector1">
            <a:avLst/>
          </a:prstGeom>
          <a:noFill/>
          <a:ln cap="flat" cmpd="sng" w="9525">
            <a:solidFill>
              <a:schemeClr val="dk2"/>
            </a:solidFill>
            <a:prstDash val="solid"/>
            <a:round/>
            <a:headEnd len="med" w="med" type="none"/>
            <a:tailEnd len="med" w="med" type="none"/>
          </a:ln>
        </p:spPr>
      </p:cxnSp>
      <p:sp>
        <p:nvSpPr>
          <p:cNvPr id="1149" name="Google Shape;1149;p57"/>
          <p:cNvSpPr txBox="1"/>
          <p:nvPr/>
        </p:nvSpPr>
        <p:spPr>
          <a:xfrm>
            <a:off x="6553425" y="546350"/>
            <a:ext cx="2549400" cy="939000"/>
          </a:xfrm>
          <a:prstGeom prst="rect">
            <a:avLst/>
          </a:prstGeom>
          <a:no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Attributes Transformation</a:t>
            </a:r>
            <a:endParaRPr b="1">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Multivalued Attributes</a:t>
            </a:r>
            <a:endParaRPr sz="12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Composite Attributes</a:t>
            </a:r>
            <a:endParaRPr>
              <a:solidFill>
                <a:srgbClr val="434343"/>
              </a:solidFill>
              <a:latin typeface="Lato"/>
              <a:ea typeface="Lato"/>
              <a:cs typeface="Lato"/>
              <a:sym typeface="Lato"/>
            </a:endParaRPr>
          </a:p>
        </p:txBody>
      </p:sp>
      <p:sp>
        <p:nvSpPr>
          <p:cNvPr id="1150" name="Google Shape;1150;p57"/>
          <p:cNvSpPr/>
          <p:nvPr/>
        </p:nvSpPr>
        <p:spPr>
          <a:xfrm rot="-8868128">
            <a:off x="2663599" y="2764300"/>
            <a:ext cx="4278356" cy="374383"/>
          </a:xfrm>
          <a:prstGeom prst="rightArrow">
            <a:avLst>
              <a:gd fmla="val 27608" name="adj1"/>
              <a:gd fmla="val 50000" name="adj2"/>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1" name="Google Shape;1151;p57"/>
          <p:cNvPicPr preferRelativeResize="0"/>
          <p:nvPr/>
        </p:nvPicPr>
        <p:blipFill>
          <a:blip r:embed="rId5">
            <a:alphaModFix/>
          </a:blip>
          <a:stretch>
            <a:fillRect/>
          </a:stretch>
        </p:blipFill>
        <p:spPr>
          <a:xfrm>
            <a:off x="6941525" y="3542625"/>
            <a:ext cx="2038350" cy="1371600"/>
          </a:xfrm>
          <a:prstGeom prst="rect">
            <a:avLst/>
          </a:prstGeom>
          <a:noFill/>
          <a:ln>
            <a:noFill/>
          </a:ln>
        </p:spPr>
      </p:pic>
      <p:sp>
        <p:nvSpPr>
          <p:cNvPr id="1152" name="Google Shape;1152;p57"/>
          <p:cNvSpPr txBox="1"/>
          <p:nvPr/>
        </p:nvSpPr>
        <p:spPr>
          <a:xfrm rot="1466">
            <a:off x="4962825" y="2506800"/>
            <a:ext cx="2814000" cy="338700"/>
          </a:xfrm>
          <a:prstGeom prst="rect">
            <a:avLst/>
          </a:prstGeom>
          <a:solidFill>
            <a:srgbClr val="E6F9E4"/>
          </a:solidFill>
          <a:ln cap="flat" cmpd="sng" w="19050">
            <a:solidFill>
              <a:srgbClr val="FF9900"/>
            </a:solidFill>
            <a:prstDash val="solid"/>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rPr b="1" lang="en-GB" sz="1000">
                <a:latin typeface="Lato"/>
                <a:ea typeface="Lato"/>
                <a:cs typeface="Lato"/>
                <a:sym typeface="Lato"/>
              </a:rPr>
              <a:t>Multivalued Attribute Transformation</a:t>
            </a:r>
            <a:endParaRPr sz="1000">
              <a:solidFill>
                <a:srgbClr val="434343"/>
              </a:solidFill>
              <a:latin typeface="Lato"/>
              <a:ea typeface="Lato"/>
              <a:cs typeface="Lato"/>
              <a:sym typeface="Lato"/>
            </a:endParaRPr>
          </a:p>
        </p:txBody>
      </p:sp>
      <p:sp>
        <p:nvSpPr>
          <p:cNvPr id="1153" name="Google Shape;1153;p57"/>
          <p:cNvSpPr/>
          <p:nvPr/>
        </p:nvSpPr>
        <p:spPr>
          <a:xfrm rot="-8868210">
            <a:off x="2900576" y="2834334"/>
            <a:ext cx="4871396" cy="374383"/>
          </a:xfrm>
          <a:prstGeom prst="rightArrow">
            <a:avLst>
              <a:gd fmla="val 27608" name="adj1"/>
              <a:gd fmla="val 50000" name="adj2"/>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7"/>
          <p:cNvSpPr txBox="1"/>
          <p:nvPr/>
        </p:nvSpPr>
        <p:spPr>
          <a:xfrm rot="1451">
            <a:off x="5245500" y="2419000"/>
            <a:ext cx="3555000" cy="338700"/>
          </a:xfrm>
          <a:prstGeom prst="rect">
            <a:avLst/>
          </a:prstGeom>
          <a:solidFill>
            <a:srgbClr val="E6F9E4"/>
          </a:solidFill>
          <a:ln cap="flat" cmpd="sng" w="19050">
            <a:solidFill>
              <a:srgbClr val="FF9900"/>
            </a:solidFill>
            <a:prstDash val="solid"/>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rPr b="1" lang="en-GB" sz="1000">
                <a:latin typeface="Lato"/>
                <a:ea typeface="Lato"/>
                <a:cs typeface="Lato"/>
                <a:sym typeface="Lato"/>
              </a:rPr>
              <a:t>Composite Attribute converted to Simple Attributes</a:t>
            </a:r>
            <a:endParaRPr sz="1000">
              <a:solidFill>
                <a:srgbClr val="434343"/>
              </a:solidFill>
              <a:latin typeface="Lato"/>
              <a:ea typeface="Lato"/>
              <a:cs typeface="Lato"/>
              <a:sym typeface="Lato"/>
            </a:endParaRPr>
          </a:p>
        </p:txBody>
      </p:sp>
      <p:sp>
        <p:nvSpPr>
          <p:cNvPr id="1155" name="Google Shape;1155;p57"/>
          <p:cNvSpPr txBox="1"/>
          <p:nvPr/>
        </p:nvSpPr>
        <p:spPr>
          <a:xfrm>
            <a:off x="8052950" y="0"/>
            <a:ext cx="1028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6">
                  <a:extLst>
                    <a:ext uri="{A12FA001-AC4F-418D-AE19-62706E023703}">
                      <ahyp:hlinkClr val="tx"/>
                    </a:ext>
                  </a:extLst>
                </a:hlinkClick>
              </a:rPr>
              <a:t>RDM Link 1 </a:t>
            </a:r>
            <a:endParaRPr sz="1000" u="sng">
              <a:solidFill>
                <a:schemeClr val="lt1"/>
              </a:solidFill>
              <a:latin typeface="Raleway"/>
              <a:ea typeface="Raleway"/>
              <a:cs typeface="Raleway"/>
              <a:sym typeface="Raleway"/>
            </a:endParaRPr>
          </a:p>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7">
                  <a:extLst>
                    <a:ext uri="{A12FA001-AC4F-418D-AE19-62706E023703}">
                      <ahyp:hlinkClr val="tx"/>
                    </a:ext>
                  </a:extLst>
                </a:hlinkClick>
              </a:rPr>
              <a:t>RDM Link 2 </a:t>
            </a:r>
            <a:endParaRPr sz="1000" u="sng">
              <a:solidFill>
                <a:schemeClr val="lt1"/>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152"/>
                                        </p:tgtEl>
                                      </p:cBhvr>
                                    </p:animEffect>
                                    <p:set>
                                      <p:cBhvr>
                                        <p:cTn dur="1" fill="hold">
                                          <p:stCondLst>
                                            <p:cond delay="0"/>
                                          </p:stCondLst>
                                        </p:cTn>
                                        <p:tgtEl>
                                          <p:spTgt spid="115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1150"/>
                                        </p:tgtEl>
                                      </p:cBhvr>
                                    </p:animEffect>
                                    <p:set>
                                      <p:cBhvr>
                                        <p:cTn dur="1" fill="hold">
                                          <p:stCondLst>
                                            <p:cond delay="0"/>
                                          </p:stCondLst>
                                        </p:cTn>
                                        <p:tgtEl>
                                          <p:spTgt spid="115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4"/>
                                        </p:tgtEl>
                                        <p:attrNameLst>
                                          <p:attrName>style.visibility</p:attrName>
                                        </p:attrNameLst>
                                      </p:cBhvr>
                                      <p:to>
                                        <p:strVal val="visible"/>
                                      </p:to>
                                    </p:set>
                                    <p:animEffect filter="fade" transition="in">
                                      <p:cBhvr>
                                        <p:cTn dur="1"/>
                                        <p:tgtEl>
                                          <p:spTgt spid="1154"/>
                                        </p:tgtEl>
                                      </p:cBhvr>
                                    </p:animEffect>
                                  </p:childTnLst>
                                </p:cTn>
                              </p:par>
                              <p:par>
                                <p:cTn fill="hold" nodeType="withEffect" presetClass="entr" presetID="10" presetSubtype="0">
                                  <p:stCondLst>
                                    <p:cond delay="0"/>
                                  </p:stCondLst>
                                  <p:childTnLst>
                                    <p:set>
                                      <p:cBhvr>
                                        <p:cTn dur="1" fill="hold">
                                          <p:stCondLst>
                                            <p:cond delay="0"/>
                                          </p:stCondLst>
                                        </p:cTn>
                                        <p:tgtEl>
                                          <p:spTgt spid="1153"/>
                                        </p:tgtEl>
                                        <p:attrNameLst>
                                          <p:attrName>style.visibility</p:attrName>
                                        </p:attrNameLst>
                                      </p:cBhvr>
                                      <p:to>
                                        <p:strVal val="visible"/>
                                      </p:to>
                                    </p:set>
                                    <p:animEffect filter="fade" transition="in">
                                      <p:cBhvr>
                                        <p:cTn dur="1"/>
                                        <p:tgtEl>
                                          <p:spTgt spid="1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154"/>
                                        </p:tgtEl>
                                      </p:cBhvr>
                                    </p:animEffect>
                                    <p:set>
                                      <p:cBhvr>
                                        <p:cTn dur="1" fill="hold">
                                          <p:stCondLst>
                                            <p:cond delay="0"/>
                                          </p:stCondLst>
                                        </p:cTn>
                                        <p:tgtEl>
                                          <p:spTgt spid="115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1153"/>
                                        </p:tgtEl>
                                      </p:cBhvr>
                                    </p:animEffect>
                                    <p:set>
                                      <p:cBhvr>
                                        <p:cTn dur="1" fill="hold">
                                          <p:stCondLst>
                                            <p:cond delay="0"/>
                                          </p:stCondLst>
                                        </p:cTn>
                                        <p:tgtEl>
                                          <p:spTgt spid="115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58"/>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8"/>
          <p:cNvSpPr txBox="1"/>
          <p:nvPr/>
        </p:nvSpPr>
        <p:spPr>
          <a:xfrm>
            <a:off x="76200" y="-76200"/>
            <a:ext cx="549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5.3 </a:t>
            </a:r>
            <a:r>
              <a:rPr lang="en-GB" sz="1300">
                <a:solidFill>
                  <a:schemeClr val="lt1"/>
                </a:solidFill>
                <a:latin typeface="Raleway"/>
                <a:ea typeface="Raleway"/>
                <a:cs typeface="Raleway"/>
                <a:sym typeface="Raleway"/>
              </a:rPr>
              <a:t>Relational Keys</a:t>
            </a:r>
            <a:endParaRPr b="1" sz="2600">
              <a:solidFill>
                <a:schemeClr val="lt1"/>
              </a:solidFill>
              <a:latin typeface="Raleway"/>
              <a:ea typeface="Raleway"/>
              <a:cs typeface="Raleway"/>
              <a:sym typeface="Raleway"/>
            </a:endParaRPr>
          </a:p>
        </p:txBody>
      </p:sp>
      <p:sp>
        <p:nvSpPr>
          <p:cNvPr id="1162" name="Google Shape;1162;p58"/>
          <p:cNvSpPr/>
          <p:nvPr/>
        </p:nvSpPr>
        <p:spPr>
          <a:xfrm>
            <a:off x="0" y="495600"/>
            <a:ext cx="9144000" cy="4660500"/>
          </a:xfrm>
          <a:prstGeom prst="rect">
            <a:avLst/>
          </a:prstGeom>
          <a:solidFill>
            <a:srgbClr val="E6F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8"/>
          <p:cNvSpPr/>
          <p:nvPr/>
        </p:nvSpPr>
        <p:spPr>
          <a:xfrm>
            <a:off x="810600" y="1133350"/>
            <a:ext cx="801000" cy="14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4" name="Google Shape;1164;p58"/>
          <p:cNvPicPr preferRelativeResize="0"/>
          <p:nvPr/>
        </p:nvPicPr>
        <p:blipFill rotWithShape="1">
          <a:blip r:embed="rId3">
            <a:alphaModFix/>
          </a:blip>
          <a:srcRect b="0" l="6101" r="4437" t="4798"/>
          <a:stretch/>
        </p:blipFill>
        <p:spPr>
          <a:xfrm>
            <a:off x="0" y="495600"/>
            <a:ext cx="6444610" cy="2588825"/>
          </a:xfrm>
          <a:prstGeom prst="rect">
            <a:avLst/>
          </a:prstGeom>
          <a:noFill/>
          <a:ln>
            <a:noFill/>
          </a:ln>
        </p:spPr>
      </p:pic>
      <p:cxnSp>
        <p:nvCxnSpPr>
          <p:cNvPr id="1165" name="Google Shape;1165;p58"/>
          <p:cNvCxnSpPr/>
          <p:nvPr/>
        </p:nvCxnSpPr>
        <p:spPr>
          <a:xfrm rot="10800000">
            <a:off x="1285875" y="614100"/>
            <a:ext cx="0" cy="118500"/>
          </a:xfrm>
          <a:prstGeom prst="straightConnector1">
            <a:avLst/>
          </a:prstGeom>
          <a:noFill/>
          <a:ln cap="flat" cmpd="sng" w="9525">
            <a:solidFill>
              <a:schemeClr val="dk2"/>
            </a:solidFill>
            <a:prstDash val="solid"/>
            <a:round/>
            <a:headEnd len="med" w="med" type="none"/>
            <a:tailEnd len="med" w="med" type="none"/>
          </a:ln>
        </p:spPr>
      </p:cxnSp>
      <p:cxnSp>
        <p:nvCxnSpPr>
          <p:cNvPr id="1166" name="Google Shape;1166;p58"/>
          <p:cNvCxnSpPr/>
          <p:nvPr/>
        </p:nvCxnSpPr>
        <p:spPr>
          <a:xfrm>
            <a:off x="1290125" y="620400"/>
            <a:ext cx="5119800" cy="6000"/>
          </a:xfrm>
          <a:prstGeom prst="straightConnector1">
            <a:avLst/>
          </a:prstGeom>
          <a:noFill/>
          <a:ln cap="flat" cmpd="sng" w="9525">
            <a:solidFill>
              <a:schemeClr val="dk2"/>
            </a:solidFill>
            <a:prstDash val="solid"/>
            <a:round/>
            <a:headEnd len="med" w="med" type="none"/>
            <a:tailEnd len="med" w="med" type="none"/>
          </a:ln>
        </p:spPr>
      </p:cxnSp>
      <p:cxnSp>
        <p:nvCxnSpPr>
          <p:cNvPr id="1167" name="Google Shape;1167;p58"/>
          <p:cNvCxnSpPr/>
          <p:nvPr/>
        </p:nvCxnSpPr>
        <p:spPr>
          <a:xfrm>
            <a:off x="6410075" y="613800"/>
            <a:ext cx="9900" cy="2531400"/>
          </a:xfrm>
          <a:prstGeom prst="straightConnector1">
            <a:avLst/>
          </a:prstGeom>
          <a:noFill/>
          <a:ln cap="flat" cmpd="sng" w="9525">
            <a:solidFill>
              <a:schemeClr val="dk2"/>
            </a:solidFill>
            <a:prstDash val="solid"/>
            <a:round/>
            <a:headEnd len="med" w="med" type="none"/>
            <a:tailEnd len="med" w="med" type="none"/>
          </a:ln>
        </p:spPr>
      </p:cxnSp>
      <p:cxnSp>
        <p:nvCxnSpPr>
          <p:cNvPr id="1168" name="Google Shape;1168;p58"/>
          <p:cNvCxnSpPr/>
          <p:nvPr/>
        </p:nvCxnSpPr>
        <p:spPr>
          <a:xfrm>
            <a:off x="4568250" y="1629350"/>
            <a:ext cx="0" cy="186000"/>
          </a:xfrm>
          <a:prstGeom prst="straightConnector1">
            <a:avLst/>
          </a:prstGeom>
          <a:noFill/>
          <a:ln cap="flat" cmpd="sng" w="9525">
            <a:solidFill>
              <a:schemeClr val="dk2"/>
            </a:solidFill>
            <a:prstDash val="solid"/>
            <a:round/>
            <a:headEnd len="med" w="med" type="none"/>
            <a:tailEnd len="med" w="med" type="none"/>
          </a:ln>
        </p:spPr>
      </p:cxnSp>
      <p:cxnSp>
        <p:nvCxnSpPr>
          <p:cNvPr id="1169" name="Google Shape;1169;p58"/>
          <p:cNvCxnSpPr/>
          <p:nvPr/>
        </p:nvCxnSpPr>
        <p:spPr>
          <a:xfrm>
            <a:off x="4567525" y="1815900"/>
            <a:ext cx="1985400" cy="9300"/>
          </a:xfrm>
          <a:prstGeom prst="straightConnector1">
            <a:avLst/>
          </a:prstGeom>
          <a:noFill/>
          <a:ln cap="flat" cmpd="sng" w="9525">
            <a:solidFill>
              <a:schemeClr val="dk2"/>
            </a:solidFill>
            <a:prstDash val="solid"/>
            <a:round/>
            <a:headEnd len="med" w="med" type="none"/>
            <a:tailEnd len="med" w="med" type="none"/>
          </a:ln>
        </p:spPr>
      </p:cxnSp>
      <p:cxnSp>
        <p:nvCxnSpPr>
          <p:cNvPr id="1170" name="Google Shape;1170;p58"/>
          <p:cNvCxnSpPr/>
          <p:nvPr/>
        </p:nvCxnSpPr>
        <p:spPr>
          <a:xfrm flipH="1">
            <a:off x="6531875" y="1832375"/>
            <a:ext cx="15300" cy="3277500"/>
          </a:xfrm>
          <a:prstGeom prst="straightConnector1">
            <a:avLst/>
          </a:prstGeom>
          <a:noFill/>
          <a:ln cap="flat" cmpd="sng" w="9525">
            <a:solidFill>
              <a:schemeClr val="dk2"/>
            </a:solidFill>
            <a:prstDash val="solid"/>
            <a:round/>
            <a:headEnd len="med" w="med" type="none"/>
            <a:tailEnd len="med" w="med" type="none"/>
          </a:ln>
        </p:spPr>
      </p:cxnSp>
      <p:pic>
        <p:nvPicPr>
          <p:cNvPr id="1171" name="Google Shape;1171;p58"/>
          <p:cNvPicPr preferRelativeResize="0"/>
          <p:nvPr/>
        </p:nvPicPr>
        <p:blipFill rotWithShape="1">
          <a:blip r:embed="rId4">
            <a:alphaModFix/>
          </a:blip>
          <a:srcRect b="0" l="5719" r="4634" t="7808"/>
          <a:stretch/>
        </p:blipFill>
        <p:spPr>
          <a:xfrm>
            <a:off x="735775" y="2940900"/>
            <a:ext cx="5736701" cy="2275750"/>
          </a:xfrm>
          <a:prstGeom prst="rect">
            <a:avLst/>
          </a:prstGeom>
          <a:noFill/>
          <a:ln>
            <a:noFill/>
          </a:ln>
        </p:spPr>
      </p:pic>
      <p:cxnSp>
        <p:nvCxnSpPr>
          <p:cNvPr id="1172" name="Google Shape;1172;p58"/>
          <p:cNvCxnSpPr/>
          <p:nvPr/>
        </p:nvCxnSpPr>
        <p:spPr>
          <a:xfrm flipH="1">
            <a:off x="738550" y="2949100"/>
            <a:ext cx="5679300" cy="4800"/>
          </a:xfrm>
          <a:prstGeom prst="straightConnector1">
            <a:avLst/>
          </a:prstGeom>
          <a:noFill/>
          <a:ln cap="flat" cmpd="sng" w="9525">
            <a:solidFill>
              <a:schemeClr val="dk2"/>
            </a:solidFill>
            <a:prstDash val="solid"/>
            <a:round/>
            <a:headEnd len="med" w="med" type="none"/>
            <a:tailEnd len="med" w="med" type="none"/>
          </a:ln>
        </p:spPr>
      </p:cxnSp>
      <p:cxnSp>
        <p:nvCxnSpPr>
          <p:cNvPr id="1173" name="Google Shape;1173;p58"/>
          <p:cNvCxnSpPr/>
          <p:nvPr/>
        </p:nvCxnSpPr>
        <p:spPr>
          <a:xfrm flipH="1">
            <a:off x="730425" y="2953825"/>
            <a:ext cx="6600" cy="516900"/>
          </a:xfrm>
          <a:prstGeom prst="straightConnector1">
            <a:avLst/>
          </a:prstGeom>
          <a:noFill/>
          <a:ln cap="flat" cmpd="sng" w="9525">
            <a:solidFill>
              <a:schemeClr val="dk2"/>
            </a:solidFill>
            <a:prstDash val="solid"/>
            <a:round/>
            <a:headEnd len="med" w="med" type="none"/>
            <a:tailEnd len="med" w="med" type="none"/>
          </a:ln>
        </p:spPr>
      </p:cxnSp>
      <p:cxnSp>
        <p:nvCxnSpPr>
          <p:cNvPr id="1174" name="Google Shape;1174;p58"/>
          <p:cNvCxnSpPr/>
          <p:nvPr/>
        </p:nvCxnSpPr>
        <p:spPr>
          <a:xfrm>
            <a:off x="734025" y="3466425"/>
            <a:ext cx="204600" cy="0"/>
          </a:xfrm>
          <a:prstGeom prst="straightConnector1">
            <a:avLst/>
          </a:prstGeom>
          <a:noFill/>
          <a:ln cap="flat" cmpd="sng" w="9525">
            <a:solidFill>
              <a:schemeClr val="dk2"/>
            </a:solidFill>
            <a:prstDash val="solid"/>
            <a:round/>
            <a:headEnd len="med" w="med" type="none"/>
            <a:tailEnd len="med" w="med" type="triangle"/>
          </a:ln>
        </p:spPr>
      </p:cxnSp>
      <p:cxnSp>
        <p:nvCxnSpPr>
          <p:cNvPr id="1175" name="Google Shape;1175;p58"/>
          <p:cNvCxnSpPr/>
          <p:nvPr/>
        </p:nvCxnSpPr>
        <p:spPr>
          <a:xfrm>
            <a:off x="680150" y="4517525"/>
            <a:ext cx="122100" cy="4800"/>
          </a:xfrm>
          <a:prstGeom prst="straightConnector1">
            <a:avLst/>
          </a:prstGeom>
          <a:noFill/>
          <a:ln cap="flat" cmpd="sng" w="9525">
            <a:solidFill>
              <a:schemeClr val="dk2"/>
            </a:solidFill>
            <a:prstDash val="solid"/>
            <a:round/>
            <a:headEnd len="med" w="med" type="none"/>
            <a:tailEnd len="med" w="med" type="stealth"/>
          </a:ln>
        </p:spPr>
      </p:cxnSp>
      <p:cxnSp>
        <p:nvCxnSpPr>
          <p:cNvPr id="1176" name="Google Shape;1176;p58"/>
          <p:cNvCxnSpPr/>
          <p:nvPr/>
        </p:nvCxnSpPr>
        <p:spPr>
          <a:xfrm rot="10800000">
            <a:off x="654825" y="5100675"/>
            <a:ext cx="5898600" cy="4500"/>
          </a:xfrm>
          <a:prstGeom prst="straightConnector1">
            <a:avLst/>
          </a:prstGeom>
          <a:noFill/>
          <a:ln cap="flat" cmpd="sng" w="9525">
            <a:solidFill>
              <a:schemeClr val="dk2"/>
            </a:solidFill>
            <a:prstDash val="solid"/>
            <a:round/>
            <a:headEnd len="med" w="med" type="none"/>
            <a:tailEnd len="med" w="med" type="none"/>
          </a:ln>
        </p:spPr>
      </p:cxnSp>
      <p:cxnSp>
        <p:nvCxnSpPr>
          <p:cNvPr id="1177" name="Google Shape;1177;p58"/>
          <p:cNvCxnSpPr/>
          <p:nvPr/>
        </p:nvCxnSpPr>
        <p:spPr>
          <a:xfrm>
            <a:off x="674625" y="4522400"/>
            <a:ext cx="900" cy="576000"/>
          </a:xfrm>
          <a:prstGeom prst="straightConnector1">
            <a:avLst/>
          </a:prstGeom>
          <a:noFill/>
          <a:ln cap="flat" cmpd="sng" w="9525">
            <a:solidFill>
              <a:schemeClr val="dk2"/>
            </a:solidFill>
            <a:prstDash val="solid"/>
            <a:round/>
            <a:headEnd len="med" w="med" type="none"/>
            <a:tailEnd len="med" w="med" type="none"/>
          </a:ln>
        </p:spPr>
      </p:cxnSp>
      <p:sp>
        <p:nvSpPr>
          <p:cNvPr id="1178" name="Google Shape;1178;p58"/>
          <p:cNvSpPr txBox="1"/>
          <p:nvPr/>
        </p:nvSpPr>
        <p:spPr>
          <a:xfrm>
            <a:off x="6553425" y="546350"/>
            <a:ext cx="2549400" cy="1123500"/>
          </a:xfrm>
          <a:prstGeom prst="rect">
            <a:avLst/>
          </a:prstGeom>
          <a:no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Relational Keys</a:t>
            </a:r>
            <a:endParaRPr b="1">
              <a:latin typeface="Lato"/>
              <a:ea typeface="Lato"/>
              <a:cs typeface="Lato"/>
              <a:sym typeface="Lato"/>
            </a:endParaRPr>
          </a:p>
          <a:p>
            <a:pPr indent="0" lvl="0" marL="0" rtl="0" algn="l">
              <a:spcBef>
                <a:spcPts val="0"/>
              </a:spcBef>
              <a:spcAft>
                <a:spcPts val="0"/>
              </a:spcAft>
              <a:buNone/>
            </a:pPr>
            <a:r>
              <a:t/>
            </a:r>
            <a:endParaRPr sz="11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Primary Keys</a:t>
            </a:r>
            <a:endParaRPr sz="12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Foreign Keys</a:t>
            </a:r>
            <a:endParaRPr sz="1200">
              <a:latin typeface="Lato"/>
              <a:ea typeface="Lato"/>
              <a:cs typeface="Lato"/>
              <a:sym typeface="Lato"/>
            </a:endParaRPr>
          </a:p>
          <a:p>
            <a:pPr indent="-304800" lvl="0" marL="179999" rtl="0" algn="l">
              <a:spcBef>
                <a:spcPts val="0"/>
              </a:spcBef>
              <a:spcAft>
                <a:spcPts val="0"/>
              </a:spcAft>
              <a:buSzPts val="1200"/>
              <a:buFont typeface="Lato"/>
              <a:buChar char="●"/>
            </a:pPr>
            <a:r>
              <a:rPr lang="en-GB" sz="1200">
                <a:latin typeface="Lato"/>
                <a:ea typeface="Lato"/>
                <a:cs typeface="Lato"/>
                <a:sym typeface="Lato"/>
              </a:rPr>
              <a:t>Composite Keys</a:t>
            </a:r>
            <a:endParaRPr sz="1200">
              <a:latin typeface="Lato"/>
              <a:ea typeface="Lato"/>
              <a:cs typeface="Lato"/>
              <a:sym typeface="Lato"/>
            </a:endParaRPr>
          </a:p>
        </p:txBody>
      </p:sp>
      <p:sp>
        <p:nvSpPr>
          <p:cNvPr id="1179" name="Google Shape;1179;p58"/>
          <p:cNvSpPr/>
          <p:nvPr/>
        </p:nvSpPr>
        <p:spPr>
          <a:xfrm rot="10800000">
            <a:off x="1596198" y="3225247"/>
            <a:ext cx="1671300" cy="374400"/>
          </a:xfrm>
          <a:prstGeom prst="rightArrow">
            <a:avLst>
              <a:gd fmla="val 27608" name="adj1"/>
              <a:gd fmla="val 50000" name="adj2"/>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8"/>
          <p:cNvSpPr txBox="1"/>
          <p:nvPr/>
        </p:nvSpPr>
        <p:spPr>
          <a:xfrm rot="1451">
            <a:off x="3279325" y="2819050"/>
            <a:ext cx="3555000" cy="338700"/>
          </a:xfrm>
          <a:prstGeom prst="rect">
            <a:avLst/>
          </a:prstGeom>
          <a:solidFill>
            <a:srgbClr val="E6F9E4"/>
          </a:solidFill>
          <a:ln cap="flat" cmpd="sng" w="19050">
            <a:solidFill>
              <a:srgbClr val="FF9900"/>
            </a:solidFill>
            <a:prstDash val="solid"/>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rPr b="1" lang="en-GB" sz="1000">
                <a:latin typeface="Lato"/>
                <a:ea typeface="Lato"/>
                <a:cs typeface="Lato"/>
                <a:sym typeface="Lato"/>
              </a:rPr>
              <a:t>Primary Key Examples</a:t>
            </a:r>
            <a:endParaRPr sz="1000">
              <a:solidFill>
                <a:srgbClr val="434343"/>
              </a:solidFill>
              <a:latin typeface="Lato"/>
              <a:ea typeface="Lato"/>
              <a:cs typeface="Lato"/>
              <a:sym typeface="Lato"/>
            </a:endParaRPr>
          </a:p>
        </p:txBody>
      </p:sp>
      <p:sp>
        <p:nvSpPr>
          <p:cNvPr id="1181" name="Google Shape;1181;p58"/>
          <p:cNvSpPr/>
          <p:nvPr/>
        </p:nvSpPr>
        <p:spPr>
          <a:xfrm rot="10800000">
            <a:off x="1594923" y="2488947"/>
            <a:ext cx="1671300" cy="374400"/>
          </a:xfrm>
          <a:prstGeom prst="rightArrow">
            <a:avLst>
              <a:gd fmla="val 27608" name="adj1"/>
              <a:gd fmla="val 50000" name="adj2"/>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8"/>
          <p:cNvSpPr/>
          <p:nvPr/>
        </p:nvSpPr>
        <p:spPr>
          <a:xfrm rot="10800000">
            <a:off x="4267373" y="4384035"/>
            <a:ext cx="1671300" cy="374400"/>
          </a:xfrm>
          <a:prstGeom prst="rightArrow">
            <a:avLst>
              <a:gd fmla="val 27608" name="adj1"/>
              <a:gd fmla="val 50000" name="adj2"/>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8"/>
          <p:cNvSpPr txBox="1"/>
          <p:nvPr/>
        </p:nvSpPr>
        <p:spPr>
          <a:xfrm rot="1451">
            <a:off x="5632125" y="3411325"/>
            <a:ext cx="3555000" cy="338700"/>
          </a:xfrm>
          <a:prstGeom prst="rect">
            <a:avLst/>
          </a:prstGeom>
          <a:solidFill>
            <a:srgbClr val="E6F9E4"/>
          </a:solidFill>
          <a:ln cap="flat" cmpd="sng" w="19050">
            <a:solidFill>
              <a:srgbClr val="FF9900"/>
            </a:solidFill>
            <a:prstDash val="solid"/>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rPr b="1" lang="en-GB" sz="1000">
                <a:latin typeface="Lato"/>
                <a:ea typeface="Lato"/>
                <a:cs typeface="Lato"/>
                <a:sym typeface="Lato"/>
              </a:rPr>
              <a:t>Foreign </a:t>
            </a:r>
            <a:r>
              <a:rPr b="1" lang="en-GB" sz="1000">
                <a:latin typeface="Lato"/>
                <a:ea typeface="Lato"/>
                <a:cs typeface="Lato"/>
                <a:sym typeface="Lato"/>
              </a:rPr>
              <a:t> Key Examples</a:t>
            </a:r>
            <a:endParaRPr sz="1000">
              <a:solidFill>
                <a:srgbClr val="434343"/>
              </a:solidFill>
              <a:latin typeface="Lato"/>
              <a:ea typeface="Lato"/>
              <a:cs typeface="Lato"/>
              <a:sym typeface="Lato"/>
            </a:endParaRPr>
          </a:p>
        </p:txBody>
      </p:sp>
      <p:sp>
        <p:nvSpPr>
          <p:cNvPr id="1184" name="Google Shape;1184;p58"/>
          <p:cNvSpPr/>
          <p:nvPr/>
        </p:nvSpPr>
        <p:spPr>
          <a:xfrm rot="10800000">
            <a:off x="2304473" y="2036997"/>
            <a:ext cx="1671300" cy="374400"/>
          </a:xfrm>
          <a:prstGeom prst="rightArrow">
            <a:avLst>
              <a:gd fmla="val 27608" name="adj1"/>
              <a:gd fmla="val 50000" name="adj2"/>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8"/>
          <p:cNvSpPr/>
          <p:nvPr/>
        </p:nvSpPr>
        <p:spPr>
          <a:xfrm rot="10800000">
            <a:off x="2602823" y="2989697"/>
            <a:ext cx="1671300" cy="374400"/>
          </a:xfrm>
          <a:prstGeom prst="rightArrow">
            <a:avLst>
              <a:gd fmla="val 27608" name="adj1"/>
              <a:gd fmla="val 50000" name="adj2"/>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8"/>
          <p:cNvSpPr txBox="1"/>
          <p:nvPr/>
        </p:nvSpPr>
        <p:spPr>
          <a:xfrm rot="1451">
            <a:off x="4762025" y="3293588"/>
            <a:ext cx="3555000" cy="338700"/>
          </a:xfrm>
          <a:prstGeom prst="rect">
            <a:avLst/>
          </a:prstGeom>
          <a:solidFill>
            <a:srgbClr val="E6F9E4"/>
          </a:solidFill>
          <a:ln cap="flat" cmpd="sng" w="19050">
            <a:solidFill>
              <a:srgbClr val="FF9900"/>
            </a:solidFill>
            <a:prstDash val="solid"/>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rPr b="1" lang="en-GB" sz="1000">
                <a:latin typeface="Lato"/>
                <a:ea typeface="Lato"/>
                <a:cs typeface="Lato"/>
                <a:sym typeface="Lato"/>
              </a:rPr>
              <a:t>Composite</a:t>
            </a:r>
            <a:r>
              <a:rPr b="1" lang="en-GB" sz="1000">
                <a:latin typeface="Lato"/>
                <a:ea typeface="Lato"/>
                <a:cs typeface="Lato"/>
                <a:sym typeface="Lato"/>
              </a:rPr>
              <a:t> Key Examples</a:t>
            </a:r>
            <a:endParaRPr sz="1000">
              <a:solidFill>
                <a:srgbClr val="434343"/>
              </a:solidFill>
              <a:latin typeface="Lato"/>
              <a:ea typeface="Lato"/>
              <a:cs typeface="Lato"/>
              <a:sym typeface="Lato"/>
            </a:endParaRPr>
          </a:p>
        </p:txBody>
      </p:sp>
      <p:sp>
        <p:nvSpPr>
          <p:cNvPr id="1187" name="Google Shape;1187;p58"/>
          <p:cNvSpPr/>
          <p:nvPr/>
        </p:nvSpPr>
        <p:spPr>
          <a:xfrm rot="10800000">
            <a:off x="2148923" y="3942385"/>
            <a:ext cx="1671300" cy="374400"/>
          </a:xfrm>
          <a:prstGeom prst="rightArrow">
            <a:avLst>
              <a:gd fmla="val 27608" name="adj1"/>
              <a:gd fmla="val 50000" name="adj2"/>
            </a:avLst>
          </a:prstGeom>
          <a:solidFill>
            <a:srgbClr val="FCE5CD"/>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8"/>
          <p:cNvSpPr txBox="1"/>
          <p:nvPr/>
        </p:nvSpPr>
        <p:spPr>
          <a:xfrm>
            <a:off x="8052950" y="0"/>
            <a:ext cx="1028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5">
                  <a:extLst>
                    <a:ext uri="{A12FA001-AC4F-418D-AE19-62706E023703}">
                      <ahyp:hlinkClr val="tx"/>
                    </a:ext>
                  </a:extLst>
                </a:hlinkClick>
              </a:rPr>
              <a:t>RDM Link 1 </a:t>
            </a:r>
            <a:endParaRPr sz="1000" u="sng">
              <a:solidFill>
                <a:schemeClr val="lt1"/>
              </a:solidFill>
              <a:latin typeface="Raleway"/>
              <a:ea typeface="Raleway"/>
              <a:cs typeface="Raleway"/>
              <a:sym typeface="Raleway"/>
            </a:endParaRPr>
          </a:p>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6">
                  <a:extLst>
                    <a:ext uri="{A12FA001-AC4F-418D-AE19-62706E023703}">
                      <ahyp:hlinkClr val="tx"/>
                    </a:ext>
                  </a:extLst>
                </a:hlinkClick>
              </a:rPr>
              <a:t>RDM Link 2 </a:t>
            </a:r>
            <a:endParaRPr sz="1000" u="sng">
              <a:solidFill>
                <a:schemeClr val="lt1"/>
              </a:solidFill>
              <a:latin typeface="Raleway"/>
              <a:ea typeface="Raleway"/>
              <a:cs typeface="Raleway"/>
              <a:sym typeface="Ralew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0"/>
                                        </p:tgtEl>
                                        <p:attrNameLst>
                                          <p:attrName>style.visibility</p:attrName>
                                        </p:attrNameLst>
                                      </p:cBhvr>
                                      <p:to>
                                        <p:strVal val="visible"/>
                                      </p:to>
                                    </p:set>
                                    <p:animEffect filter="fade" transition="in">
                                      <p:cBhvr>
                                        <p:cTn dur="1"/>
                                        <p:tgtEl>
                                          <p:spTgt spid="1180"/>
                                        </p:tgtEl>
                                      </p:cBhvr>
                                    </p:animEffect>
                                  </p:childTnLst>
                                </p:cTn>
                              </p:par>
                              <p:par>
                                <p:cTn fill="hold" nodeType="withEffect" presetClass="entr" presetID="10" presetSubtype="0">
                                  <p:stCondLst>
                                    <p:cond delay="0"/>
                                  </p:stCondLst>
                                  <p:childTnLst>
                                    <p:set>
                                      <p:cBhvr>
                                        <p:cTn dur="1" fill="hold">
                                          <p:stCondLst>
                                            <p:cond delay="0"/>
                                          </p:stCondLst>
                                        </p:cTn>
                                        <p:tgtEl>
                                          <p:spTgt spid="1181"/>
                                        </p:tgtEl>
                                        <p:attrNameLst>
                                          <p:attrName>style.visibility</p:attrName>
                                        </p:attrNameLst>
                                      </p:cBhvr>
                                      <p:to>
                                        <p:strVal val="visible"/>
                                      </p:to>
                                    </p:set>
                                    <p:animEffect filter="fade" transition="in">
                                      <p:cBhvr>
                                        <p:cTn dur="1"/>
                                        <p:tgtEl>
                                          <p:spTgt spid="1181"/>
                                        </p:tgtEl>
                                      </p:cBhvr>
                                    </p:animEffect>
                                  </p:childTnLst>
                                </p:cTn>
                              </p:par>
                              <p:par>
                                <p:cTn fill="hold" nodeType="withEffect" presetClass="entr" presetID="10" presetSubtype="0">
                                  <p:stCondLst>
                                    <p:cond delay="0"/>
                                  </p:stCondLst>
                                  <p:childTnLst>
                                    <p:set>
                                      <p:cBhvr>
                                        <p:cTn dur="1" fill="hold">
                                          <p:stCondLst>
                                            <p:cond delay="0"/>
                                          </p:stCondLst>
                                        </p:cTn>
                                        <p:tgtEl>
                                          <p:spTgt spid="1179"/>
                                        </p:tgtEl>
                                        <p:attrNameLst>
                                          <p:attrName>style.visibility</p:attrName>
                                        </p:attrNameLst>
                                      </p:cBhvr>
                                      <p:to>
                                        <p:strVal val="visible"/>
                                      </p:to>
                                    </p:set>
                                    <p:animEffect filter="fade" transition="in">
                                      <p:cBhvr>
                                        <p:cTn dur="1"/>
                                        <p:tgtEl>
                                          <p:spTgt spid="1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180"/>
                                        </p:tgtEl>
                                      </p:cBhvr>
                                    </p:animEffect>
                                    <p:set>
                                      <p:cBhvr>
                                        <p:cTn dur="1" fill="hold">
                                          <p:stCondLst>
                                            <p:cond delay="0"/>
                                          </p:stCondLst>
                                        </p:cTn>
                                        <p:tgtEl>
                                          <p:spTgt spid="118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1179"/>
                                        </p:tgtEl>
                                      </p:cBhvr>
                                    </p:animEffect>
                                    <p:set>
                                      <p:cBhvr>
                                        <p:cTn dur="1" fill="hold">
                                          <p:stCondLst>
                                            <p:cond delay="0"/>
                                          </p:stCondLst>
                                        </p:cTn>
                                        <p:tgtEl>
                                          <p:spTgt spid="117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1181"/>
                                        </p:tgtEl>
                                      </p:cBhvr>
                                    </p:animEffect>
                                    <p:set>
                                      <p:cBhvr>
                                        <p:cTn dur="1" fill="hold">
                                          <p:stCondLst>
                                            <p:cond delay="0"/>
                                          </p:stCondLst>
                                        </p:cTn>
                                        <p:tgtEl>
                                          <p:spTgt spid="118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2"/>
                                        </p:tgtEl>
                                        <p:attrNameLst>
                                          <p:attrName>style.visibility</p:attrName>
                                        </p:attrNameLst>
                                      </p:cBhvr>
                                      <p:to>
                                        <p:strVal val="visible"/>
                                      </p:to>
                                    </p:set>
                                    <p:animEffect filter="fade" transition="in">
                                      <p:cBhvr>
                                        <p:cTn dur="1"/>
                                        <p:tgtEl>
                                          <p:spTgt spid="1182"/>
                                        </p:tgtEl>
                                      </p:cBhvr>
                                    </p:animEffect>
                                  </p:childTnLst>
                                </p:cTn>
                              </p:par>
                              <p:par>
                                <p:cTn fill="hold" nodeType="withEffect" presetClass="entr" presetID="10" presetSubtype="0">
                                  <p:stCondLst>
                                    <p:cond delay="0"/>
                                  </p:stCondLst>
                                  <p:childTnLst>
                                    <p:set>
                                      <p:cBhvr>
                                        <p:cTn dur="1" fill="hold">
                                          <p:stCondLst>
                                            <p:cond delay="0"/>
                                          </p:stCondLst>
                                        </p:cTn>
                                        <p:tgtEl>
                                          <p:spTgt spid="1183"/>
                                        </p:tgtEl>
                                        <p:attrNameLst>
                                          <p:attrName>style.visibility</p:attrName>
                                        </p:attrNameLst>
                                      </p:cBhvr>
                                      <p:to>
                                        <p:strVal val="visible"/>
                                      </p:to>
                                    </p:set>
                                    <p:animEffect filter="fade" transition="in">
                                      <p:cBhvr>
                                        <p:cTn dur="1"/>
                                        <p:tgtEl>
                                          <p:spTgt spid="1183"/>
                                        </p:tgtEl>
                                      </p:cBhvr>
                                    </p:animEffect>
                                  </p:childTnLst>
                                </p:cTn>
                              </p:par>
                              <p:par>
                                <p:cTn fill="hold" nodeType="withEffect" presetClass="entr" presetID="10" presetSubtype="0">
                                  <p:stCondLst>
                                    <p:cond delay="0"/>
                                  </p:stCondLst>
                                  <p:childTnLst>
                                    <p:set>
                                      <p:cBhvr>
                                        <p:cTn dur="1" fill="hold">
                                          <p:stCondLst>
                                            <p:cond delay="0"/>
                                          </p:stCondLst>
                                        </p:cTn>
                                        <p:tgtEl>
                                          <p:spTgt spid="1184"/>
                                        </p:tgtEl>
                                        <p:attrNameLst>
                                          <p:attrName>style.visibility</p:attrName>
                                        </p:attrNameLst>
                                      </p:cBhvr>
                                      <p:to>
                                        <p:strVal val="visible"/>
                                      </p:to>
                                    </p:set>
                                    <p:animEffect filter="fade" transition="in">
                                      <p:cBhvr>
                                        <p:cTn dur="1"/>
                                        <p:tgtEl>
                                          <p:spTgt spid="1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
                                        <p:tgtEl>
                                          <p:spTgt spid="1182"/>
                                        </p:tgtEl>
                                      </p:cBhvr>
                                    </p:animEffect>
                                    <p:set>
                                      <p:cBhvr>
                                        <p:cTn dur="1" fill="hold">
                                          <p:stCondLst>
                                            <p:cond delay="0"/>
                                          </p:stCondLst>
                                        </p:cTn>
                                        <p:tgtEl>
                                          <p:spTgt spid="118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1183"/>
                                        </p:tgtEl>
                                      </p:cBhvr>
                                    </p:animEffect>
                                    <p:set>
                                      <p:cBhvr>
                                        <p:cTn dur="1" fill="hold">
                                          <p:stCondLst>
                                            <p:cond delay="0"/>
                                          </p:stCondLst>
                                        </p:cTn>
                                        <p:tgtEl>
                                          <p:spTgt spid="1183"/>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
                                        <p:tgtEl>
                                          <p:spTgt spid="1184"/>
                                        </p:tgtEl>
                                      </p:cBhvr>
                                    </p:animEffect>
                                    <p:set>
                                      <p:cBhvr>
                                        <p:cTn dur="1" fill="hold">
                                          <p:stCondLst>
                                            <p:cond delay="0"/>
                                          </p:stCondLst>
                                        </p:cTn>
                                        <p:tgtEl>
                                          <p:spTgt spid="118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5"/>
                                        </p:tgtEl>
                                        <p:attrNameLst>
                                          <p:attrName>style.visibility</p:attrName>
                                        </p:attrNameLst>
                                      </p:cBhvr>
                                      <p:to>
                                        <p:strVal val="visible"/>
                                      </p:to>
                                    </p:set>
                                    <p:animEffect filter="fade" transition="in">
                                      <p:cBhvr>
                                        <p:cTn dur="1"/>
                                        <p:tgtEl>
                                          <p:spTgt spid="1185"/>
                                        </p:tgtEl>
                                      </p:cBhvr>
                                    </p:animEffect>
                                  </p:childTnLst>
                                </p:cTn>
                              </p:par>
                              <p:par>
                                <p:cTn fill="hold" nodeType="withEffect" presetClass="entr" presetID="10" presetSubtype="0">
                                  <p:stCondLst>
                                    <p:cond delay="0"/>
                                  </p:stCondLst>
                                  <p:childTnLst>
                                    <p:set>
                                      <p:cBhvr>
                                        <p:cTn dur="1" fill="hold">
                                          <p:stCondLst>
                                            <p:cond delay="0"/>
                                          </p:stCondLst>
                                        </p:cTn>
                                        <p:tgtEl>
                                          <p:spTgt spid="1186"/>
                                        </p:tgtEl>
                                        <p:attrNameLst>
                                          <p:attrName>style.visibility</p:attrName>
                                        </p:attrNameLst>
                                      </p:cBhvr>
                                      <p:to>
                                        <p:strVal val="visible"/>
                                      </p:to>
                                    </p:set>
                                    <p:animEffect filter="fade" transition="in">
                                      <p:cBhvr>
                                        <p:cTn dur="1"/>
                                        <p:tgtEl>
                                          <p:spTgt spid="1186"/>
                                        </p:tgtEl>
                                      </p:cBhvr>
                                    </p:animEffect>
                                  </p:childTnLst>
                                </p:cTn>
                              </p:par>
                              <p:par>
                                <p:cTn fill="hold" nodeType="withEffect" presetClass="entr" presetID="10" presetSubtype="0">
                                  <p:stCondLst>
                                    <p:cond delay="0"/>
                                  </p:stCondLst>
                                  <p:childTnLst>
                                    <p:set>
                                      <p:cBhvr>
                                        <p:cTn dur="1" fill="hold">
                                          <p:stCondLst>
                                            <p:cond delay="0"/>
                                          </p:stCondLst>
                                        </p:cTn>
                                        <p:tgtEl>
                                          <p:spTgt spid="1187"/>
                                        </p:tgtEl>
                                        <p:attrNameLst>
                                          <p:attrName>style.visibility</p:attrName>
                                        </p:attrNameLst>
                                      </p:cBhvr>
                                      <p:to>
                                        <p:strVal val="visible"/>
                                      </p:to>
                                    </p:set>
                                    <p:animEffect filter="fade" transition="in">
                                      <p:cBhvr>
                                        <p:cTn dur="1"/>
                                        <p:tgtEl>
                                          <p:spTgt spid="11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2" name="Shape 1192"/>
        <p:cNvGrpSpPr/>
        <p:nvPr/>
      </p:nvGrpSpPr>
      <p:grpSpPr>
        <a:xfrm>
          <a:off x="0" y="0"/>
          <a:ext cx="0" cy="0"/>
          <a:chOff x="0" y="0"/>
          <a:chExt cx="0" cy="0"/>
        </a:xfrm>
      </p:grpSpPr>
      <p:sp>
        <p:nvSpPr>
          <p:cNvPr id="1193" name="Google Shape;1193;p59"/>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9"/>
          <p:cNvSpPr/>
          <p:nvPr/>
        </p:nvSpPr>
        <p:spPr>
          <a:xfrm>
            <a:off x="769825" y="1133600"/>
            <a:ext cx="1260600" cy="22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95" name="Google Shape;1195;p59"/>
          <p:cNvCxnSpPr/>
          <p:nvPr/>
        </p:nvCxnSpPr>
        <p:spPr>
          <a:xfrm flipH="1">
            <a:off x="6928375" y="-31575"/>
            <a:ext cx="1768200" cy="8400"/>
          </a:xfrm>
          <a:prstGeom prst="straightConnector1">
            <a:avLst/>
          </a:prstGeom>
          <a:noFill/>
          <a:ln cap="flat" cmpd="sng" w="9525">
            <a:solidFill>
              <a:schemeClr val="accent1"/>
            </a:solidFill>
            <a:prstDash val="dot"/>
            <a:round/>
            <a:headEnd len="med" w="med" type="none"/>
            <a:tailEnd len="med" w="med" type="none"/>
          </a:ln>
        </p:spPr>
      </p:cxnSp>
      <p:sp>
        <p:nvSpPr>
          <p:cNvPr id="1196" name="Google Shape;1196;p59"/>
          <p:cNvSpPr txBox="1"/>
          <p:nvPr/>
        </p:nvSpPr>
        <p:spPr>
          <a:xfrm>
            <a:off x="76200" y="-76200"/>
            <a:ext cx="8721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6</a:t>
            </a:r>
            <a:r>
              <a:rPr b="1" lang="en-GB" sz="2600">
                <a:solidFill>
                  <a:schemeClr val="lt1"/>
                </a:solidFill>
                <a:latin typeface="Raleway"/>
                <a:ea typeface="Raleway"/>
                <a:cs typeface="Raleway"/>
                <a:sym typeface="Raleway"/>
              </a:rPr>
              <a:t> </a:t>
            </a:r>
            <a:r>
              <a:rPr lang="en-GB" sz="1300">
                <a:solidFill>
                  <a:schemeClr val="lt1"/>
                </a:solidFill>
                <a:latin typeface="Raleway"/>
                <a:ea typeface="Raleway"/>
                <a:cs typeface="Raleway"/>
                <a:sym typeface="Raleway"/>
              </a:rPr>
              <a:t>Improved Relational Data Model based on Caviets we found in while implementing in SQL.</a:t>
            </a:r>
            <a:endParaRPr b="1" sz="2600">
              <a:solidFill>
                <a:schemeClr val="lt1"/>
              </a:solidFill>
              <a:latin typeface="Raleway"/>
              <a:ea typeface="Raleway"/>
              <a:cs typeface="Raleway"/>
              <a:sym typeface="Raleway"/>
            </a:endParaRPr>
          </a:p>
        </p:txBody>
      </p:sp>
      <p:pic>
        <p:nvPicPr>
          <p:cNvPr id="1197" name="Google Shape;1197;p59"/>
          <p:cNvPicPr preferRelativeResize="0"/>
          <p:nvPr/>
        </p:nvPicPr>
        <p:blipFill>
          <a:blip r:embed="rId3">
            <a:alphaModFix/>
          </a:blip>
          <a:stretch>
            <a:fillRect/>
          </a:stretch>
        </p:blipFill>
        <p:spPr>
          <a:xfrm>
            <a:off x="1426800" y="495600"/>
            <a:ext cx="6290401" cy="4652550"/>
          </a:xfrm>
          <a:prstGeom prst="rect">
            <a:avLst/>
          </a:prstGeom>
          <a:noFill/>
          <a:ln cap="flat" cmpd="sng" w="9525">
            <a:solidFill>
              <a:srgbClr val="FF9900"/>
            </a:solidFill>
            <a:prstDash val="solid"/>
            <a:round/>
            <a:headEnd len="sm" w="sm" type="none"/>
            <a:tailEnd len="sm" w="sm" type="none"/>
          </a:ln>
        </p:spPr>
      </p:pic>
      <p:sp>
        <p:nvSpPr>
          <p:cNvPr id="1198" name="Google Shape;1198;p59"/>
          <p:cNvSpPr/>
          <p:nvPr/>
        </p:nvSpPr>
        <p:spPr>
          <a:xfrm>
            <a:off x="4047400" y="2062625"/>
            <a:ext cx="879600" cy="177600"/>
          </a:xfrm>
          <a:prstGeom prst="roundRect">
            <a:avLst>
              <a:gd fmla="val 16667" name="adj"/>
            </a:avLst>
          </a:prstGeom>
          <a:noFill/>
          <a:ln cap="flat" cmpd="sng" w="19050">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9"/>
          <p:cNvSpPr/>
          <p:nvPr/>
        </p:nvSpPr>
        <p:spPr>
          <a:xfrm>
            <a:off x="6837600" y="4169175"/>
            <a:ext cx="879600" cy="177600"/>
          </a:xfrm>
          <a:prstGeom prst="roundRect">
            <a:avLst>
              <a:gd fmla="val 16667" name="adj"/>
            </a:avLst>
          </a:prstGeom>
          <a:noFill/>
          <a:ln cap="flat" cmpd="sng" w="19050">
            <a:solidFill>
              <a:srgbClr val="FF99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1203" name="Shape 1203"/>
        <p:cNvGrpSpPr/>
        <p:nvPr/>
      </p:nvGrpSpPr>
      <p:grpSpPr>
        <a:xfrm>
          <a:off x="0" y="0"/>
          <a:ext cx="0" cy="0"/>
          <a:chOff x="0" y="0"/>
          <a:chExt cx="0" cy="0"/>
        </a:xfrm>
      </p:grpSpPr>
      <p:sp>
        <p:nvSpPr>
          <p:cNvPr id="1204" name="Google Shape;1204;p60"/>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Implementation in SQL</a:t>
            </a:r>
            <a:endParaRPr/>
          </a:p>
        </p:txBody>
      </p:sp>
      <p:sp>
        <p:nvSpPr>
          <p:cNvPr id="1205" name="Google Shape;1205;p60"/>
          <p:cNvSpPr txBox="1"/>
          <p:nvPr/>
        </p:nvSpPr>
        <p:spPr>
          <a:xfrm>
            <a:off x="1293872" y="2303225"/>
            <a:ext cx="4526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Metadata</a:t>
            </a:r>
            <a:endParaRPr sz="1300">
              <a:solidFill>
                <a:srgbClr val="FFFFFF"/>
              </a:solidFill>
              <a:latin typeface="Raleway"/>
              <a:ea typeface="Raleway"/>
              <a:cs typeface="Raleway"/>
              <a:sym typeface="Raleway"/>
            </a:endParaRPr>
          </a:p>
        </p:txBody>
      </p:sp>
      <p:sp>
        <p:nvSpPr>
          <p:cNvPr id="1206" name="Google Shape;1206;p60"/>
          <p:cNvSpPr txBox="1"/>
          <p:nvPr/>
        </p:nvSpPr>
        <p:spPr>
          <a:xfrm>
            <a:off x="1293860" y="2704926"/>
            <a:ext cx="2952900" cy="34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Raleway"/>
                <a:ea typeface="Raleway"/>
                <a:cs typeface="Raleway"/>
                <a:sym typeface="Raleway"/>
              </a:rPr>
              <a:t>Data Definition Language (DDL)	</a:t>
            </a:r>
            <a:endParaRPr sz="1300">
              <a:solidFill>
                <a:srgbClr val="FFFFFF"/>
              </a:solidFill>
              <a:latin typeface="Raleway"/>
              <a:ea typeface="Raleway"/>
              <a:cs typeface="Raleway"/>
              <a:sym typeface="Raleway"/>
            </a:endParaRPr>
          </a:p>
        </p:txBody>
      </p:sp>
      <p:sp>
        <p:nvSpPr>
          <p:cNvPr id="1207" name="Google Shape;1207;p60"/>
          <p:cNvSpPr txBox="1"/>
          <p:nvPr/>
        </p:nvSpPr>
        <p:spPr>
          <a:xfrm>
            <a:off x="965150" y="2119925"/>
            <a:ext cx="693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1</a:t>
            </a:r>
            <a:endParaRPr b="1" sz="2600">
              <a:solidFill>
                <a:schemeClr val="lt1"/>
              </a:solidFill>
              <a:latin typeface="Raleway"/>
              <a:ea typeface="Raleway"/>
              <a:cs typeface="Raleway"/>
              <a:sym typeface="Raleway"/>
            </a:endParaRPr>
          </a:p>
        </p:txBody>
      </p:sp>
      <p:sp>
        <p:nvSpPr>
          <p:cNvPr id="1208" name="Google Shape;1208;p60"/>
          <p:cNvSpPr txBox="1"/>
          <p:nvPr/>
        </p:nvSpPr>
        <p:spPr>
          <a:xfrm>
            <a:off x="965150" y="2577125"/>
            <a:ext cx="929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2</a:t>
            </a:r>
            <a:endParaRPr b="1" sz="2600">
              <a:solidFill>
                <a:schemeClr val="lt1"/>
              </a:solidFill>
              <a:latin typeface="Raleway"/>
              <a:ea typeface="Raleway"/>
              <a:cs typeface="Raleway"/>
              <a:sym typeface="Raleway"/>
            </a:endParaRPr>
          </a:p>
        </p:txBody>
      </p:sp>
      <p:sp>
        <p:nvSpPr>
          <p:cNvPr id="1209" name="Google Shape;1209;p60"/>
          <p:cNvSpPr/>
          <p:nvPr/>
        </p:nvSpPr>
        <p:spPr>
          <a:xfrm>
            <a:off x="135350" y="93050"/>
            <a:ext cx="8772600" cy="345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Proxima Nova"/>
                <a:ea typeface="Proxima Nova"/>
                <a:cs typeface="Proxima Nova"/>
                <a:sym typeface="Proxima Nova"/>
              </a:rPr>
              <a:t>BAN 610 | Database Management &amp; Applications</a:t>
            </a:r>
            <a:endParaRPr sz="800">
              <a:solidFill>
                <a:srgbClr val="FFFFFF"/>
              </a:solidFill>
              <a:latin typeface="Proxima Nova"/>
              <a:ea typeface="Proxima Nova"/>
              <a:cs typeface="Proxima Nova"/>
              <a:sym typeface="Proxima Nova"/>
            </a:endParaRPr>
          </a:p>
        </p:txBody>
      </p:sp>
      <p:sp>
        <p:nvSpPr>
          <p:cNvPr id="1210" name="Google Shape;1210;p60"/>
          <p:cNvSpPr/>
          <p:nvPr/>
        </p:nvSpPr>
        <p:spPr>
          <a:xfrm>
            <a:off x="736000" y="1302800"/>
            <a:ext cx="572400" cy="53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solidFill>
                  <a:srgbClr val="3C78D8"/>
                </a:solidFill>
                <a:latin typeface="Proxima Nova"/>
                <a:ea typeface="Proxima Nova"/>
                <a:cs typeface="Proxima Nova"/>
                <a:sym typeface="Proxima Nova"/>
              </a:rPr>
              <a:t>6</a:t>
            </a:r>
            <a:endParaRPr b="1" sz="2500">
              <a:solidFill>
                <a:srgbClr val="3C78D8"/>
              </a:solidFill>
              <a:latin typeface="Proxima Nova"/>
              <a:ea typeface="Proxima Nova"/>
              <a:cs typeface="Proxima Nova"/>
              <a:sym typeface="Proxima Nova"/>
            </a:endParaRPr>
          </a:p>
        </p:txBody>
      </p:sp>
      <p:sp>
        <p:nvSpPr>
          <p:cNvPr id="1211" name="Google Shape;1211;p60"/>
          <p:cNvSpPr txBox="1"/>
          <p:nvPr/>
        </p:nvSpPr>
        <p:spPr>
          <a:xfrm>
            <a:off x="1293860" y="3162126"/>
            <a:ext cx="2952900" cy="34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Data Manipulation Language (DML)</a:t>
            </a:r>
            <a:endParaRPr sz="1300">
              <a:solidFill>
                <a:srgbClr val="FFFFFF"/>
              </a:solidFill>
              <a:latin typeface="Raleway"/>
              <a:ea typeface="Raleway"/>
              <a:cs typeface="Raleway"/>
              <a:sym typeface="Raleway"/>
            </a:endParaRPr>
          </a:p>
        </p:txBody>
      </p:sp>
      <p:sp>
        <p:nvSpPr>
          <p:cNvPr id="1212" name="Google Shape;1212;p60"/>
          <p:cNvSpPr txBox="1"/>
          <p:nvPr/>
        </p:nvSpPr>
        <p:spPr>
          <a:xfrm>
            <a:off x="965150" y="3034325"/>
            <a:ext cx="929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3</a:t>
            </a:r>
            <a:endParaRPr b="1" sz="2600">
              <a:solidFill>
                <a:schemeClr val="lt1"/>
              </a:solidFill>
              <a:latin typeface="Raleway"/>
              <a:ea typeface="Raleway"/>
              <a:cs typeface="Raleway"/>
              <a:sym typeface="Raleway"/>
            </a:endParaRPr>
          </a:p>
        </p:txBody>
      </p:sp>
      <p:sp>
        <p:nvSpPr>
          <p:cNvPr id="1213" name="Google Shape;1213;p60"/>
          <p:cNvSpPr txBox="1"/>
          <p:nvPr>
            <p:ph type="title"/>
          </p:nvPr>
        </p:nvSpPr>
        <p:spPr>
          <a:xfrm>
            <a:off x="2161763" y="887826"/>
            <a:ext cx="2057700" cy="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rPr>
              <a:t>User Requirements</a:t>
            </a:r>
            <a:endParaRPr sz="800">
              <a:solidFill>
                <a:srgbClr val="FFFFFF"/>
              </a:solidFill>
            </a:endParaRPr>
          </a:p>
        </p:txBody>
      </p:sp>
      <p:sp>
        <p:nvSpPr>
          <p:cNvPr id="1214" name="Google Shape;1214;p60"/>
          <p:cNvSpPr txBox="1"/>
          <p:nvPr>
            <p:ph type="title"/>
          </p:nvPr>
        </p:nvSpPr>
        <p:spPr>
          <a:xfrm>
            <a:off x="3985010" y="886447"/>
            <a:ext cx="2057700" cy="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rPr>
              <a:t>Conceptual Data Modeling</a:t>
            </a:r>
            <a:endParaRPr sz="800">
              <a:solidFill>
                <a:srgbClr val="FFFFFF"/>
              </a:solidFill>
            </a:endParaRPr>
          </a:p>
        </p:txBody>
      </p:sp>
      <p:sp>
        <p:nvSpPr>
          <p:cNvPr id="1215" name="Google Shape;1215;p60"/>
          <p:cNvSpPr txBox="1"/>
          <p:nvPr>
            <p:ph type="title"/>
          </p:nvPr>
        </p:nvSpPr>
        <p:spPr>
          <a:xfrm>
            <a:off x="5756216" y="887826"/>
            <a:ext cx="2057700" cy="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rPr>
              <a:t>Logical Database Design</a:t>
            </a:r>
            <a:endParaRPr sz="800">
              <a:solidFill>
                <a:srgbClr val="FFFFFF"/>
              </a:solidFill>
            </a:endParaRPr>
          </a:p>
        </p:txBody>
      </p:sp>
      <p:sp>
        <p:nvSpPr>
          <p:cNvPr id="1216" name="Google Shape;1216;p60"/>
          <p:cNvSpPr txBox="1"/>
          <p:nvPr>
            <p:ph type="title"/>
          </p:nvPr>
        </p:nvSpPr>
        <p:spPr>
          <a:xfrm>
            <a:off x="7319631" y="914896"/>
            <a:ext cx="2057700" cy="179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solidFill>
                  <a:srgbClr val="FFFFFF"/>
                </a:solidFill>
              </a:rPr>
              <a:t>Implementation in SQL</a:t>
            </a:r>
            <a:endParaRPr sz="800">
              <a:solidFill>
                <a:srgbClr val="FFFFFF"/>
              </a:solidFill>
            </a:endParaRPr>
          </a:p>
        </p:txBody>
      </p:sp>
      <p:sp>
        <p:nvSpPr>
          <p:cNvPr id="1217" name="Google Shape;1217;p60"/>
          <p:cNvSpPr/>
          <p:nvPr/>
        </p:nvSpPr>
        <p:spPr>
          <a:xfrm>
            <a:off x="2318475" y="603925"/>
            <a:ext cx="6860100" cy="1230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0"/>
          <p:cNvSpPr txBox="1"/>
          <p:nvPr/>
        </p:nvSpPr>
        <p:spPr>
          <a:xfrm>
            <a:off x="3985082" y="290350"/>
            <a:ext cx="693000" cy="28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rgbClr val="FFFFFF"/>
                </a:solidFill>
                <a:latin typeface="Lato"/>
                <a:ea typeface="Lato"/>
                <a:cs typeface="Lato"/>
                <a:sym typeface="Lato"/>
              </a:rPr>
              <a:t>Step 2</a:t>
            </a:r>
            <a:endParaRPr b="1" sz="1100">
              <a:solidFill>
                <a:srgbClr val="FFFFFF"/>
              </a:solidFill>
              <a:latin typeface="Lato"/>
              <a:ea typeface="Lato"/>
              <a:cs typeface="Lato"/>
              <a:sym typeface="Lato"/>
            </a:endParaRPr>
          </a:p>
        </p:txBody>
      </p:sp>
      <p:sp>
        <p:nvSpPr>
          <p:cNvPr id="1219" name="Google Shape;1219;p60"/>
          <p:cNvSpPr txBox="1"/>
          <p:nvPr/>
        </p:nvSpPr>
        <p:spPr>
          <a:xfrm>
            <a:off x="7323553" y="290350"/>
            <a:ext cx="693000" cy="28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rgbClr val="FFFFFF"/>
                </a:solidFill>
                <a:latin typeface="Lato"/>
                <a:ea typeface="Lato"/>
                <a:cs typeface="Lato"/>
                <a:sym typeface="Lato"/>
              </a:rPr>
              <a:t>Step 4</a:t>
            </a:r>
            <a:endParaRPr b="1" sz="1100">
              <a:solidFill>
                <a:srgbClr val="FFFFFF"/>
              </a:solidFill>
              <a:latin typeface="Lato"/>
              <a:ea typeface="Lato"/>
              <a:cs typeface="Lato"/>
              <a:sym typeface="Lato"/>
            </a:endParaRPr>
          </a:p>
        </p:txBody>
      </p:sp>
      <p:sp>
        <p:nvSpPr>
          <p:cNvPr id="1220" name="Google Shape;1220;p60"/>
          <p:cNvSpPr/>
          <p:nvPr/>
        </p:nvSpPr>
        <p:spPr>
          <a:xfrm>
            <a:off x="2318475" y="601750"/>
            <a:ext cx="6860100" cy="123000"/>
          </a:xfrm>
          <a:prstGeom prst="roundRect">
            <a:avLst>
              <a:gd fmla="val 16667" name="adj"/>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1" name="Google Shape;1221;p60"/>
          <p:cNvGrpSpPr/>
          <p:nvPr/>
        </p:nvGrpSpPr>
        <p:grpSpPr>
          <a:xfrm rot="10800000">
            <a:off x="7396327" y="587385"/>
            <a:ext cx="85840" cy="319865"/>
            <a:chOff x="2070100" y="2563700"/>
            <a:chExt cx="92400" cy="411825"/>
          </a:xfrm>
        </p:grpSpPr>
        <p:cxnSp>
          <p:nvCxnSpPr>
            <p:cNvPr id="1222" name="Google Shape;1222;p60"/>
            <p:cNvCxnSpPr/>
            <p:nvPr/>
          </p:nvCxnSpPr>
          <p:spPr>
            <a:xfrm>
              <a:off x="2116300" y="2616125"/>
              <a:ext cx="0" cy="359400"/>
            </a:xfrm>
            <a:prstGeom prst="straightConnector1">
              <a:avLst/>
            </a:prstGeom>
            <a:noFill/>
            <a:ln cap="flat" cmpd="sng" w="9525">
              <a:solidFill>
                <a:srgbClr val="FFFFFF"/>
              </a:solidFill>
              <a:prstDash val="solid"/>
              <a:round/>
              <a:headEnd len="med" w="med" type="none"/>
              <a:tailEnd len="med" w="med" type="none"/>
            </a:ln>
          </p:spPr>
        </p:cxnSp>
        <p:sp>
          <p:nvSpPr>
            <p:cNvPr id="1223" name="Google Shape;1223;p60"/>
            <p:cNvSpPr/>
            <p:nvPr/>
          </p:nvSpPr>
          <p:spPr>
            <a:xfrm>
              <a:off x="2070100" y="2563700"/>
              <a:ext cx="92400" cy="924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4" name="Google Shape;1224;p60"/>
          <p:cNvSpPr txBox="1"/>
          <p:nvPr/>
        </p:nvSpPr>
        <p:spPr>
          <a:xfrm>
            <a:off x="2215250" y="290350"/>
            <a:ext cx="693000" cy="28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rgbClr val="FFFFFF"/>
                </a:solidFill>
                <a:latin typeface="Lato"/>
                <a:ea typeface="Lato"/>
                <a:cs typeface="Lato"/>
                <a:sym typeface="Lato"/>
              </a:rPr>
              <a:t>Step 1</a:t>
            </a:r>
            <a:endParaRPr b="1" sz="1100">
              <a:solidFill>
                <a:srgbClr val="FFFFFF"/>
              </a:solidFill>
              <a:latin typeface="Lato"/>
              <a:ea typeface="Lato"/>
              <a:cs typeface="Lato"/>
              <a:sym typeface="Lato"/>
            </a:endParaRPr>
          </a:p>
        </p:txBody>
      </p:sp>
      <p:grpSp>
        <p:nvGrpSpPr>
          <p:cNvPr id="1225" name="Google Shape;1225;p60"/>
          <p:cNvGrpSpPr/>
          <p:nvPr/>
        </p:nvGrpSpPr>
        <p:grpSpPr>
          <a:xfrm rot="10800000">
            <a:off x="2274498" y="587385"/>
            <a:ext cx="85840" cy="319865"/>
            <a:chOff x="2070100" y="2563700"/>
            <a:chExt cx="92400" cy="411825"/>
          </a:xfrm>
        </p:grpSpPr>
        <p:cxnSp>
          <p:nvCxnSpPr>
            <p:cNvPr id="1226" name="Google Shape;1226;p60"/>
            <p:cNvCxnSpPr/>
            <p:nvPr/>
          </p:nvCxnSpPr>
          <p:spPr>
            <a:xfrm>
              <a:off x="2116300" y="2616125"/>
              <a:ext cx="0" cy="359400"/>
            </a:xfrm>
            <a:prstGeom prst="straightConnector1">
              <a:avLst/>
            </a:prstGeom>
            <a:noFill/>
            <a:ln cap="flat" cmpd="sng" w="9525">
              <a:solidFill>
                <a:srgbClr val="FFFFFF"/>
              </a:solidFill>
              <a:prstDash val="solid"/>
              <a:round/>
              <a:headEnd len="med" w="med" type="none"/>
              <a:tailEnd len="med" w="med" type="none"/>
            </a:ln>
          </p:spPr>
        </p:cxnSp>
        <p:sp>
          <p:nvSpPr>
            <p:cNvPr id="1227" name="Google Shape;1227;p60"/>
            <p:cNvSpPr/>
            <p:nvPr/>
          </p:nvSpPr>
          <p:spPr>
            <a:xfrm>
              <a:off x="2070100" y="2563700"/>
              <a:ext cx="92400" cy="924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8" name="Google Shape;1228;p60"/>
          <p:cNvSpPr txBox="1"/>
          <p:nvPr/>
        </p:nvSpPr>
        <p:spPr>
          <a:xfrm>
            <a:off x="5672164" y="268850"/>
            <a:ext cx="693000" cy="28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rgbClr val="FFFFFF"/>
                </a:solidFill>
                <a:latin typeface="Lato"/>
                <a:ea typeface="Lato"/>
                <a:cs typeface="Lato"/>
                <a:sym typeface="Lato"/>
              </a:rPr>
              <a:t>Step 3</a:t>
            </a:r>
            <a:endParaRPr b="1" sz="1100">
              <a:solidFill>
                <a:srgbClr val="FFFFFF"/>
              </a:solidFill>
              <a:latin typeface="Lato"/>
              <a:ea typeface="Lato"/>
              <a:cs typeface="Lato"/>
              <a:sym typeface="Lato"/>
            </a:endParaRPr>
          </a:p>
        </p:txBody>
      </p:sp>
      <p:grpSp>
        <p:nvGrpSpPr>
          <p:cNvPr id="1229" name="Google Shape;1229;p60"/>
          <p:cNvGrpSpPr/>
          <p:nvPr/>
        </p:nvGrpSpPr>
        <p:grpSpPr>
          <a:xfrm rot="10800000">
            <a:off x="5814163" y="587385"/>
            <a:ext cx="85840" cy="319865"/>
            <a:chOff x="2070100" y="2563700"/>
            <a:chExt cx="92400" cy="411825"/>
          </a:xfrm>
        </p:grpSpPr>
        <p:cxnSp>
          <p:nvCxnSpPr>
            <p:cNvPr id="1230" name="Google Shape;1230;p60"/>
            <p:cNvCxnSpPr/>
            <p:nvPr/>
          </p:nvCxnSpPr>
          <p:spPr>
            <a:xfrm>
              <a:off x="2116300" y="2616125"/>
              <a:ext cx="0" cy="359400"/>
            </a:xfrm>
            <a:prstGeom prst="straightConnector1">
              <a:avLst/>
            </a:prstGeom>
            <a:noFill/>
            <a:ln cap="flat" cmpd="sng" w="9525">
              <a:solidFill>
                <a:srgbClr val="FFFFFF"/>
              </a:solidFill>
              <a:prstDash val="solid"/>
              <a:round/>
              <a:headEnd len="med" w="med" type="none"/>
              <a:tailEnd len="med" w="med" type="none"/>
            </a:ln>
          </p:spPr>
        </p:cxnSp>
        <p:sp>
          <p:nvSpPr>
            <p:cNvPr id="1231" name="Google Shape;1231;p60"/>
            <p:cNvSpPr/>
            <p:nvPr/>
          </p:nvSpPr>
          <p:spPr>
            <a:xfrm>
              <a:off x="2070100" y="2563700"/>
              <a:ext cx="92400" cy="924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2" name="Google Shape;1232;p60"/>
          <p:cNvGrpSpPr/>
          <p:nvPr/>
        </p:nvGrpSpPr>
        <p:grpSpPr>
          <a:xfrm rot="10800000">
            <a:off x="4060068" y="587385"/>
            <a:ext cx="85840" cy="319865"/>
            <a:chOff x="2070100" y="2563700"/>
            <a:chExt cx="92400" cy="411825"/>
          </a:xfrm>
        </p:grpSpPr>
        <p:cxnSp>
          <p:nvCxnSpPr>
            <p:cNvPr id="1233" name="Google Shape;1233;p60"/>
            <p:cNvCxnSpPr/>
            <p:nvPr/>
          </p:nvCxnSpPr>
          <p:spPr>
            <a:xfrm>
              <a:off x="2116300" y="2616125"/>
              <a:ext cx="0" cy="359400"/>
            </a:xfrm>
            <a:prstGeom prst="straightConnector1">
              <a:avLst/>
            </a:prstGeom>
            <a:noFill/>
            <a:ln cap="flat" cmpd="sng" w="9525">
              <a:solidFill>
                <a:srgbClr val="FFFFFF"/>
              </a:solidFill>
              <a:prstDash val="solid"/>
              <a:round/>
              <a:headEnd len="med" w="med" type="none"/>
              <a:tailEnd len="med" w="med" type="none"/>
            </a:ln>
          </p:spPr>
        </p:cxnSp>
        <p:sp>
          <p:nvSpPr>
            <p:cNvPr id="1234" name="Google Shape;1234;p60"/>
            <p:cNvSpPr/>
            <p:nvPr/>
          </p:nvSpPr>
          <p:spPr>
            <a:xfrm>
              <a:off x="2070100" y="2563700"/>
              <a:ext cx="92400" cy="924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sp>
        <p:nvSpPr>
          <p:cNvPr id="1239" name="Google Shape;1239;p61"/>
          <p:cNvSpPr/>
          <p:nvPr/>
        </p:nvSpPr>
        <p:spPr>
          <a:xfrm>
            <a:off x="0" y="-420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1"/>
          <p:cNvSpPr/>
          <p:nvPr/>
        </p:nvSpPr>
        <p:spPr>
          <a:xfrm>
            <a:off x="425225" y="1112425"/>
            <a:ext cx="1173600" cy="22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1"/>
          <p:cNvSpPr/>
          <p:nvPr/>
        </p:nvSpPr>
        <p:spPr>
          <a:xfrm>
            <a:off x="156375" y="1389150"/>
            <a:ext cx="427200" cy="420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1"/>
          <p:cNvSpPr/>
          <p:nvPr/>
        </p:nvSpPr>
        <p:spPr>
          <a:xfrm>
            <a:off x="537375" y="1389150"/>
            <a:ext cx="427200" cy="42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1"/>
          <p:cNvSpPr txBox="1"/>
          <p:nvPr/>
        </p:nvSpPr>
        <p:spPr>
          <a:xfrm>
            <a:off x="6825" y="641125"/>
            <a:ext cx="3470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400">
              <a:solidFill>
                <a:srgbClr val="434343"/>
              </a:solidFill>
              <a:latin typeface="Proxima Nova"/>
              <a:ea typeface="Proxima Nova"/>
              <a:cs typeface="Proxima Nova"/>
              <a:sym typeface="Proxima Nova"/>
            </a:endParaRPr>
          </a:p>
        </p:txBody>
      </p:sp>
      <p:sp>
        <p:nvSpPr>
          <p:cNvPr id="1244" name="Google Shape;1244;p61"/>
          <p:cNvSpPr/>
          <p:nvPr/>
        </p:nvSpPr>
        <p:spPr>
          <a:xfrm>
            <a:off x="693625" y="905000"/>
            <a:ext cx="1260600" cy="22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1"/>
          <p:cNvSpPr txBox="1"/>
          <p:nvPr/>
        </p:nvSpPr>
        <p:spPr>
          <a:xfrm>
            <a:off x="112400" y="718425"/>
            <a:ext cx="54288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300">
                <a:solidFill>
                  <a:srgbClr val="434343"/>
                </a:solidFill>
                <a:latin typeface="Proxima Nova"/>
                <a:ea typeface="Proxima Nova"/>
                <a:cs typeface="Proxima Nova"/>
                <a:sym typeface="Proxima Nova"/>
              </a:rPr>
              <a:t>Physical Design Overview</a:t>
            </a:r>
            <a:endParaRPr b="1" sz="2400">
              <a:solidFill>
                <a:srgbClr val="434343"/>
              </a:solidFill>
              <a:latin typeface="Proxima Nova"/>
              <a:ea typeface="Proxima Nova"/>
              <a:cs typeface="Proxima Nova"/>
              <a:sym typeface="Proxima Nova"/>
            </a:endParaRPr>
          </a:p>
        </p:txBody>
      </p:sp>
      <p:cxnSp>
        <p:nvCxnSpPr>
          <p:cNvPr id="1246" name="Google Shape;1246;p61"/>
          <p:cNvCxnSpPr/>
          <p:nvPr/>
        </p:nvCxnSpPr>
        <p:spPr>
          <a:xfrm flipH="1">
            <a:off x="6852175" y="-31575"/>
            <a:ext cx="1768200" cy="8400"/>
          </a:xfrm>
          <a:prstGeom prst="straightConnector1">
            <a:avLst/>
          </a:prstGeom>
          <a:noFill/>
          <a:ln cap="flat" cmpd="sng" w="9525">
            <a:solidFill>
              <a:schemeClr val="accent1"/>
            </a:solidFill>
            <a:prstDash val="dot"/>
            <a:round/>
            <a:headEnd len="med" w="med" type="none"/>
            <a:tailEnd len="med" w="med" type="none"/>
          </a:ln>
        </p:spPr>
      </p:cxnSp>
      <p:sp>
        <p:nvSpPr>
          <p:cNvPr id="1247" name="Google Shape;1247;p61"/>
          <p:cNvSpPr txBox="1"/>
          <p:nvPr/>
        </p:nvSpPr>
        <p:spPr>
          <a:xfrm>
            <a:off x="0" y="-76200"/>
            <a:ext cx="549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6</a:t>
            </a:r>
            <a:endParaRPr b="1" sz="2600">
              <a:solidFill>
                <a:schemeClr val="lt1"/>
              </a:solidFill>
              <a:latin typeface="Raleway"/>
              <a:ea typeface="Raleway"/>
              <a:cs typeface="Raleway"/>
              <a:sym typeface="Raleway"/>
            </a:endParaRPr>
          </a:p>
        </p:txBody>
      </p:sp>
      <p:sp>
        <p:nvSpPr>
          <p:cNvPr id="1248" name="Google Shape;1248;p61"/>
          <p:cNvSpPr txBox="1"/>
          <p:nvPr/>
        </p:nvSpPr>
        <p:spPr>
          <a:xfrm>
            <a:off x="658330" y="19401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rgbClr val="FF9900"/>
                </a:solidFill>
                <a:latin typeface="Lato"/>
                <a:ea typeface="Lato"/>
                <a:cs typeface="Lato"/>
                <a:sym typeface="Lato"/>
              </a:rPr>
              <a:t>01    | </a:t>
            </a:r>
            <a:r>
              <a:rPr lang="en-GB" sz="1000">
                <a:solidFill>
                  <a:srgbClr val="FF9900"/>
                </a:solidFill>
                <a:latin typeface="Lato"/>
                <a:ea typeface="Lato"/>
                <a:cs typeface="Lato"/>
                <a:sym typeface="Lato"/>
              </a:rPr>
              <a:t>   </a:t>
            </a:r>
            <a:r>
              <a:rPr lang="en-GB" sz="1000">
                <a:latin typeface="Lato"/>
                <a:ea typeface="Lato"/>
                <a:cs typeface="Lato"/>
                <a:sym typeface="Lato"/>
              </a:rPr>
              <a:t>Metadata</a:t>
            </a:r>
            <a:endParaRPr/>
          </a:p>
        </p:txBody>
      </p:sp>
      <p:sp>
        <p:nvSpPr>
          <p:cNvPr id="1249" name="Google Shape;1249;p61"/>
          <p:cNvSpPr txBox="1"/>
          <p:nvPr/>
        </p:nvSpPr>
        <p:spPr>
          <a:xfrm>
            <a:off x="924873" y="2132013"/>
            <a:ext cx="4840500" cy="2613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Summarizes basic information about the data which can make searching for particular information of data easier.</a:t>
            </a:r>
            <a:endParaRPr sz="1000">
              <a:latin typeface="Lato"/>
              <a:ea typeface="Lato"/>
              <a:cs typeface="Lato"/>
              <a:sym typeface="Lato"/>
            </a:endParaRPr>
          </a:p>
        </p:txBody>
      </p:sp>
      <p:sp>
        <p:nvSpPr>
          <p:cNvPr id="1250" name="Google Shape;1250;p61"/>
          <p:cNvSpPr txBox="1"/>
          <p:nvPr/>
        </p:nvSpPr>
        <p:spPr>
          <a:xfrm>
            <a:off x="658330" y="2876460"/>
            <a:ext cx="36366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rgbClr val="FF9900"/>
                </a:solidFill>
                <a:latin typeface="Lato"/>
                <a:ea typeface="Lato"/>
                <a:cs typeface="Lato"/>
                <a:sym typeface="Lato"/>
              </a:rPr>
              <a:t>02    |</a:t>
            </a:r>
            <a:r>
              <a:rPr b="1" lang="en-GB" sz="1000">
                <a:solidFill>
                  <a:srgbClr val="000000"/>
                </a:solidFill>
                <a:latin typeface="Lato"/>
                <a:ea typeface="Lato"/>
                <a:cs typeface="Lato"/>
                <a:sym typeface="Lato"/>
              </a:rPr>
              <a:t> </a:t>
            </a:r>
            <a:r>
              <a:rPr lang="en-GB" sz="1000">
                <a:solidFill>
                  <a:srgbClr val="000000"/>
                </a:solidFill>
                <a:latin typeface="Lato"/>
                <a:ea typeface="Lato"/>
                <a:cs typeface="Lato"/>
                <a:sym typeface="Lato"/>
              </a:rPr>
              <a:t>   </a:t>
            </a:r>
            <a:r>
              <a:rPr lang="en-GB" sz="1000">
                <a:latin typeface="Lato"/>
                <a:ea typeface="Lato"/>
                <a:cs typeface="Lato"/>
                <a:sym typeface="Lato"/>
              </a:rPr>
              <a:t>Data Definition Language</a:t>
            </a:r>
            <a:endParaRPr sz="1000">
              <a:solidFill>
                <a:srgbClr val="000000"/>
              </a:solidFill>
              <a:latin typeface="Lato"/>
              <a:ea typeface="Lato"/>
              <a:cs typeface="Lato"/>
              <a:sym typeface="Lato"/>
            </a:endParaRPr>
          </a:p>
        </p:txBody>
      </p:sp>
      <p:sp>
        <p:nvSpPr>
          <p:cNvPr id="1251" name="Google Shape;1251;p61"/>
          <p:cNvSpPr txBox="1"/>
          <p:nvPr/>
        </p:nvSpPr>
        <p:spPr>
          <a:xfrm>
            <a:off x="658323" y="3594950"/>
            <a:ext cx="4840500" cy="26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GB" sz="1000">
                <a:solidFill>
                  <a:srgbClr val="FF9900"/>
                </a:solidFill>
                <a:latin typeface="Lato"/>
                <a:ea typeface="Lato"/>
                <a:cs typeface="Lato"/>
                <a:sym typeface="Lato"/>
              </a:rPr>
              <a:t>03    |</a:t>
            </a:r>
            <a:r>
              <a:rPr b="1" lang="en-GB" sz="1000">
                <a:solidFill>
                  <a:schemeClr val="dk1"/>
                </a:solidFill>
                <a:latin typeface="Lato"/>
                <a:ea typeface="Lato"/>
                <a:cs typeface="Lato"/>
                <a:sym typeface="Lato"/>
              </a:rPr>
              <a:t> </a:t>
            </a:r>
            <a:r>
              <a:rPr lang="en-GB" sz="1000">
                <a:solidFill>
                  <a:srgbClr val="53C6A1"/>
                </a:solidFill>
                <a:latin typeface="Lato"/>
                <a:ea typeface="Lato"/>
                <a:cs typeface="Lato"/>
                <a:sym typeface="Lato"/>
              </a:rPr>
              <a:t>   </a:t>
            </a:r>
            <a:r>
              <a:rPr lang="en-GB" sz="1000">
                <a:latin typeface="Lato"/>
                <a:ea typeface="Lato"/>
                <a:cs typeface="Lato"/>
                <a:sym typeface="Lato"/>
              </a:rPr>
              <a:t>Data Manipulation Language</a:t>
            </a:r>
            <a:endParaRPr/>
          </a:p>
        </p:txBody>
      </p:sp>
      <p:sp>
        <p:nvSpPr>
          <p:cNvPr id="1252" name="Google Shape;1252;p61"/>
          <p:cNvSpPr txBox="1"/>
          <p:nvPr>
            <p:ph idx="1" type="body"/>
          </p:nvPr>
        </p:nvSpPr>
        <p:spPr>
          <a:xfrm>
            <a:off x="156375" y="1471000"/>
            <a:ext cx="6004200" cy="406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The Logical Database Design process involves converting the ER Diagram to a Relational Model. A </a:t>
            </a:r>
            <a:r>
              <a:rPr b="1" lang="en-GB" sz="1100"/>
              <a:t>Relation</a:t>
            </a:r>
            <a:r>
              <a:rPr lang="en-GB" sz="1100"/>
              <a:t> is a named two dimensional table consisting of named columns and unnamed rows.</a:t>
            </a:r>
            <a:endParaRPr sz="1100"/>
          </a:p>
        </p:txBody>
      </p:sp>
      <p:sp>
        <p:nvSpPr>
          <p:cNvPr id="1253" name="Google Shape;1253;p61"/>
          <p:cNvSpPr txBox="1"/>
          <p:nvPr/>
        </p:nvSpPr>
        <p:spPr>
          <a:xfrm>
            <a:off x="924873" y="3143138"/>
            <a:ext cx="4840500" cy="261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GB" sz="1000">
                <a:latin typeface="Lato"/>
                <a:ea typeface="Lato"/>
                <a:cs typeface="Lato"/>
                <a:sym typeface="Lato"/>
              </a:rPr>
              <a:t>Commands that define a database and its structure. This includes creating, dropping and altering the tables.</a:t>
            </a:r>
            <a:endParaRPr sz="1000">
              <a:latin typeface="Lato"/>
              <a:ea typeface="Lato"/>
              <a:cs typeface="Lato"/>
              <a:sym typeface="Lato"/>
            </a:endParaRPr>
          </a:p>
        </p:txBody>
      </p:sp>
      <p:sp>
        <p:nvSpPr>
          <p:cNvPr id="1254" name="Google Shape;1254;p61"/>
          <p:cNvSpPr txBox="1"/>
          <p:nvPr/>
        </p:nvSpPr>
        <p:spPr>
          <a:xfrm>
            <a:off x="924873" y="3828938"/>
            <a:ext cx="4840500" cy="261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1600"/>
              </a:spcAft>
              <a:buNone/>
            </a:pPr>
            <a:r>
              <a:rPr lang="en-GB" sz="1000">
                <a:latin typeface="Lato"/>
                <a:ea typeface="Lato"/>
                <a:cs typeface="Lato"/>
                <a:sym typeface="Lato"/>
              </a:rPr>
              <a:t>Commands that are used to update, insert and modify and querying  the rows inside of the tables created.</a:t>
            </a:r>
            <a:endParaRPr sz="1000">
              <a:latin typeface="Lato"/>
              <a:ea typeface="Lato"/>
              <a:cs typeface="Lato"/>
              <a:sym typeface="Lato"/>
            </a:endParaRPr>
          </a:p>
        </p:txBody>
      </p:sp>
      <p:sp>
        <p:nvSpPr>
          <p:cNvPr id="1255" name="Google Shape;1255;p61"/>
          <p:cNvSpPr txBox="1"/>
          <p:nvPr/>
        </p:nvSpPr>
        <p:spPr>
          <a:xfrm>
            <a:off x="936023" y="4264988"/>
            <a:ext cx="4840500" cy="261300"/>
          </a:xfrm>
          <a:prstGeom prst="rect">
            <a:avLst/>
          </a:prstGeom>
          <a:noFill/>
          <a:ln>
            <a:noFill/>
          </a:ln>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Insertion of Data</a:t>
            </a:r>
            <a:endParaRPr sz="1000">
              <a:latin typeface="Lato"/>
              <a:ea typeface="Lato"/>
              <a:cs typeface="Lato"/>
              <a:sym typeface="Lato"/>
            </a:endParaRPr>
          </a:p>
          <a:p>
            <a:pPr indent="-292100" lvl="0" marL="457200" rtl="0" algn="l">
              <a:lnSpc>
                <a:spcPct val="115000"/>
              </a:lnSpc>
              <a:spcBef>
                <a:spcPts val="0"/>
              </a:spcBef>
              <a:spcAft>
                <a:spcPts val="0"/>
              </a:spcAft>
              <a:buSzPts val="1000"/>
              <a:buFont typeface="Lato"/>
              <a:buChar char="●"/>
            </a:pPr>
            <a:r>
              <a:rPr lang="en-GB" sz="1000">
                <a:latin typeface="Lato"/>
                <a:ea typeface="Lato"/>
                <a:cs typeface="Lato"/>
                <a:sym typeface="Lato"/>
              </a:rPr>
              <a:t>Querying of Data </a:t>
            </a:r>
            <a:endParaRPr sz="1000">
              <a:latin typeface="Lato"/>
              <a:ea typeface="Lato"/>
              <a:cs typeface="Lato"/>
              <a:sym typeface="Lato"/>
            </a:endParaRPr>
          </a:p>
        </p:txBody>
      </p:sp>
      <p:sp>
        <p:nvSpPr>
          <p:cNvPr id="1256" name="Google Shape;1256;p61"/>
          <p:cNvSpPr txBox="1"/>
          <p:nvPr/>
        </p:nvSpPr>
        <p:spPr>
          <a:xfrm>
            <a:off x="8039100" y="-91200"/>
            <a:ext cx="1028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u="sng">
                <a:solidFill>
                  <a:schemeClr val="lt1"/>
                </a:solidFill>
                <a:latin typeface="Raleway"/>
                <a:ea typeface="Raleway"/>
                <a:cs typeface="Raleway"/>
                <a:sym typeface="Raleway"/>
                <a:hlinkClick r:id="rId3">
                  <a:extLst>
                    <a:ext uri="{A12FA001-AC4F-418D-AE19-62706E023703}">
                      <ahyp:hlinkClr val="tx"/>
                    </a:ext>
                  </a:extLst>
                </a:hlinkClick>
              </a:rPr>
              <a:t>Metadata</a:t>
            </a:r>
            <a:endParaRPr sz="1000" u="sng">
              <a:solidFill>
                <a:schemeClr val="lt1"/>
              </a:solidFill>
              <a:latin typeface="Raleway"/>
              <a:ea typeface="Raleway"/>
              <a:cs typeface="Raleway"/>
              <a:sym typeface="Raleway"/>
            </a:endParaRPr>
          </a:p>
          <a:p>
            <a:pPr indent="0" lvl="0" marL="0" rtl="0" algn="l">
              <a:spcBef>
                <a:spcPts val="0"/>
              </a:spcBef>
              <a:spcAft>
                <a:spcPts val="0"/>
              </a:spcAft>
              <a:buNone/>
            </a:pPr>
            <a:r>
              <a:rPr lang="en-GB" sz="1000" u="sng">
                <a:solidFill>
                  <a:schemeClr val="lt1"/>
                </a:solidFill>
                <a:latin typeface="Raleway"/>
                <a:ea typeface="Raleway"/>
                <a:cs typeface="Raleway"/>
                <a:sym typeface="Raleway"/>
              </a:rPr>
              <a:t>DDL</a:t>
            </a:r>
            <a:endParaRPr sz="1000" u="sng">
              <a:solidFill>
                <a:schemeClr val="lt1"/>
              </a:solidFill>
              <a:latin typeface="Raleway"/>
              <a:ea typeface="Raleway"/>
              <a:cs typeface="Raleway"/>
              <a:sym typeface="Raleway"/>
            </a:endParaRPr>
          </a:p>
          <a:p>
            <a:pPr indent="0" lvl="0" marL="0" rtl="0" algn="l">
              <a:spcBef>
                <a:spcPts val="0"/>
              </a:spcBef>
              <a:spcAft>
                <a:spcPts val="0"/>
              </a:spcAft>
              <a:buNone/>
            </a:pPr>
            <a:r>
              <a:rPr lang="en-GB" sz="1000" u="sng">
                <a:solidFill>
                  <a:schemeClr val="lt1"/>
                </a:solidFill>
                <a:latin typeface="Raleway"/>
                <a:ea typeface="Raleway"/>
                <a:cs typeface="Raleway"/>
                <a:sym typeface="Raleway"/>
              </a:rPr>
              <a:t>DML</a:t>
            </a:r>
            <a:endParaRPr sz="1000" u="sng">
              <a:solidFill>
                <a:schemeClr val="lt1"/>
              </a:solidFill>
              <a:latin typeface="Raleway"/>
              <a:ea typeface="Raleway"/>
              <a:cs typeface="Raleway"/>
              <a:sym typeface="Raleway"/>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sp>
        <p:nvSpPr>
          <p:cNvPr id="1261" name="Google Shape;1261;p62"/>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2"/>
          <p:cNvSpPr txBox="1"/>
          <p:nvPr/>
        </p:nvSpPr>
        <p:spPr>
          <a:xfrm>
            <a:off x="76200" y="-76200"/>
            <a:ext cx="549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6.1</a:t>
            </a:r>
            <a:r>
              <a:rPr b="1" lang="en-GB" sz="2600">
                <a:solidFill>
                  <a:schemeClr val="lt1"/>
                </a:solidFill>
                <a:latin typeface="Raleway"/>
                <a:ea typeface="Raleway"/>
                <a:cs typeface="Raleway"/>
                <a:sym typeface="Raleway"/>
              </a:rPr>
              <a:t> </a:t>
            </a:r>
            <a:r>
              <a:rPr lang="en-GB" sz="1300">
                <a:solidFill>
                  <a:schemeClr val="lt1"/>
                </a:solidFill>
                <a:latin typeface="Raleway"/>
                <a:ea typeface="Raleway"/>
                <a:cs typeface="Raleway"/>
                <a:sym typeface="Raleway"/>
              </a:rPr>
              <a:t>Metadata</a:t>
            </a:r>
            <a:endParaRPr b="1" sz="2600">
              <a:solidFill>
                <a:schemeClr val="lt1"/>
              </a:solidFill>
              <a:latin typeface="Raleway"/>
              <a:ea typeface="Raleway"/>
              <a:cs typeface="Raleway"/>
              <a:sym typeface="Raleway"/>
            </a:endParaRPr>
          </a:p>
        </p:txBody>
      </p:sp>
      <p:sp>
        <p:nvSpPr>
          <p:cNvPr id="1263" name="Google Shape;1263;p62"/>
          <p:cNvSpPr txBox="1"/>
          <p:nvPr/>
        </p:nvSpPr>
        <p:spPr>
          <a:xfrm>
            <a:off x="6492500" y="661200"/>
            <a:ext cx="2549400" cy="3924900"/>
          </a:xfrm>
          <a:prstGeom prst="rect">
            <a:avLst/>
          </a:prstGeom>
          <a:no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sz="1200">
                <a:latin typeface="Lato"/>
                <a:ea typeface="Lato"/>
                <a:cs typeface="Lato"/>
                <a:sym typeface="Lato"/>
              </a:rPr>
              <a:t>With the Metadata we can answer the following questions about our database:</a:t>
            </a:r>
            <a:endParaRPr b="1" sz="1200">
              <a:latin typeface="Lato"/>
              <a:ea typeface="Lato"/>
              <a:cs typeface="Lato"/>
              <a:sym typeface="Lato"/>
            </a:endParaRPr>
          </a:p>
          <a:p>
            <a:pPr indent="0" lvl="0" marL="0" rtl="0" algn="l">
              <a:spcBef>
                <a:spcPts val="0"/>
              </a:spcBef>
              <a:spcAft>
                <a:spcPts val="0"/>
              </a:spcAft>
              <a:buNone/>
            </a:pPr>
            <a:r>
              <a:t/>
            </a:r>
            <a:endParaRPr b="1" sz="1200">
              <a:latin typeface="Lato"/>
              <a:ea typeface="Lato"/>
              <a:cs typeface="Lato"/>
              <a:sym typeface="Lato"/>
            </a:endParaRPr>
          </a:p>
          <a:p>
            <a:pPr indent="-311150" lvl="0" marL="179999" rtl="0" algn="l">
              <a:spcBef>
                <a:spcPts val="0"/>
              </a:spcBef>
              <a:spcAft>
                <a:spcPts val="0"/>
              </a:spcAft>
              <a:buSzPts val="1300"/>
              <a:buFont typeface="Lato"/>
              <a:buChar char="●"/>
            </a:pPr>
            <a:r>
              <a:rPr b="1" lang="en-GB" sz="1300">
                <a:latin typeface="Lato"/>
                <a:ea typeface="Lato"/>
                <a:cs typeface="Lato"/>
                <a:sym typeface="Lato"/>
              </a:rPr>
              <a:t>Data type</a:t>
            </a:r>
            <a:endParaRPr sz="1300">
              <a:latin typeface="Lato"/>
              <a:ea typeface="Lato"/>
              <a:cs typeface="Lato"/>
              <a:sym typeface="Lato"/>
            </a:endParaRPr>
          </a:p>
          <a:p>
            <a:pPr indent="0" lvl="0" marL="457200" rtl="0" algn="l">
              <a:spcBef>
                <a:spcPts val="0"/>
              </a:spcBef>
              <a:spcAft>
                <a:spcPts val="0"/>
              </a:spcAft>
              <a:buNone/>
            </a:pPr>
            <a:r>
              <a:rPr lang="en-GB" sz="1000">
                <a:latin typeface="Lato"/>
                <a:ea typeface="Lato"/>
                <a:cs typeface="Lato"/>
                <a:sym typeface="Lato"/>
              </a:rPr>
              <a:t>What type of data is stored in this column?</a:t>
            </a:r>
            <a:endParaRPr sz="1000">
              <a:latin typeface="Lato"/>
              <a:ea typeface="Lato"/>
              <a:cs typeface="Lato"/>
              <a:sym typeface="Lato"/>
            </a:endParaRPr>
          </a:p>
          <a:p>
            <a:pPr indent="-311150" lvl="0" marL="179999" rtl="0" algn="l">
              <a:spcBef>
                <a:spcPts val="0"/>
              </a:spcBef>
              <a:spcAft>
                <a:spcPts val="0"/>
              </a:spcAft>
              <a:buSzPts val="1300"/>
              <a:buFont typeface="Lato"/>
              <a:buChar char="●"/>
            </a:pPr>
            <a:r>
              <a:rPr b="1" lang="en-GB" sz="1300">
                <a:latin typeface="Lato"/>
                <a:ea typeface="Lato"/>
                <a:cs typeface="Lato"/>
                <a:sym typeface="Lato"/>
              </a:rPr>
              <a:t>Size</a:t>
            </a:r>
            <a:endParaRPr b="1" sz="1300">
              <a:latin typeface="Lato"/>
              <a:ea typeface="Lato"/>
              <a:cs typeface="Lato"/>
              <a:sym typeface="Lato"/>
            </a:endParaRPr>
          </a:p>
          <a:p>
            <a:pPr indent="0" lvl="0" marL="457200" rtl="0" algn="l">
              <a:spcBef>
                <a:spcPts val="0"/>
              </a:spcBef>
              <a:spcAft>
                <a:spcPts val="0"/>
              </a:spcAft>
              <a:buNone/>
            </a:pPr>
            <a:r>
              <a:rPr lang="en-GB" sz="1000">
                <a:latin typeface="Lato"/>
                <a:ea typeface="Lato"/>
                <a:cs typeface="Lato"/>
                <a:sym typeface="Lato"/>
              </a:rPr>
              <a:t>How much storage space is required for this column ?</a:t>
            </a:r>
            <a:endParaRPr b="1" sz="1300">
              <a:latin typeface="Lato"/>
              <a:ea typeface="Lato"/>
              <a:cs typeface="Lato"/>
              <a:sym typeface="Lato"/>
            </a:endParaRPr>
          </a:p>
          <a:p>
            <a:pPr indent="-311150" lvl="0" marL="179999" rtl="0" algn="l">
              <a:spcBef>
                <a:spcPts val="0"/>
              </a:spcBef>
              <a:spcAft>
                <a:spcPts val="0"/>
              </a:spcAft>
              <a:buSzPts val="1300"/>
              <a:buFont typeface="Lato"/>
              <a:buChar char="●"/>
            </a:pPr>
            <a:r>
              <a:rPr b="1" lang="en-GB" sz="1300">
                <a:latin typeface="Lato"/>
                <a:ea typeface="Lato"/>
                <a:cs typeface="Lato"/>
                <a:sym typeface="Lato"/>
              </a:rPr>
              <a:t>AUTO</a:t>
            </a:r>
            <a:endParaRPr b="1" sz="1300">
              <a:latin typeface="Lato"/>
              <a:ea typeface="Lato"/>
              <a:cs typeface="Lato"/>
              <a:sym typeface="Lato"/>
            </a:endParaRPr>
          </a:p>
          <a:p>
            <a:pPr indent="0" lvl="0" marL="457200" rtl="0" algn="l">
              <a:spcBef>
                <a:spcPts val="0"/>
              </a:spcBef>
              <a:spcAft>
                <a:spcPts val="0"/>
              </a:spcAft>
              <a:buNone/>
            </a:pPr>
            <a:r>
              <a:rPr lang="en-GB" sz="1000">
                <a:latin typeface="Lato"/>
                <a:ea typeface="Lato"/>
                <a:cs typeface="Lato"/>
                <a:sym typeface="Lato"/>
              </a:rPr>
              <a:t>Does this field automatically increment during insertion?</a:t>
            </a:r>
            <a:endParaRPr b="1" sz="1300">
              <a:latin typeface="Lato"/>
              <a:ea typeface="Lato"/>
              <a:cs typeface="Lato"/>
              <a:sym typeface="Lato"/>
            </a:endParaRPr>
          </a:p>
          <a:p>
            <a:pPr indent="-311150" lvl="0" marL="179999" rtl="0" algn="l">
              <a:spcBef>
                <a:spcPts val="0"/>
              </a:spcBef>
              <a:spcAft>
                <a:spcPts val="0"/>
              </a:spcAft>
              <a:buSzPts val="1300"/>
              <a:buFont typeface="Lato"/>
              <a:buChar char="●"/>
            </a:pPr>
            <a:r>
              <a:rPr b="1" lang="en-GB" sz="1300">
                <a:latin typeface="Lato"/>
                <a:ea typeface="Lato"/>
                <a:cs typeface="Lato"/>
                <a:sym typeface="Lato"/>
              </a:rPr>
              <a:t>Null</a:t>
            </a:r>
            <a:endParaRPr b="1" sz="1300">
              <a:latin typeface="Lato"/>
              <a:ea typeface="Lato"/>
              <a:cs typeface="Lato"/>
              <a:sym typeface="Lato"/>
            </a:endParaRPr>
          </a:p>
          <a:p>
            <a:pPr indent="0" lvl="0" marL="457200" rtl="0" algn="l">
              <a:spcBef>
                <a:spcPts val="0"/>
              </a:spcBef>
              <a:spcAft>
                <a:spcPts val="0"/>
              </a:spcAft>
              <a:buNone/>
            </a:pPr>
            <a:r>
              <a:rPr lang="en-GB" sz="1000">
                <a:latin typeface="Lato"/>
                <a:ea typeface="Lato"/>
                <a:cs typeface="Lato"/>
                <a:sym typeface="Lato"/>
              </a:rPr>
              <a:t>Is Input to this column required on insertion?</a:t>
            </a:r>
            <a:endParaRPr b="1" sz="1300">
              <a:latin typeface="Lato"/>
              <a:ea typeface="Lato"/>
              <a:cs typeface="Lato"/>
              <a:sym typeface="Lato"/>
            </a:endParaRPr>
          </a:p>
          <a:p>
            <a:pPr indent="-311150" lvl="0" marL="179999" rtl="0" algn="l">
              <a:spcBef>
                <a:spcPts val="0"/>
              </a:spcBef>
              <a:spcAft>
                <a:spcPts val="0"/>
              </a:spcAft>
              <a:buSzPts val="1300"/>
              <a:buFont typeface="Lato"/>
              <a:buChar char="●"/>
            </a:pPr>
            <a:r>
              <a:rPr b="1" lang="en-GB" sz="1300">
                <a:latin typeface="Lato"/>
                <a:ea typeface="Lato"/>
                <a:cs typeface="Lato"/>
                <a:sym typeface="Lato"/>
              </a:rPr>
              <a:t>Constraint</a:t>
            </a:r>
            <a:endParaRPr b="1" sz="1300">
              <a:latin typeface="Lato"/>
              <a:ea typeface="Lato"/>
              <a:cs typeface="Lato"/>
              <a:sym typeface="Lato"/>
            </a:endParaRPr>
          </a:p>
          <a:p>
            <a:pPr indent="0" lvl="0" marL="457200" rtl="0" algn="l">
              <a:spcBef>
                <a:spcPts val="0"/>
              </a:spcBef>
              <a:spcAft>
                <a:spcPts val="0"/>
              </a:spcAft>
              <a:buNone/>
            </a:pPr>
            <a:r>
              <a:rPr lang="en-GB" sz="1000">
                <a:latin typeface="Lato"/>
                <a:ea typeface="Lato"/>
                <a:cs typeface="Lato"/>
                <a:sym typeface="Lato"/>
              </a:rPr>
              <a:t>Is this a unique column in the table? (Primary key)</a:t>
            </a:r>
            <a:endParaRPr sz="1000">
              <a:latin typeface="Lato"/>
              <a:ea typeface="Lato"/>
              <a:cs typeface="Lato"/>
              <a:sym typeface="Lato"/>
            </a:endParaRPr>
          </a:p>
          <a:p>
            <a:pPr indent="0" lvl="0" marL="457200" rtl="0" algn="l">
              <a:spcBef>
                <a:spcPts val="0"/>
              </a:spcBef>
              <a:spcAft>
                <a:spcPts val="0"/>
              </a:spcAft>
              <a:buNone/>
            </a:pPr>
            <a:r>
              <a:rPr lang="en-GB" sz="1000">
                <a:latin typeface="Lato"/>
                <a:ea typeface="Lato"/>
                <a:cs typeface="Lato"/>
                <a:sym typeface="Lato"/>
              </a:rPr>
              <a:t>Is this column referring to a value in another relation? (Foreign Key)</a:t>
            </a:r>
            <a:endParaRPr sz="1000">
              <a:latin typeface="Lato"/>
              <a:ea typeface="Lato"/>
              <a:cs typeface="Lato"/>
              <a:sym typeface="Lato"/>
            </a:endParaRPr>
          </a:p>
        </p:txBody>
      </p:sp>
      <p:pic>
        <p:nvPicPr>
          <p:cNvPr id="1264" name="Google Shape;1264;p62"/>
          <p:cNvPicPr preferRelativeResize="0"/>
          <p:nvPr/>
        </p:nvPicPr>
        <p:blipFill>
          <a:blip r:embed="rId3">
            <a:alphaModFix/>
          </a:blip>
          <a:stretch>
            <a:fillRect/>
          </a:stretch>
        </p:blipFill>
        <p:spPr>
          <a:xfrm>
            <a:off x="225353" y="584931"/>
            <a:ext cx="6021694" cy="4427100"/>
          </a:xfrm>
          <a:prstGeom prst="rect">
            <a:avLst/>
          </a:prstGeom>
          <a:noFill/>
          <a:ln cap="flat" cmpd="sng" w="9525">
            <a:solidFill>
              <a:srgbClr val="FF9900"/>
            </a:solidFill>
            <a:prstDash val="solid"/>
            <a:round/>
            <a:headEnd len="sm" w="sm" type="none"/>
            <a:tailEnd len="sm" w="sm" type="none"/>
          </a:ln>
        </p:spPr>
      </p:pic>
      <p:sp>
        <p:nvSpPr>
          <p:cNvPr id="1265" name="Google Shape;1265;p62"/>
          <p:cNvSpPr/>
          <p:nvPr/>
        </p:nvSpPr>
        <p:spPr>
          <a:xfrm>
            <a:off x="1555549" y="2052450"/>
            <a:ext cx="743400" cy="374400"/>
          </a:xfrm>
          <a:prstGeom prst="rightArrow">
            <a:avLst>
              <a:gd fmla="val 27608" name="adj1"/>
              <a:gd fmla="val 74853"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2"/>
          <p:cNvSpPr/>
          <p:nvPr/>
        </p:nvSpPr>
        <p:spPr>
          <a:xfrm rot="5400000">
            <a:off x="3334288" y="1626148"/>
            <a:ext cx="677100" cy="374400"/>
          </a:xfrm>
          <a:prstGeom prst="rightArrow">
            <a:avLst>
              <a:gd fmla="val 27608"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2"/>
          <p:cNvSpPr/>
          <p:nvPr/>
        </p:nvSpPr>
        <p:spPr>
          <a:xfrm rot="5400000">
            <a:off x="4233450" y="1626148"/>
            <a:ext cx="677100" cy="374400"/>
          </a:xfrm>
          <a:prstGeom prst="rightArrow">
            <a:avLst>
              <a:gd fmla="val 27608"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2"/>
          <p:cNvSpPr/>
          <p:nvPr/>
        </p:nvSpPr>
        <p:spPr>
          <a:xfrm rot="5400000">
            <a:off x="4607850" y="1626148"/>
            <a:ext cx="677100" cy="374400"/>
          </a:xfrm>
          <a:prstGeom prst="rightArrow">
            <a:avLst>
              <a:gd fmla="val 27608"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2"/>
          <p:cNvSpPr/>
          <p:nvPr/>
        </p:nvSpPr>
        <p:spPr>
          <a:xfrm rot="5400000">
            <a:off x="3752625" y="1626148"/>
            <a:ext cx="677100" cy="374400"/>
          </a:xfrm>
          <a:prstGeom prst="rightArrow">
            <a:avLst>
              <a:gd fmla="val 27608"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2"/>
          <p:cNvSpPr/>
          <p:nvPr/>
        </p:nvSpPr>
        <p:spPr>
          <a:xfrm rot="5400000">
            <a:off x="5065050" y="1626148"/>
            <a:ext cx="677100" cy="374400"/>
          </a:xfrm>
          <a:prstGeom prst="rightArrow">
            <a:avLst>
              <a:gd fmla="val 27608" name="adj1"/>
              <a:gd fmla="val 50000"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63"/>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3"/>
          <p:cNvSpPr txBox="1"/>
          <p:nvPr/>
        </p:nvSpPr>
        <p:spPr>
          <a:xfrm>
            <a:off x="76200" y="-76200"/>
            <a:ext cx="549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6.1</a:t>
            </a:r>
            <a:r>
              <a:rPr b="1" lang="en-GB" sz="2600">
                <a:solidFill>
                  <a:schemeClr val="lt1"/>
                </a:solidFill>
                <a:latin typeface="Raleway"/>
                <a:ea typeface="Raleway"/>
                <a:cs typeface="Raleway"/>
                <a:sym typeface="Raleway"/>
              </a:rPr>
              <a:t> </a:t>
            </a:r>
            <a:r>
              <a:rPr lang="en-GB" sz="1300">
                <a:solidFill>
                  <a:schemeClr val="lt1"/>
                </a:solidFill>
                <a:latin typeface="Raleway"/>
                <a:ea typeface="Raleway"/>
                <a:cs typeface="Raleway"/>
                <a:sym typeface="Raleway"/>
              </a:rPr>
              <a:t>Metadata</a:t>
            </a:r>
            <a:endParaRPr b="1" sz="2600">
              <a:solidFill>
                <a:schemeClr val="lt1"/>
              </a:solidFill>
              <a:latin typeface="Raleway"/>
              <a:ea typeface="Raleway"/>
              <a:cs typeface="Raleway"/>
              <a:sym typeface="Raleway"/>
            </a:endParaRPr>
          </a:p>
        </p:txBody>
      </p:sp>
      <p:pic>
        <p:nvPicPr>
          <p:cNvPr id="1277" name="Google Shape;1277;p63"/>
          <p:cNvPicPr preferRelativeResize="0"/>
          <p:nvPr/>
        </p:nvPicPr>
        <p:blipFill>
          <a:blip r:embed="rId3">
            <a:alphaModFix/>
          </a:blip>
          <a:stretch>
            <a:fillRect/>
          </a:stretch>
        </p:blipFill>
        <p:spPr>
          <a:xfrm>
            <a:off x="3051025" y="541725"/>
            <a:ext cx="2825631" cy="4343100"/>
          </a:xfrm>
          <a:prstGeom prst="rect">
            <a:avLst/>
          </a:prstGeom>
          <a:noFill/>
          <a:ln cap="flat" cmpd="sng" w="9525">
            <a:solidFill>
              <a:srgbClr val="FF9900"/>
            </a:solidFill>
            <a:prstDash val="solid"/>
            <a:round/>
            <a:headEnd len="sm" w="sm" type="none"/>
            <a:tailEnd len="sm" w="sm" type="none"/>
          </a:ln>
        </p:spPr>
      </p:pic>
      <p:pic>
        <p:nvPicPr>
          <p:cNvPr id="1278" name="Google Shape;1278;p63"/>
          <p:cNvPicPr preferRelativeResize="0"/>
          <p:nvPr/>
        </p:nvPicPr>
        <p:blipFill>
          <a:blip r:embed="rId4">
            <a:alphaModFix/>
          </a:blip>
          <a:stretch>
            <a:fillRect/>
          </a:stretch>
        </p:blipFill>
        <p:spPr>
          <a:xfrm>
            <a:off x="160950" y="548325"/>
            <a:ext cx="2784582" cy="4329900"/>
          </a:xfrm>
          <a:prstGeom prst="rect">
            <a:avLst/>
          </a:prstGeom>
          <a:noFill/>
          <a:ln cap="flat" cmpd="sng" w="9525">
            <a:solidFill>
              <a:srgbClr val="FF9900"/>
            </a:solidFill>
            <a:prstDash val="solid"/>
            <a:round/>
            <a:headEnd len="sm" w="sm" type="none"/>
            <a:tailEnd len="sm" w="sm" type="none"/>
          </a:ln>
        </p:spPr>
      </p:pic>
      <p:pic>
        <p:nvPicPr>
          <p:cNvPr id="1279" name="Google Shape;1279;p63"/>
          <p:cNvPicPr preferRelativeResize="0"/>
          <p:nvPr/>
        </p:nvPicPr>
        <p:blipFill>
          <a:blip r:embed="rId5">
            <a:alphaModFix/>
          </a:blip>
          <a:stretch>
            <a:fillRect/>
          </a:stretch>
        </p:blipFill>
        <p:spPr>
          <a:xfrm>
            <a:off x="5982157" y="600250"/>
            <a:ext cx="2485518" cy="4059216"/>
          </a:xfrm>
          <a:prstGeom prst="rect">
            <a:avLst/>
          </a:prstGeom>
          <a:noFill/>
          <a:ln cap="flat" cmpd="sng" w="9525">
            <a:solidFill>
              <a:srgbClr val="FF9900"/>
            </a:solidFill>
            <a:prstDash val="solid"/>
            <a:round/>
            <a:headEnd len="sm" w="sm" type="none"/>
            <a:tailEnd len="sm" w="sm" type="none"/>
          </a:ln>
        </p:spPr>
      </p:pic>
      <p:pic>
        <p:nvPicPr>
          <p:cNvPr id="1280" name="Google Shape;1280;p63"/>
          <p:cNvPicPr preferRelativeResize="0"/>
          <p:nvPr/>
        </p:nvPicPr>
        <p:blipFill>
          <a:blip r:embed="rId6">
            <a:alphaModFix/>
          </a:blip>
          <a:stretch>
            <a:fillRect/>
          </a:stretch>
        </p:blipFill>
        <p:spPr>
          <a:xfrm>
            <a:off x="6617325" y="777727"/>
            <a:ext cx="2431400" cy="3985676"/>
          </a:xfrm>
          <a:prstGeom prst="rect">
            <a:avLst/>
          </a:prstGeom>
          <a:noFill/>
          <a:ln cap="flat" cmpd="sng" w="9525">
            <a:solidFill>
              <a:srgbClr val="FF9900"/>
            </a:solidFill>
            <a:prstDash val="solid"/>
            <a:round/>
            <a:headEnd len="sm" w="sm" type="none"/>
            <a:tailEnd len="sm" w="sm" type="none"/>
          </a:ln>
        </p:spPr>
      </p:pic>
      <p:pic>
        <p:nvPicPr>
          <p:cNvPr id="1281" name="Google Shape;1281;p63"/>
          <p:cNvPicPr preferRelativeResize="0"/>
          <p:nvPr/>
        </p:nvPicPr>
        <p:blipFill>
          <a:blip r:embed="rId7">
            <a:alphaModFix/>
          </a:blip>
          <a:stretch>
            <a:fillRect/>
          </a:stretch>
        </p:blipFill>
        <p:spPr>
          <a:xfrm>
            <a:off x="7220225" y="1156425"/>
            <a:ext cx="1828500" cy="3488337"/>
          </a:xfrm>
          <a:prstGeom prst="rect">
            <a:avLst/>
          </a:prstGeom>
          <a:noFill/>
          <a:ln cap="flat" cmpd="sng" w="9525">
            <a:solidFill>
              <a:srgbClr val="FF9900"/>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85" name="Shape 1285"/>
        <p:cNvGrpSpPr/>
        <p:nvPr/>
      </p:nvGrpSpPr>
      <p:grpSpPr>
        <a:xfrm>
          <a:off x="0" y="0"/>
          <a:ext cx="0" cy="0"/>
          <a:chOff x="0" y="0"/>
          <a:chExt cx="0" cy="0"/>
        </a:xfrm>
      </p:grpSpPr>
      <p:sp>
        <p:nvSpPr>
          <p:cNvPr id="1286" name="Google Shape;1286;p64"/>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4"/>
          <p:cNvSpPr txBox="1"/>
          <p:nvPr/>
        </p:nvSpPr>
        <p:spPr>
          <a:xfrm>
            <a:off x="76200" y="-76200"/>
            <a:ext cx="549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6</a:t>
            </a:r>
            <a:r>
              <a:rPr b="1" lang="en-GB" sz="2600">
                <a:solidFill>
                  <a:schemeClr val="lt1"/>
                </a:solidFill>
                <a:latin typeface="Raleway"/>
                <a:ea typeface="Raleway"/>
                <a:cs typeface="Raleway"/>
                <a:sym typeface="Raleway"/>
              </a:rPr>
              <a:t>.1 </a:t>
            </a:r>
            <a:r>
              <a:rPr lang="en-GB" sz="1300">
                <a:solidFill>
                  <a:schemeClr val="lt1"/>
                </a:solidFill>
                <a:latin typeface="Raleway"/>
                <a:ea typeface="Raleway"/>
                <a:cs typeface="Raleway"/>
                <a:sym typeface="Raleway"/>
              </a:rPr>
              <a:t>Metadata: Integrity Constraints Overview</a:t>
            </a:r>
            <a:endParaRPr b="1" sz="2600">
              <a:solidFill>
                <a:schemeClr val="lt1"/>
              </a:solidFill>
              <a:latin typeface="Raleway"/>
              <a:ea typeface="Raleway"/>
              <a:cs typeface="Raleway"/>
              <a:sym typeface="Raleway"/>
            </a:endParaRPr>
          </a:p>
        </p:txBody>
      </p:sp>
      <p:sp>
        <p:nvSpPr>
          <p:cNvPr id="1288" name="Google Shape;1288;p64"/>
          <p:cNvSpPr/>
          <p:nvPr/>
        </p:nvSpPr>
        <p:spPr>
          <a:xfrm>
            <a:off x="0" y="495600"/>
            <a:ext cx="9144000" cy="4660500"/>
          </a:xfrm>
          <a:prstGeom prst="rect">
            <a:avLst/>
          </a:prstGeom>
          <a:solidFill>
            <a:srgbClr val="E6F9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64"/>
          <p:cNvSpPr/>
          <p:nvPr/>
        </p:nvSpPr>
        <p:spPr>
          <a:xfrm>
            <a:off x="810600" y="1133350"/>
            <a:ext cx="801000" cy="144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90" name="Google Shape;1290;p64"/>
          <p:cNvPicPr preferRelativeResize="0"/>
          <p:nvPr/>
        </p:nvPicPr>
        <p:blipFill rotWithShape="1">
          <a:blip r:embed="rId3">
            <a:alphaModFix/>
          </a:blip>
          <a:srcRect b="0" l="6101" r="4437" t="4798"/>
          <a:stretch/>
        </p:blipFill>
        <p:spPr>
          <a:xfrm>
            <a:off x="0" y="495600"/>
            <a:ext cx="6444610" cy="2588825"/>
          </a:xfrm>
          <a:prstGeom prst="rect">
            <a:avLst/>
          </a:prstGeom>
          <a:noFill/>
          <a:ln>
            <a:noFill/>
          </a:ln>
        </p:spPr>
      </p:pic>
      <p:cxnSp>
        <p:nvCxnSpPr>
          <p:cNvPr id="1291" name="Google Shape;1291;p64"/>
          <p:cNvCxnSpPr/>
          <p:nvPr/>
        </p:nvCxnSpPr>
        <p:spPr>
          <a:xfrm rot="10800000">
            <a:off x="1285875" y="614100"/>
            <a:ext cx="0" cy="118500"/>
          </a:xfrm>
          <a:prstGeom prst="straightConnector1">
            <a:avLst/>
          </a:prstGeom>
          <a:noFill/>
          <a:ln cap="flat" cmpd="sng" w="9525">
            <a:solidFill>
              <a:schemeClr val="dk2"/>
            </a:solidFill>
            <a:prstDash val="solid"/>
            <a:round/>
            <a:headEnd len="med" w="med" type="none"/>
            <a:tailEnd len="med" w="med" type="none"/>
          </a:ln>
        </p:spPr>
      </p:cxnSp>
      <p:cxnSp>
        <p:nvCxnSpPr>
          <p:cNvPr id="1292" name="Google Shape;1292;p64"/>
          <p:cNvCxnSpPr/>
          <p:nvPr/>
        </p:nvCxnSpPr>
        <p:spPr>
          <a:xfrm>
            <a:off x="1290125" y="620400"/>
            <a:ext cx="5119800" cy="6000"/>
          </a:xfrm>
          <a:prstGeom prst="straightConnector1">
            <a:avLst/>
          </a:prstGeom>
          <a:noFill/>
          <a:ln cap="flat" cmpd="sng" w="9525">
            <a:solidFill>
              <a:schemeClr val="dk2"/>
            </a:solidFill>
            <a:prstDash val="solid"/>
            <a:round/>
            <a:headEnd len="med" w="med" type="none"/>
            <a:tailEnd len="med" w="med" type="none"/>
          </a:ln>
        </p:spPr>
      </p:cxnSp>
      <p:cxnSp>
        <p:nvCxnSpPr>
          <p:cNvPr id="1293" name="Google Shape;1293;p64"/>
          <p:cNvCxnSpPr/>
          <p:nvPr/>
        </p:nvCxnSpPr>
        <p:spPr>
          <a:xfrm>
            <a:off x="6410075" y="613800"/>
            <a:ext cx="9900" cy="2531400"/>
          </a:xfrm>
          <a:prstGeom prst="straightConnector1">
            <a:avLst/>
          </a:prstGeom>
          <a:noFill/>
          <a:ln cap="flat" cmpd="sng" w="9525">
            <a:solidFill>
              <a:schemeClr val="dk2"/>
            </a:solidFill>
            <a:prstDash val="solid"/>
            <a:round/>
            <a:headEnd len="med" w="med" type="none"/>
            <a:tailEnd len="med" w="med" type="none"/>
          </a:ln>
        </p:spPr>
      </p:cxnSp>
      <p:cxnSp>
        <p:nvCxnSpPr>
          <p:cNvPr id="1294" name="Google Shape;1294;p64"/>
          <p:cNvCxnSpPr/>
          <p:nvPr/>
        </p:nvCxnSpPr>
        <p:spPr>
          <a:xfrm>
            <a:off x="4568250" y="1629350"/>
            <a:ext cx="0" cy="186000"/>
          </a:xfrm>
          <a:prstGeom prst="straightConnector1">
            <a:avLst/>
          </a:prstGeom>
          <a:noFill/>
          <a:ln cap="flat" cmpd="sng" w="9525">
            <a:solidFill>
              <a:schemeClr val="dk2"/>
            </a:solidFill>
            <a:prstDash val="solid"/>
            <a:round/>
            <a:headEnd len="med" w="med" type="none"/>
            <a:tailEnd len="med" w="med" type="none"/>
          </a:ln>
        </p:spPr>
      </p:cxnSp>
      <p:cxnSp>
        <p:nvCxnSpPr>
          <p:cNvPr id="1295" name="Google Shape;1295;p64"/>
          <p:cNvCxnSpPr/>
          <p:nvPr/>
        </p:nvCxnSpPr>
        <p:spPr>
          <a:xfrm>
            <a:off x="4567525" y="1815900"/>
            <a:ext cx="1985400" cy="9300"/>
          </a:xfrm>
          <a:prstGeom prst="straightConnector1">
            <a:avLst/>
          </a:prstGeom>
          <a:noFill/>
          <a:ln cap="flat" cmpd="sng" w="9525">
            <a:solidFill>
              <a:schemeClr val="dk2"/>
            </a:solidFill>
            <a:prstDash val="solid"/>
            <a:round/>
            <a:headEnd len="med" w="med" type="none"/>
            <a:tailEnd len="med" w="med" type="none"/>
          </a:ln>
        </p:spPr>
      </p:cxnSp>
      <p:cxnSp>
        <p:nvCxnSpPr>
          <p:cNvPr id="1296" name="Google Shape;1296;p64"/>
          <p:cNvCxnSpPr/>
          <p:nvPr/>
        </p:nvCxnSpPr>
        <p:spPr>
          <a:xfrm flipH="1">
            <a:off x="6531875" y="1832375"/>
            <a:ext cx="15300" cy="3277500"/>
          </a:xfrm>
          <a:prstGeom prst="straightConnector1">
            <a:avLst/>
          </a:prstGeom>
          <a:noFill/>
          <a:ln cap="flat" cmpd="sng" w="9525">
            <a:solidFill>
              <a:schemeClr val="dk2"/>
            </a:solidFill>
            <a:prstDash val="solid"/>
            <a:round/>
            <a:headEnd len="med" w="med" type="none"/>
            <a:tailEnd len="med" w="med" type="none"/>
          </a:ln>
        </p:spPr>
      </p:cxnSp>
      <p:pic>
        <p:nvPicPr>
          <p:cNvPr id="1297" name="Google Shape;1297;p64"/>
          <p:cNvPicPr preferRelativeResize="0"/>
          <p:nvPr/>
        </p:nvPicPr>
        <p:blipFill rotWithShape="1">
          <a:blip r:embed="rId4">
            <a:alphaModFix/>
          </a:blip>
          <a:srcRect b="0" l="5719" r="4634" t="7808"/>
          <a:stretch/>
        </p:blipFill>
        <p:spPr>
          <a:xfrm>
            <a:off x="735775" y="2940900"/>
            <a:ext cx="5736701" cy="2275750"/>
          </a:xfrm>
          <a:prstGeom prst="rect">
            <a:avLst/>
          </a:prstGeom>
          <a:noFill/>
          <a:ln>
            <a:noFill/>
          </a:ln>
        </p:spPr>
      </p:pic>
      <p:cxnSp>
        <p:nvCxnSpPr>
          <p:cNvPr id="1298" name="Google Shape;1298;p64"/>
          <p:cNvCxnSpPr/>
          <p:nvPr/>
        </p:nvCxnSpPr>
        <p:spPr>
          <a:xfrm flipH="1">
            <a:off x="738550" y="2949100"/>
            <a:ext cx="5679300" cy="4800"/>
          </a:xfrm>
          <a:prstGeom prst="straightConnector1">
            <a:avLst/>
          </a:prstGeom>
          <a:noFill/>
          <a:ln cap="flat" cmpd="sng" w="9525">
            <a:solidFill>
              <a:schemeClr val="dk2"/>
            </a:solidFill>
            <a:prstDash val="solid"/>
            <a:round/>
            <a:headEnd len="med" w="med" type="none"/>
            <a:tailEnd len="med" w="med" type="none"/>
          </a:ln>
        </p:spPr>
      </p:cxnSp>
      <p:cxnSp>
        <p:nvCxnSpPr>
          <p:cNvPr id="1299" name="Google Shape;1299;p64"/>
          <p:cNvCxnSpPr/>
          <p:nvPr/>
        </p:nvCxnSpPr>
        <p:spPr>
          <a:xfrm flipH="1">
            <a:off x="730425" y="2953825"/>
            <a:ext cx="6600" cy="516900"/>
          </a:xfrm>
          <a:prstGeom prst="straightConnector1">
            <a:avLst/>
          </a:prstGeom>
          <a:noFill/>
          <a:ln cap="flat" cmpd="sng" w="9525">
            <a:solidFill>
              <a:schemeClr val="dk2"/>
            </a:solidFill>
            <a:prstDash val="solid"/>
            <a:round/>
            <a:headEnd len="med" w="med" type="none"/>
            <a:tailEnd len="med" w="med" type="none"/>
          </a:ln>
        </p:spPr>
      </p:cxnSp>
      <p:cxnSp>
        <p:nvCxnSpPr>
          <p:cNvPr id="1300" name="Google Shape;1300;p64"/>
          <p:cNvCxnSpPr/>
          <p:nvPr/>
        </p:nvCxnSpPr>
        <p:spPr>
          <a:xfrm>
            <a:off x="734025" y="3466425"/>
            <a:ext cx="204600" cy="0"/>
          </a:xfrm>
          <a:prstGeom prst="straightConnector1">
            <a:avLst/>
          </a:prstGeom>
          <a:noFill/>
          <a:ln cap="flat" cmpd="sng" w="9525">
            <a:solidFill>
              <a:schemeClr val="dk2"/>
            </a:solidFill>
            <a:prstDash val="solid"/>
            <a:round/>
            <a:headEnd len="med" w="med" type="none"/>
            <a:tailEnd len="med" w="med" type="triangle"/>
          </a:ln>
        </p:spPr>
      </p:cxnSp>
      <p:cxnSp>
        <p:nvCxnSpPr>
          <p:cNvPr id="1301" name="Google Shape;1301;p64"/>
          <p:cNvCxnSpPr/>
          <p:nvPr/>
        </p:nvCxnSpPr>
        <p:spPr>
          <a:xfrm>
            <a:off x="680150" y="4517525"/>
            <a:ext cx="122100" cy="4800"/>
          </a:xfrm>
          <a:prstGeom prst="straightConnector1">
            <a:avLst/>
          </a:prstGeom>
          <a:noFill/>
          <a:ln cap="flat" cmpd="sng" w="9525">
            <a:solidFill>
              <a:schemeClr val="dk2"/>
            </a:solidFill>
            <a:prstDash val="solid"/>
            <a:round/>
            <a:headEnd len="med" w="med" type="none"/>
            <a:tailEnd len="med" w="med" type="stealth"/>
          </a:ln>
        </p:spPr>
      </p:cxnSp>
      <p:cxnSp>
        <p:nvCxnSpPr>
          <p:cNvPr id="1302" name="Google Shape;1302;p64"/>
          <p:cNvCxnSpPr/>
          <p:nvPr/>
        </p:nvCxnSpPr>
        <p:spPr>
          <a:xfrm rot="10800000">
            <a:off x="654825" y="5100675"/>
            <a:ext cx="5898600" cy="4500"/>
          </a:xfrm>
          <a:prstGeom prst="straightConnector1">
            <a:avLst/>
          </a:prstGeom>
          <a:noFill/>
          <a:ln cap="flat" cmpd="sng" w="9525">
            <a:solidFill>
              <a:schemeClr val="dk2"/>
            </a:solidFill>
            <a:prstDash val="solid"/>
            <a:round/>
            <a:headEnd len="med" w="med" type="none"/>
            <a:tailEnd len="med" w="med" type="none"/>
          </a:ln>
        </p:spPr>
      </p:cxnSp>
      <p:cxnSp>
        <p:nvCxnSpPr>
          <p:cNvPr id="1303" name="Google Shape;1303;p64"/>
          <p:cNvCxnSpPr/>
          <p:nvPr/>
        </p:nvCxnSpPr>
        <p:spPr>
          <a:xfrm>
            <a:off x="674625" y="4522400"/>
            <a:ext cx="900" cy="576000"/>
          </a:xfrm>
          <a:prstGeom prst="straightConnector1">
            <a:avLst/>
          </a:prstGeom>
          <a:noFill/>
          <a:ln cap="flat" cmpd="sng" w="9525">
            <a:solidFill>
              <a:schemeClr val="dk2"/>
            </a:solidFill>
            <a:prstDash val="solid"/>
            <a:round/>
            <a:headEnd len="med" w="med" type="none"/>
            <a:tailEnd len="med" w="med" type="none"/>
          </a:ln>
        </p:spPr>
      </p:cxnSp>
      <p:sp>
        <p:nvSpPr>
          <p:cNvPr id="1304" name="Google Shape;1304;p64"/>
          <p:cNvSpPr txBox="1"/>
          <p:nvPr/>
        </p:nvSpPr>
        <p:spPr>
          <a:xfrm>
            <a:off x="6553425" y="546350"/>
            <a:ext cx="2549400" cy="3817200"/>
          </a:xfrm>
          <a:prstGeom prst="rect">
            <a:avLst/>
          </a:prstGeom>
          <a:no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sz="1000">
                <a:latin typeface="Lato"/>
                <a:ea typeface="Lato"/>
                <a:cs typeface="Lato"/>
                <a:sym typeface="Lato"/>
              </a:rPr>
              <a:t>Integrity Constraints</a:t>
            </a:r>
            <a:endParaRPr b="1" sz="1000">
              <a:latin typeface="Lato"/>
              <a:ea typeface="Lato"/>
              <a:cs typeface="Lato"/>
              <a:sym typeface="Lato"/>
            </a:endParaRPr>
          </a:p>
          <a:p>
            <a:pPr indent="0" lvl="0" marL="0" rtl="0" algn="l">
              <a:spcBef>
                <a:spcPts val="0"/>
              </a:spcBef>
              <a:spcAft>
                <a:spcPts val="0"/>
              </a:spcAft>
              <a:buNone/>
            </a:pPr>
            <a:r>
              <a:t/>
            </a:r>
            <a:endParaRPr sz="800">
              <a:latin typeface="Lato"/>
              <a:ea typeface="Lato"/>
              <a:cs typeface="Lato"/>
              <a:sym typeface="Lato"/>
            </a:endParaRPr>
          </a:p>
          <a:p>
            <a:pPr indent="-279400" lvl="0" marL="179999" rtl="0" algn="l">
              <a:spcBef>
                <a:spcPts val="0"/>
              </a:spcBef>
              <a:spcAft>
                <a:spcPts val="0"/>
              </a:spcAft>
              <a:buSzPts val="800"/>
              <a:buFont typeface="Lato"/>
              <a:buChar char="●"/>
            </a:pPr>
            <a:r>
              <a:rPr b="1" lang="en-GB" sz="800">
                <a:latin typeface="Lato"/>
                <a:ea typeface="Lato"/>
                <a:cs typeface="Lato"/>
                <a:sym typeface="Lato"/>
              </a:rPr>
              <a:t>Domain Constraints</a:t>
            </a:r>
            <a:endParaRPr b="1" sz="800">
              <a:solidFill>
                <a:srgbClr val="404040"/>
              </a:solidFill>
            </a:endParaRPr>
          </a:p>
          <a:p>
            <a:pPr indent="-279400" lvl="0" marL="457200" rtl="0" algn="l">
              <a:lnSpc>
                <a:spcPct val="90000"/>
              </a:lnSpc>
              <a:spcBef>
                <a:spcPts val="0"/>
              </a:spcBef>
              <a:spcAft>
                <a:spcPts val="0"/>
              </a:spcAft>
              <a:buClr>
                <a:srgbClr val="404040"/>
              </a:buClr>
              <a:buSzPts val="800"/>
              <a:buChar char="-"/>
            </a:pPr>
            <a:r>
              <a:rPr lang="en-GB" sz="800">
                <a:solidFill>
                  <a:srgbClr val="404040"/>
                </a:solidFill>
              </a:rPr>
              <a:t>Set of values that may be assigned to an attribute.</a:t>
            </a:r>
            <a:endParaRPr sz="800">
              <a:solidFill>
                <a:srgbClr val="404040"/>
              </a:solidFill>
            </a:endParaRPr>
          </a:p>
          <a:p>
            <a:pPr indent="-279400" lvl="0" marL="457200" rtl="0" algn="l">
              <a:lnSpc>
                <a:spcPct val="90000"/>
              </a:lnSpc>
              <a:spcBef>
                <a:spcPts val="0"/>
              </a:spcBef>
              <a:spcAft>
                <a:spcPts val="0"/>
              </a:spcAft>
              <a:buClr>
                <a:srgbClr val="404040"/>
              </a:buClr>
              <a:buSzPts val="800"/>
              <a:buChar char="-"/>
            </a:pPr>
            <a:r>
              <a:rPr lang="en-GB" sz="800">
                <a:solidFill>
                  <a:srgbClr val="404040"/>
                </a:solidFill>
              </a:rPr>
              <a:t>Consists of domain name, meaning, data type, size (or length), and allowable values or allowable range. </a:t>
            </a:r>
            <a:r>
              <a:rPr b="1" i="1" lang="en-GB" sz="800">
                <a:solidFill>
                  <a:srgbClr val="404040"/>
                </a:solidFill>
              </a:rPr>
              <a:t>[Implemented in Physical Design] </a:t>
            </a:r>
            <a:endParaRPr b="1" i="1" sz="800">
              <a:solidFill>
                <a:srgbClr val="404040"/>
              </a:solidFill>
            </a:endParaRPr>
          </a:p>
          <a:p>
            <a:pPr indent="0" lvl="0" marL="457200" rtl="0" algn="l">
              <a:spcBef>
                <a:spcPts val="400"/>
              </a:spcBef>
              <a:spcAft>
                <a:spcPts val="0"/>
              </a:spcAft>
              <a:buNone/>
            </a:pPr>
            <a:r>
              <a:t/>
            </a:r>
            <a:endParaRPr sz="800">
              <a:latin typeface="Lato"/>
              <a:ea typeface="Lato"/>
              <a:cs typeface="Lato"/>
              <a:sym typeface="Lato"/>
            </a:endParaRPr>
          </a:p>
          <a:p>
            <a:pPr indent="-279400" lvl="0" marL="179999" rtl="0" algn="l">
              <a:spcBef>
                <a:spcPts val="0"/>
              </a:spcBef>
              <a:spcAft>
                <a:spcPts val="0"/>
              </a:spcAft>
              <a:buSzPts val="800"/>
              <a:buFont typeface="Lato"/>
              <a:buChar char="●"/>
            </a:pPr>
            <a:r>
              <a:rPr b="1" lang="en-GB" sz="800">
                <a:latin typeface="Lato"/>
                <a:ea typeface="Lato"/>
                <a:cs typeface="Lato"/>
                <a:sym typeface="Lato"/>
              </a:rPr>
              <a:t>Entity Integrity</a:t>
            </a:r>
            <a:endParaRPr b="1" sz="800">
              <a:latin typeface="Lato"/>
              <a:ea typeface="Lato"/>
              <a:cs typeface="Lato"/>
              <a:sym typeface="Lato"/>
            </a:endParaRPr>
          </a:p>
          <a:p>
            <a:pPr indent="-279400" lvl="0" marL="457200" rtl="0" algn="l">
              <a:spcBef>
                <a:spcPts val="0"/>
              </a:spcBef>
              <a:spcAft>
                <a:spcPts val="0"/>
              </a:spcAft>
              <a:buSzPts val="800"/>
              <a:buFont typeface="Lato"/>
              <a:buChar char="-"/>
            </a:pPr>
            <a:r>
              <a:rPr lang="en-GB" sz="800">
                <a:latin typeface="Lato"/>
                <a:ea typeface="Lato"/>
                <a:cs typeface="Lato"/>
                <a:sym typeface="Lato"/>
              </a:rPr>
              <a:t>Ensure every entity has a primary key/composite key</a:t>
            </a:r>
            <a:endParaRPr sz="800">
              <a:latin typeface="Lato"/>
              <a:ea typeface="Lato"/>
              <a:cs typeface="Lato"/>
              <a:sym typeface="Lato"/>
            </a:endParaRPr>
          </a:p>
          <a:p>
            <a:pPr indent="-279400" lvl="0" marL="457200" rtl="0" algn="l">
              <a:lnSpc>
                <a:spcPct val="90000"/>
              </a:lnSpc>
              <a:spcBef>
                <a:spcPts val="0"/>
              </a:spcBef>
              <a:spcAft>
                <a:spcPts val="0"/>
              </a:spcAft>
              <a:buSzPts val="800"/>
              <a:buFont typeface="Lato"/>
              <a:buChar char="-"/>
            </a:pPr>
            <a:r>
              <a:rPr lang="en-GB" sz="800">
                <a:solidFill>
                  <a:srgbClr val="404040"/>
                </a:solidFill>
              </a:rPr>
              <a:t>no primary key attribute may be null </a:t>
            </a:r>
            <a:r>
              <a:rPr b="1" i="1" lang="en-GB" sz="800">
                <a:solidFill>
                  <a:srgbClr val="404040"/>
                </a:solidFill>
              </a:rPr>
              <a:t>[Part of Physical Design]</a:t>
            </a:r>
            <a:endParaRPr b="1" i="1" sz="800">
              <a:solidFill>
                <a:srgbClr val="404040"/>
              </a:solidFill>
            </a:endParaRPr>
          </a:p>
          <a:p>
            <a:pPr indent="-279400" lvl="0" marL="457200" rtl="0" algn="l">
              <a:lnSpc>
                <a:spcPct val="90000"/>
              </a:lnSpc>
              <a:spcBef>
                <a:spcPts val="0"/>
              </a:spcBef>
              <a:spcAft>
                <a:spcPts val="0"/>
              </a:spcAft>
              <a:buSzPts val="800"/>
              <a:buFont typeface="Lato"/>
              <a:buChar char="-"/>
            </a:pPr>
            <a:r>
              <a:rPr lang="en-GB" sz="800">
                <a:solidFill>
                  <a:srgbClr val="404040"/>
                </a:solidFill>
              </a:rPr>
              <a:t>values of primary key are valid</a:t>
            </a:r>
            <a:endParaRPr sz="800">
              <a:solidFill>
                <a:srgbClr val="404040"/>
              </a:solidFill>
            </a:endParaRPr>
          </a:p>
          <a:p>
            <a:pPr indent="0" lvl="0" marL="457200" rtl="0" algn="l">
              <a:lnSpc>
                <a:spcPct val="90000"/>
              </a:lnSpc>
              <a:spcBef>
                <a:spcPts val="400"/>
              </a:spcBef>
              <a:spcAft>
                <a:spcPts val="0"/>
              </a:spcAft>
              <a:buNone/>
            </a:pPr>
            <a:r>
              <a:t/>
            </a:r>
            <a:endParaRPr sz="800">
              <a:solidFill>
                <a:srgbClr val="404040"/>
              </a:solidFill>
            </a:endParaRPr>
          </a:p>
          <a:p>
            <a:pPr indent="-279400" lvl="0" marL="179999" rtl="0" algn="l">
              <a:spcBef>
                <a:spcPts val="400"/>
              </a:spcBef>
              <a:spcAft>
                <a:spcPts val="0"/>
              </a:spcAft>
              <a:buSzPts val="800"/>
              <a:buFont typeface="Lato"/>
              <a:buChar char="●"/>
            </a:pPr>
            <a:r>
              <a:rPr b="1" lang="en-GB" sz="800">
                <a:latin typeface="Lato"/>
                <a:ea typeface="Lato"/>
                <a:cs typeface="Lato"/>
                <a:sym typeface="Lato"/>
              </a:rPr>
              <a:t>Referential Integrity</a:t>
            </a:r>
            <a:endParaRPr b="1" sz="800">
              <a:latin typeface="Lato"/>
              <a:ea typeface="Lato"/>
              <a:cs typeface="Lato"/>
              <a:sym typeface="Lato"/>
            </a:endParaRPr>
          </a:p>
          <a:p>
            <a:pPr indent="-279400" lvl="0" marL="457200" rtl="0" algn="l">
              <a:spcBef>
                <a:spcPts val="0"/>
              </a:spcBef>
              <a:spcAft>
                <a:spcPts val="0"/>
              </a:spcAft>
              <a:buClr>
                <a:srgbClr val="404040"/>
              </a:buClr>
              <a:buSzPts val="800"/>
              <a:buChar char="-"/>
            </a:pPr>
            <a:r>
              <a:rPr lang="en-GB" sz="800">
                <a:solidFill>
                  <a:srgbClr val="404040"/>
                </a:solidFill>
              </a:rPr>
              <a:t>Foreign key in one relation must match primary key in another relation else should be null.</a:t>
            </a:r>
            <a:endParaRPr sz="800">
              <a:solidFill>
                <a:srgbClr val="404040"/>
              </a:solidFill>
            </a:endParaRPr>
          </a:p>
          <a:p>
            <a:pPr indent="-279400" lvl="0" marL="457200" rtl="0" algn="l">
              <a:spcBef>
                <a:spcPts val="0"/>
              </a:spcBef>
              <a:spcAft>
                <a:spcPts val="0"/>
              </a:spcAft>
              <a:buClr>
                <a:srgbClr val="404040"/>
              </a:buClr>
              <a:buSzPts val="800"/>
              <a:buChar char="-"/>
            </a:pPr>
            <a:r>
              <a:rPr lang="en-GB" sz="800">
                <a:solidFill>
                  <a:srgbClr val="404040"/>
                </a:solidFill>
              </a:rPr>
              <a:t>Mandatory associations between two tables cannot allow null foreign keys</a:t>
            </a:r>
            <a:endParaRPr sz="800">
              <a:solidFill>
                <a:srgbClr val="404040"/>
              </a:solidFill>
            </a:endParaRPr>
          </a:p>
          <a:p>
            <a:pPr indent="-279400" lvl="0" marL="457200" rtl="0" algn="l">
              <a:spcBef>
                <a:spcPts val="0"/>
              </a:spcBef>
              <a:spcAft>
                <a:spcPts val="0"/>
              </a:spcAft>
              <a:buClr>
                <a:srgbClr val="404040"/>
              </a:buClr>
              <a:buSzPts val="800"/>
              <a:buChar char="-"/>
            </a:pPr>
            <a:r>
              <a:rPr lang="en-GB" sz="800">
                <a:solidFill>
                  <a:srgbClr val="404040"/>
                </a:solidFill>
              </a:rPr>
              <a:t>Allow/Prevent deletion of master table records that have an associated record in another table. [Cascade rule applies]</a:t>
            </a:r>
            <a:endParaRPr sz="800">
              <a:latin typeface="Lato"/>
              <a:ea typeface="Lato"/>
              <a:cs typeface="Lato"/>
              <a:sym typeface="Lato"/>
            </a:endParaRPr>
          </a:p>
          <a:p>
            <a:pPr indent="0" lvl="0" marL="0" rtl="0" algn="l">
              <a:spcBef>
                <a:spcPts val="0"/>
              </a:spcBef>
              <a:spcAft>
                <a:spcPts val="0"/>
              </a:spcAft>
              <a:buNone/>
            </a:pPr>
            <a:r>
              <a:t/>
            </a:r>
            <a:endParaRPr sz="800">
              <a:solidFill>
                <a:srgbClr val="434343"/>
              </a:solidFill>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8" name="Shape 1308"/>
        <p:cNvGrpSpPr/>
        <p:nvPr/>
      </p:nvGrpSpPr>
      <p:grpSpPr>
        <a:xfrm>
          <a:off x="0" y="0"/>
          <a:ext cx="0" cy="0"/>
          <a:chOff x="0" y="0"/>
          <a:chExt cx="0" cy="0"/>
        </a:xfrm>
      </p:grpSpPr>
      <p:sp>
        <p:nvSpPr>
          <p:cNvPr id="1309" name="Google Shape;1309;p65"/>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5"/>
          <p:cNvSpPr txBox="1"/>
          <p:nvPr/>
        </p:nvSpPr>
        <p:spPr>
          <a:xfrm>
            <a:off x="76200" y="-76200"/>
            <a:ext cx="549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6.2 </a:t>
            </a:r>
            <a:r>
              <a:rPr lang="en-GB" sz="1300">
                <a:solidFill>
                  <a:schemeClr val="lt1"/>
                </a:solidFill>
                <a:latin typeface="Raleway"/>
                <a:ea typeface="Raleway"/>
                <a:cs typeface="Raleway"/>
                <a:sym typeface="Raleway"/>
              </a:rPr>
              <a:t>Data Definition Language</a:t>
            </a:r>
            <a:endParaRPr b="1" sz="2600">
              <a:solidFill>
                <a:schemeClr val="lt1"/>
              </a:solidFill>
              <a:latin typeface="Raleway"/>
              <a:ea typeface="Raleway"/>
              <a:cs typeface="Raleway"/>
              <a:sym typeface="Raleway"/>
            </a:endParaRPr>
          </a:p>
        </p:txBody>
      </p:sp>
      <p:pic>
        <p:nvPicPr>
          <p:cNvPr id="1311" name="Google Shape;1311;p65"/>
          <p:cNvPicPr preferRelativeResize="0"/>
          <p:nvPr/>
        </p:nvPicPr>
        <p:blipFill>
          <a:blip r:embed="rId3">
            <a:alphaModFix/>
          </a:blip>
          <a:stretch>
            <a:fillRect/>
          </a:stretch>
        </p:blipFill>
        <p:spPr>
          <a:xfrm>
            <a:off x="141324" y="608525"/>
            <a:ext cx="1536975" cy="4458774"/>
          </a:xfrm>
          <a:prstGeom prst="rect">
            <a:avLst/>
          </a:prstGeom>
          <a:noFill/>
          <a:ln cap="flat" cmpd="sng" w="9525">
            <a:solidFill>
              <a:srgbClr val="FF9900"/>
            </a:solidFill>
            <a:prstDash val="solid"/>
            <a:round/>
            <a:headEnd len="sm" w="sm" type="none"/>
            <a:tailEnd len="sm" w="sm" type="none"/>
          </a:ln>
        </p:spPr>
      </p:pic>
      <p:pic>
        <p:nvPicPr>
          <p:cNvPr id="1312" name="Google Shape;1312;p65"/>
          <p:cNvPicPr preferRelativeResize="0"/>
          <p:nvPr/>
        </p:nvPicPr>
        <p:blipFill>
          <a:blip r:embed="rId4">
            <a:alphaModFix/>
          </a:blip>
          <a:stretch>
            <a:fillRect/>
          </a:stretch>
        </p:blipFill>
        <p:spPr>
          <a:xfrm>
            <a:off x="1906900" y="585000"/>
            <a:ext cx="3559000" cy="3251850"/>
          </a:xfrm>
          <a:prstGeom prst="rect">
            <a:avLst/>
          </a:prstGeom>
          <a:noFill/>
          <a:ln cap="flat" cmpd="sng" w="9525">
            <a:solidFill>
              <a:srgbClr val="FF9900"/>
            </a:solidFill>
            <a:prstDash val="solid"/>
            <a:round/>
            <a:headEnd len="sm" w="sm" type="none"/>
            <a:tailEnd len="sm" w="sm" type="none"/>
          </a:ln>
        </p:spPr>
      </p:pic>
      <p:sp>
        <p:nvSpPr>
          <p:cNvPr id="1313" name="Google Shape;1313;p65"/>
          <p:cNvSpPr/>
          <p:nvPr/>
        </p:nvSpPr>
        <p:spPr>
          <a:xfrm rot="10800000">
            <a:off x="4716024" y="1499188"/>
            <a:ext cx="743400" cy="374400"/>
          </a:xfrm>
          <a:prstGeom prst="rightArrow">
            <a:avLst>
              <a:gd fmla="val 27608" name="adj1"/>
              <a:gd fmla="val 74853"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5"/>
          <p:cNvSpPr/>
          <p:nvPr/>
        </p:nvSpPr>
        <p:spPr>
          <a:xfrm rot="10800000">
            <a:off x="4201825" y="2197400"/>
            <a:ext cx="1257600" cy="408900"/>
          </a:xfrm>
          <a:prstGeom prst="rightArrow">
            <a:avLst>
              <a:gd fmla="val 27608" name="adj1"/>
              <a:gd fmla="val 74853"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5"/>
          <p:cNvSpPr/>
          <p:nvPr/>
        </p:nvSpPr>
        <p:spPr>
          <a:xfrm rot="10800000">
            <a:off x="3563924" y="2863975"/>
            <a:ext cx="1925100" cy="374400"/>
          </a:xfrm>
          <a:prstGeom prst="rightArrow">
            <a:avLst>
              <a:gd fmla="val 27608" name="adj1"/>
              <a:gd fmla="val 74853"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5"/>
          <p:cNvSpPr/>
          <p:nvPr/>
        </p:nvSpPr>
        <p:spPr>
          <a:xfrm rot="10800000">
            <a:off x="5128726" y="3238375"/>
            <a:ext cx="740100" cy="374400"/>
          </a:xfrm>
          <a:prstGeom prst="rightArrow">
            <a:avLst>
              <a:gd fmla="val 27608" name="adj1"/>
              <a:gd fmla="val 74853"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5"/>
          <p:cNvSpPr txBox="1"/>
          <p:nvPr/>
        </p:nvSpPr>
        <p:spPr>
          <a:xfrm>
            <a:off x="5465900" y="2858725"/>
            <a:ext cx="2549400" cy="384900"/>
          </a:xfrm>
          <a:prstGeom prst="rect">
            <a:avLst/>
          </a:prstGeom>
          <a:no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sz="1300">
                <a:latin typeface="Lato"/>
                <a:ea typeface="Lato"/>
                <a:cs typeface="Lato"/>
                <a:sym typeface="Lato"/>
              </a:rPr>
              <a:t>Data Type</a:t>
            </a:r>
            <a:endParaRPr sz="1000">
              <a:latin typeface="Lato"/>
              <a:ea typeface="Lato"/>
              <a:cs typeface="Lato"/>
              <a:sym typeface="Lato"/>
            </a:endParaRPr>
          </a:p>
        </p:txBody>
      </p:sp>
      <p:sp>
        <p:nvSpPr>
          <p:cNvPr id="1318" name="Google Shape;1318;p65"/>
          <p:cNvSpPr txBox="1"/>
          <p:nvPr/>
        </p:nvSpPr>
        <p:spPr>
          <a:xfrm>
            <a:off x="5465900" y="1433088"/>
            <a:ext cx="2549400" cy="384900"/>
          </a:xfrm>
          <a:prstGeom prst="rect">
            <a:avLst/>
          </a:prstGeom>
          <a:no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sz="1300">
                <a:latin typeface="Lato"/>
                <a:ea typeface="Lato"/>
                <a:cs typeface="Lato"/>
                <a:sym typeface="Lato"/>
              </a:rPr>
              <a:t>AUTO INCREMENT?</a:t>
            </a:r>
            <a:endParaRPr sz="1000">
              <a:latin typeface="Lato"/>
              <a:ea typeface="Lato"/>
              <a:cs typeface="Lato"/>
              <a:sym typeface="Lato"/>
            </a:endParaRPr>
          </a:p>
        </p:txBody>
      </p:sp>
      <p:sp>
        <p:nvSpPr>
          <p:cNvPr id="1319" name="Google Shape;1319;p65"/>
          <p:cNvSpPr txBox="1"/>
          <p:nvPr/>
        </p:nvSpPr>
        <p:spPr>
          <a:xfrm>
            <a:off x="5694500" y="2200213"/>
            <a:ext cx="873600" cy="384900"/>
          </a:xfrm>
          <a:prstGeom prst="rect">
            <a:avLst/>
          </a:prstGeom>
          <a:no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sz="1300">
                <a:latin typeface="Lato"/>
                <a:ea typeface="Lato"/>
                <a:cs typeface="Lato"/>
                <a:sym typeface="Lato"/>
              </a:rPr>
              <a:t>Null?</a:t>
            </a:r>
            <a:endParaRPr sz="1000">
              <a:latin typeface="Lato"/>
              <a:ea typeface="Lato"/>
              <a:cs typeface="Lato"/>
              <a:sym typeface="Lato"/>
            </a:endParaRPr>
          </a:p>
        </p:txBody>
      </p:sp>
      <p:sp>
        <p:nvSpPr>
          <p:cNvPr id="1320" name="Google Shape;1320;p65"/>
          <p:cNvSpPr txBox="1"/>
          <p:nvPr/>
        </p:nvSpPr>
        <p:spPr>
          <a:xfrm>
            <a:off x="5868825" y="3233125"/>
            <a:ext cx="2549400" cy="384900"/>
          </a:xfrm>
          <a:prstGeom prst="rect">
            <a:avLst/>
          </a:prstGeom>
          <a:no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sz="1300">
                <a:latin typeface="Lato"/>
                <a:ea typeface="Lato"/>
                <a:cs typeface="Lato"/>
                <a:sym typeface="Lato"/>
              </a:rPr>
              <a:t>Primary Key Constraint</a:t>
            </a:r>
            <a:endParaRPr sz="1000">
              <a:latin typeface="Lato"/>
              <a:ea typeface="Lato"/>
              <a:cs typeface="Lato"/>
              <a:sym typeface="Lato"/>
            </a:endParaRPr>
          </a:p>
        </p:txBody>
      </p:sp>
      <p:pic>
        <p:nvPicPr>
          <p:cNvPr id="1321" name="Google Shape;1321;p65"/>
          <p:cNvPicPr preferRelativeResize="0"/>
          <p:nvPr/>
        </p:nvPicPr>
        <p:blipFill>
          <a:blip r:embed="rId5">
            <a:alphaModFix/>
          </a:blip>
          <a:stretch>
            <a:fillRect/>
          </a:stretch>
        </p:blipFill>
        <p:spPr>
          <a:xfrm>
            <a:off x="1897300" y="3913046"/>
            <a:ext cx="5882102" cy="1126825"/>
          </a:xfrm>
          <a:prstGeom prst="rect">
            <a:avLst/>
          </a:prstGeom>
          <a:noFill/>
          <a:ln cap="flat" cmpd="sng" w="9525">
            <a:solidFill>
              <a:srgbClr val="FF9900"/>
            </a:solidFill>
            <a:prstDash val="solid"/>
            <a:round/>
            <a:headEnd len="sm" w="sm" type="none"/>
            <a:tailEnd len="sm" w="sm" type="none"/>
          </a:ln>
        </p:spPr>
      </p:pic>
      <p:sp>
        <p:nvSpPr>
          <p:cNvPr id="1322" name="Google Shape;1322;p65"/>
          <p:cNvSpPr txBox="1"/>
          <p:nvPr/>
        </p:nvSpPr>
        <p:spPr>
          <a:xfrm>
            <a:off x="2912350" y="3913050"/>
            <a:ext cx="5943000" cy="384900"/>
          </a:xfrm>
          <a:prstGeom prst="rect">
            <a:avLst/>
          </a:prstGeom>
          <a:no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sz="1300">
                <a:latin typeface="Lato"/>
                <a:ea typeface="Lato"/>
                <a:cs typeface="Lato"/>
                <a:sym typeface="Lato"/>
              </a:rPr>
              <a:t>Adding Foreign Key Constraint using ALTER TABLE command</a:t>
            </a:r>
            <a:endParaRPr sz="1000">
              <a:latin typeface="Lato"/>
              <a:ea typeface="Lato"/>
              <a:cs typeface="Lato"/>
              <a:sym typeface="Lato"/>
            </a:endParaRPr>
          </a:p>
        </p:txBody>
      </p:sp>
      <p:sp>
        <p:nvSpPr>
          <p:cNvPr id="1323" name="Google Shape;1323;p65"/>
          <p:cNvSpPr txBox="1"/>
          <p:nvPr/>
        </p:nvSpPr>
        <p:spPr>
          <a:xfrm>
            <a:off x="1968925" y="916175"/>
            <a:ext cx="5943000" cy="384900"/>
          </a:xfrm>
          <a:prstGeom prst="rect">
            <a:avLst/>
          </a:prstGeom>
          <a:no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sz="1300">
                <a:latin typeface="Lato"/>
                <a:ea typeface="Lato"/>
                <a:cs typeface="Lato"/>
                <a:sym typeface="Lato"/>
              </a:rPr>
              <a:t>Syntax for Creating a table</a:t>
            </a:r>
            <a:endParaRPr b="1" sz="1000">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7" name="Shape 1327"/>
        <p:cNvGrpSpPr/>
        <p:nvPr/>
      </p:nvGrpSpPr>
      <p:grpSpPr>
        <a:xfrm>
          <a:off x="0" y="0"/>
          <a:ext cx="0" cy="0"/>
          <a:chOff x="0" y="0"/>
          <a:chExt cx="0" cy="0"/>
        </a:xfrm>
      </p:grpSpPr>
      <p:sp>
        <p:nvSpPr>
          <p:cNvPr id="1328" name="Google Shape;1328;p66"/>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66"/>
          <p:cNvSpPr txBox="1"/>
          <p:nvPr/>
        </p:nvSpPr>
        <p:spPr>
          <a:xfrm>
            <a:off x="76200" y="-76200"/>
            <a:ext cx="7357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6.2 </a:t>
            </a:r>
            <a:r>
              <a:rPr lang="en-GB" sz="1300">
                <a:solidFill>
                  <a:schemeClr val="lt1"/>
                </a:solidFill>
                <a:latin typeface="Raleway"/>
                <a:ea typeface="Raleway"/>
                <a:cs typeface="Raleway"/>
                <a:sym typeface="Raleway"/>
              </a:rPr>
              <a:t>Data Definition Language: ALTER TABLE COLUMN MODIFY SYNTAX</a:t>
            </a:r>
            <a:endParaRPr b="1" sz="2600">
              <a:solidFill>
                <a:schemeClr val="lt1"/>
              </a:solidFill>
              <a:latin typeface="Raleway"/>
              <a:ea typeface="Raleway"/>
              <a:cs typeface="Raleway"/>
              <a:sym typeface="Raleway"/>
            </a:endParaRPr>
          </a:p>
        </p:txBody>
      </p:sp>
      <p:pic>
        <p:nvPicPr>
          <p:cNvPr id="1330" name="Google Shape;1330;p66"/>
          <p:cNvPicPr preferRelativeResize="0"/>
          <p:nvPr/>
        </p:nvPicPr>
        <p:blipFill>
          <a:blip r:embed="rId3">
            <a:alphaModFix/>
          </a:blip>
          <a:stretch>
            <a:fillRect/>
          </a:stretch>
        </p:blipFill>
        <p:spPr>
          <a:xfrm>
            <a:off x="5276150" y="2571751"/>
            <a:ext cx="3569475" cy="2247200"/>
          </a:xfrm>
          <a:prstGeom prst="rect">
            <a:avLst/>
          </a:prstGeom>
          <a:noFill/>
          <a:ln cap="flat" cmpd="sng" w="9525">
            <a:solidFill>
              <a:srgbClr val="FF9900"/>
            </a:solidFill>
            <a:prstDash val="solid"/>
            <a:round/>
            <a:headEnd len="sm" w="sm" type="none"/>
            <a:tailEnd len="sm" w="sm" type="none"/>
          </a:ln>
        </p:spPr>
      </p:pic>
      <p:pic>
        <p:nvPicPr>
          <p:cNvPr id="1331" name="Google Shape;1331;p66"/>
          <p:cNvPicPr preferRelativeResize="0"/>
          <p:nvPr/>
        </p:nvPicPr>
        <p:blipFill>
          <a:blip r:embed="rId4">
            <a:alphaModFix/>
          </a:blip>
          <a:stretch>
            <a:fillRect/>
          </a:stretch>
        </p:blipFill>
        <p:spPr>
          <a:xfrm>
            <a:off x="1675725" y="769800"/>
            <a:ext cx="6972300" cy="1162050"/>
          </a:xfrm>
          <a:prstGeom prst="rect">
            <a:avLst/>
          </a:prstGeom>
          <a:noFill/>
          <a:ln>
            <a:noFill/>
          </a:ln>
        </p:spPr>
      </p:pic>
      <p:sp>
        <p:nvSpPr>
          <p:cNvPr id="1332" name="Google Shape;1332;p66"/>
          <p:cNvSpPr/>
          <p:nvPr/>
        </p:nvSpPr>
        <p:spPr>
          <a:xfrm>
            <a:off x="730550" y="911850"/>
            <a:ext cx="8886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66"/>
          <p:cNvSpPr/>
          <p:nvPr/>
        </p:nvSpPr>
        <p:spPr>
          <a:xfrm rot="-2401564">
            <a:off x="546066" y="1841024"/>
            <a:ext cx="1257588" cy="409043"/>
          </a:xfrm>
          <a:prstGeom prst="rightArrow">
            <a:avLst>
              <a:gd fmla="val 27608" name="adj1"/>
              <a:gd fmla="val 74853"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6"/>
          <p:cNvSpPr/>
          <p:nvPr/>
        </p:nvSpPr>
        <p:spPr>
          <a:xfrm rot="2336880">
            <a:off x="7016777" y="1841086"/>
            <a:ext cx="1257527" cy="408931"/>
          </a:xfrm>
          <a:prstGeom prst="rightArrow">
            <a:avLst>
              <a:gd fmla="val 27608" name="adj1"/>
              <a:gd fmla="val 74853"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35" name="Google Shape;1335;p66"/>
          <p:cNvPicPr preferRelativeResize="0"/>
          <p:nvPr/>
        </p:nvPicPr>
        <p:blipFill>
          <a:blip r:embed="rId5">
            <a:alphaModFix/>
          </a:blip>
          <a:stretch>
            <a:fillRect/>
          </a:stretch>
        </p:blipFill>
        <p:spPr>
          <a:xfrm>
            <a:off x="261000" y="2579270"/>
            <a:ext cx="3579491" cy="2232155"/>
          </a:xfrm>
          <a:prstGeom prst="rect">
            <a:avLst/>
          </a:prstGeom>
          <a:noFill/>
          <a:ln cap="flat" cmpd="sng" w="9525">
            <a:solidFill>
              <a:srgbClr val="FF9900"/>
            </a:solidFill>
            <a:prstDash val="solid"/>
            <a:round/>
            <a:headEnd len="sm" w="sm" type="none"/>
            <a:tailEnd len="sm" w="sm" type="none"/>
          </a:ln>
        </p:spPr>
      </p:pic>
      <p:sp>
        <p:nvSpPr>
          <p:cNvPr id="1336" name="Google Shape;1336;p66"/>
          <p:cNvSpPr/>
          <p:nvPr/>
        </p:nvSpPr>
        <p:spPr>
          <a:xfrm rot="10800000">
            <a:off x="1843654" y="3790402"/>
            <a:ext cx="1257600" cy="408900"/>
          </a:xfrm>
          <a:prstGeom prst="rightArrow">
            <a:avLst>
              <a:gd fmla="val 27608" name="adj1"/>
              <a:gd fmla="val 74853"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6"/>
          <p:cNvSpPr/>
          <p:nvPr/>
        </p:nvSpPr>
        <p:spPr>
          <a:xfrm rot="10800000">
            <a:off x="6833504" y="3790402"/>
            <a:ext cx="1257600" cy="408900"/>
          </a:xfrm>
          <a:prstGeom prst="rightArrow">
            <a:avLst>
              <a:gd fmla="val 27608" name="adj1"/>
              <a:gd fmla="val 74853"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6"/>
          <p:cNvSpPr/>
          <p:nvPr/>
        </p:nvSpPr>
        <p:spPr>
          <a:xfrm rot="10800000">
            <a:off x="6748979" y="2452077"/>
            <a:ext cx="1257600" cy="408900"/>
          </a:xfrm>
          <a:prstGeom prst="rightArrow">
            <a:avLst>
              <a:gd fmla="val 27608" name="adj1"/>
              <a:gd fmla="val 74853"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66"/>
          <p:cNvSpPr/>
          <p:nvPr/>
        </p:nvSpPr>
        <p:spPr>
          <a:xfrm rot="10800000">
            <a:off x="1675729" y="2452077"/>
            <a:ext cx="1257600" cy="408900"/>
          </a:xfrm>
          <a:prstGeom prst="rightArrow">
            <a:avLst>
              <a:gd fmla="val 27608" name="adj1"/>
              <a:gd fmla="val 74853" name="adj2"/>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66"/>
          <p:cNvSpPr txBox="1"/>
          <p:nvPr/>
        </p:nvSpPr>
        <p:spPr>
          <a:xfrm rot="1778">
            <a:off x="261000" y="3825280"/>
            <a:ext cx="1740000" cy="338700"/>
          </a:xfrm>
          <a:prstGeom prst="rect">
            <a:avLst/>
          </a:prstGeom>
          <a:noFill/>
          <a:ln cap="flat" cmpd="sng" w="19050">
            <a:solidFill>
              <a:srgbClr val="FF9900"/>
            </a:solidFill>
            <a:prstDash val="solid"/>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t/>
            </a:r>
            <a:endParaRPr sz="1000">
              <a:solidFill>
                <a:srgbClr val="434343"/>
              </a:solidFill>
              <a:latin typeface="Lato"/>
              <a:ea typeface="Lato"/>
              <a:cs typeface="Lato"/>
              <a:sym typeface="Lato"/>
            </a:endParaRPr>
          </a:p>
        </p:txBody>
      </p:sp>
      <p:sp>
        <p:nvSpPr>
          <p:cNvPr id="1341" name="Google Shape;1341;p66"/>
          <p:cNvSpPr txBox="1"/>
          <p:nvPr/>
        </p:nvSpPr>
        <p:spPr>
          <a:xfrm rot="1778">
            <a:off x="5221225" y="3825280"/>
            <a:ext cx="1740000" cy="338700"/>
          </a:xfrm>
          <a:prstGeom prst="rect">
            <a:avLst/>
          </a:prstGeom>
          <a:noFill/>
          <a:ln cap="flat" cmpd="sng" w="19050">
            <a:solidFill>
              <a:srgbClr val="FF9900"/>
            </a:solidFill>
            <a:prstDash val="solid"/>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t/>
            </a:r>
            <a:endParaRPr sz="1000">
              <a:solidFill>
                <a:srgbClr val="434343"/>
              </a:solidFill>
              <a:latin typeface="Lato"/>
              <a:ea typeface="Lato"/>
              <a:cs typeface="Lato"/>
              <a:sym typeface="Lato"/>
            </a:endParaRPr>
          </a:p>
        </p:txBody>
      </p:sp>
      <p:sp>
        <p:nvSpPr>
          <p:cNvPr id="1342" name="Google Shape;1342;p66"/>
          <p:cNvSpPr txBox="1"/>
          <p:nvPr/>
        </p:nvSpPr>
        <p:spPr>
          <a:xfrm rot="1778">
            <a:off x="5221225" y="2487180"/>
            <a:ext cx="1740000" cy="338700"/>
          </a:xfrm>
          <a:prstGeom prst="rect">
            <a:avLst/>
          </a:prstGeom>
          <a:noFill/>
          <a:ln cap="flat" cmpd="sng" w="19050">
            <a:solidFill>
              <a:srgbClr val="FF9900"/>
            </a:solidFill>
            <a:prstDash val="solid"/>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t/>
            </a:r>
            <a:endParaRPr sz="1000">
              <a:solidFill>
                <a:srgbClr val="434343"/>
              </a:solidFill>
              <a:latin typeface="Lato"/>
              <a:ea typeface="Lato"/>
              <a:cs typeface="Lato"/>
              <a:sym typeface="Lato"/>
            </a:endParaRPr>
          </a:p>
        </p:txBody>
      </p:sp>
      <p:sp>
        <p:nvSpPr>
          <p:cNvPr id="1343" name="Google Shape;1343;p66"/>
          <p:cNvSpPr txBox="1"/>
          <p:nvPr/>
        </p:nvSpPr>
        <p:spPr>
          <a:xfrm rot="1778">
            <a:off x="304850" y="2468130"/>
            <a:ext cx="1740000" cy="338700"/>
          </a:xfrm>
          <a:prstGeom prst="rect">
            <a:avLst/>
          </a:prstGeom>
          <a:noFill/>
          <a:ln cap="flat" cmpd="sng" w="19050">
            <a:solidFill>
              <a:srgbClr val="FF9900"/>
            </a:solidFill>
            <a:prstDash val="solid"/>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t/>
            </a:r>
            <a:endParaRPr sz="1000">
              <a:solidFill>
                <a:srgbClr val="434343"/>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2"/>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a:off x="501425" y="1341025"/>
            <a:ext cx="1173600" cy="22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p:nvPr/>
        </p:nvSpPr>
        <p:spPr>
          <a:xfrm>
            <a:off x="232575" y="1617750"/>
            <a:ext cx="427200" cy="420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a:off x="613575" y="1617750"/>
            <a:ext cx="427200" cy="42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txBox="1"/>
          <p:nvPr>
            <p:ph type="title"/>
          </p:nvPr>
        </p:nvSpPr>
        <p:spPr>
          <a:xfrm>
            <a:off x="69600" y="571800"/>
            <a:ext cx="6858900" cy="43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9900"/>
                </a:solidFill>
              </a:rPr>
              <a:t>The organization we focused on to build our real-world database is... </a:t>
            </a:r>
            <a:endParaRPr sz="1600">
              <a:solidFill>
                <a:srgbClr val="FF9900"/>
              </a:solidFill>
            </a:endParaRPr>
          </a:p>
        </p:txBody>
      </p:sp>
      <p:sp>
        <p:nvSpPr>
          <p:cNvPr id="284" name="Google Shape;284;p22"/>
          <p:cNvSpPr txBox="1"/>
          <p:nvPr/>
        </p:nvSpPr>
        <p:spPr>
          <a:xfrm>
            <a:off x="83025" y="869725"/>
            <a:ext cx="3470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400">
              <a:solidFill>
                <a:srgbClr val="434343"/>
              </a:solidFill>
              <a:latin typeface="Proxima Nova"/>
              <a:ea typeface="Proxima Nova"/>
              <a:cs typeface="Proxima Nova"/>
              <a:sym typeface="Proxima Nova"/>
            </a:endParaRPr>
          </a:p>
        </p:txBody>
      </p:sp>
      <p:sp>
        <p:nvSpPr>
          <p:cNvPr id="285" name="Google Shape;285;p22"/>
          <p:cNvSpPr/>
          <p:nvPr/>
        </p:nvSpPr>
        <p:spPr>
          <a:xfrm>
            <a:off x="769825" y="1133600"/>
            <a:ext cx="1260600" cy="22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txBox="1"/>
          <p:nvPr/>
        </p:nvSpPr>
        <p:spPr>
          <a:xfrm>
            <a:off x="188600" y="947025"/>
            <a:ext cx="34167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300">
                <a:solidFill>
                  <a:srgbClr val="434343"/>
                </a:solidFill>
                <a:latin typeface="Proxima Nova"/>
                <a:ea typeface="Proxima Nova"/>
                <a:cs typeface="Proxima Nova"/>
                <a:sym typeface="Proxima Nova"/>
              </a:rPr>
              <a:t>McKesson</a:t>
            </a:r>
            <a:endParaRPr b="1" sz="2400">
              <a:solidFill>
                <a:srgbClr val="434343"/>
              </a:solidFill>
              <a:latin typeface="Proxima Nova"/>
              <a:ea typeface="Proxima Nova"/>
              <a:cs typeface="Proxima Nova"/>
              <a:sym typeface="Proxima Nova"/>
            </a:endParaRPr>
          </a:p>
        </p:txBody>
      </p:sp>
      <p:pic>
        <p:nvPicPr>
          <p:cNvPr id="287" name="Google Shape;287;p22"/>
          <p:cNvPicPr preferRelativeResize="0"/>
          <p:nvPr/>
        </p:nvPicPr>
        <p:blipFill>
          <a:blip r:embed="rId3">
            <a:alphaModFix/>
          </a:blip>
          <a:stretch>
            <a:fillRect/>
          </a:stretch>
        </p:blipFill>
        <p:spPr>
          <a:xfrm>
            <a:off x="152400" y="4587850"/>
            <a:ext cx="1230331" cy="327050"/>
          </a:xfrm>
          <a:prstGeom prst="rect">
            <a:avLst/>
          </a:prstGeom>
          <a:noFill/>
          <a:ln cap="flat" cmpd="sng" w="9525">
            <a:solidFill>
              <a:srgbClr val="4A86E8"/>
            </a:solidFill>
            <a:prstDash val="solid"/>
            <a:miter lim="8000"/>
            <a:headEnd len="sm" w="sm" type="none"/>
            <a:tailEnd len="sm" w="sm" type="none"/>
          </a:ln>
        </p:spPr>
      </p:pic>
      <p:sp>
        <p:nvSpPr>
          <p:cNvPr id="288" name="Google Shape;288;p22"/>
          <p:cNvSpPr txBox="1"/>
          <p:nvPr/>
        </p:nvSpPr>
        <p:spPr>
          <a:xfrm>
            <a:off x="83025" y="4860925"/>
            <a:ext cx="85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u="sng">
                <a:solidFill>
                  <a:schemeClr val="hlink"/>
                </a:solidFill>
                <a:latin typeface="Lato"/>
                <a:ea typeface="Lato"/>
                <a:cs typeface="Lato"/>
                <a:sym typeface="Lato"/>
                <a:hlinkClick r:id="rId4"/>
              </a:rPr>
              <a:t>Website Link</a:t>
            </a:r>
            <a:endParaRPr sz="900">
              <a:latin typeface="Lato"/>
              <a:ea typeface="Lato"/>
              <a:cs typeface="Lato"/>
              <a:sym typeface="Lato"/>
            </a:endParaRPr>
          </a:p>
        </p:txBody>
      </p:sp>
      <p:cxnSp>
        <p:nvCxnSpPr>
          <p:cNvPr id="289" name="Google Shape;289;p22"/>
          <p:cNvCxnSpPr/>
          <p:nvPr/>
        </p:nvCxnSpPr>
        <p:spPr>
          <a:xfrm flipH="1">
            <a:off x="6623575" y="3626025"/>
            <a:ext cx="1768200" cy="8400"/>
          </a:xfrm>
          <a:prstGeom prst="straightConnector1">
            <a:avLst/>
          </a:prstGeom>
          <a:noFill/>
          <a:ln cap="flat" cmpd="sng" w="9525">
            <a:solidFill>
              <a:schemeClr val="accent1"/>
            </a:solidFill>
            <a:prstDash val="dot"/>
            <a:round/>
            <a:headEnd len="med" w="med" type="none"/>
            <a:tailEnd len="med" w="med" type="none"/>
          </a:ln>
        </p:spPr>
      </p:cxnSp>
      <p:sp>
        <p:nvSpPr>
          <p:cNvPr id="290" name="Google Shape;290;p22"/>
          <p:cNvSpPr txBox="1"/>
          <p:nvPr/>
        </p:nvSpPr>
        <p:spPr>
          <a:xfrm>
            <a:off x="6624800" y="3620900"/>
            <a:ext cx="1768800" cy="186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rgbClr val="FF9900"/>
                </a:solidFill>
                <a:latin typeface="Lato"/>
                <a:ea typeface="Lato"/>
                <a:cs typeface="Lato"/>
                <a:sym typeface="Lato"/>
              </a:rPr>
              <a:t>Preferred Suppliers</a:t>
            </a:r>
            <a:endParaRPr b="1" sz="800">
              <a:solidFill>
                <a:srgbClr val="FF9900"/>
              </a:solidFill>
              <a:latin typeface="Lato"/>
              <a:ea typeface="Lato"/>
              <a:cs typeface="Lato"/>
              <a:sym typeface="Lato"/>
            </a:endParaRPr>
          </a:p>
        </p:txBody>
      </p:sp>
      <p:sp>
        <p:nvSpPr>
          <p:cNvPr id="291" name="Google Shape;291;p22"/>
          <p:cNvSpPr txBox="1"/>
          <p:nvPr/>
        </p:nvSpPr>
        <p:spPr>
          <a:xfrm>
            <a:off x="6646900" y="3812174"/>
            <a:ext cx="1768800" cy="69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rgbClr val="FF9900"/>
                </a:solidFill>
                <a:latin typeface="Lato"/>
                <a:ea typeface="Lato"/>
                <a:cs typeface="Lato"/>
                <a:sym typeface="Lato"/>
              </a:rPr>
              <a:t>50+</a:t>
            </a:r>
            <a:endParaRPr b="1" sz="4800">
              <a:solidFill>
                <a:srgbClr val="FF9900"/>
              </a:solidFill>
              <a:latin typeface="Lato"/>
              <a:ea typeface="Lato"/>
              <a:cs typeface="Lato"/>
              <a:sym typeface="Lato"/>
            </a:endParaRPr>
          </a:p>
        </p:txBody>
      </p:sp>
      <p:sp>
        <p:nvSpPr>
          <p:cNvPr id="292" name="Google Shape;292;p22"/>
          <p:cNvSpPr txBox="1"/>
          <p:nvPr/>
        </p:nvSpPr>
        <p:spPr>
          <a:xfrm>
            <a:off x="6403675" y="4448975"/>
            <a:ext cx="2208000" cy="60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900">
                <a:solidFill>
                  <a:srgbClr val="666666"/>
                </a:solidFill>
                <a:latin typeface="Lato"/>
                <a:ea typeface="Lato"/>
                <a:cs typeface="Lato"/>
                <a:sym typeface="Lato"/>
              </a:rPr>
              <a:t>Suppliers categorized based on their expertise in different medical care products.</a:t>
            </a:r>
            <a:endParaRPr b="1" sz="900">
              <a:solidFill>
                <a:srgbClr val="666666"/>
              </a:solidFill>
              <a:latin typeface="Lato"/>
              <a:ea typeface="Lato"/>
              <a:cs typeface="Lato"/>
              <a:sym typeface="Lato"/>
            </a:endParaRPr>
          </a:p>
        </p:txBody>
      </p:sp>
      <p:sp>
        <p:nvSpPr>
          <p:cNvPr id="293" name="Google Shape;293;p22"/>
          <p:cNvSpPr txBox="1"/>
          <p:nvPr/>
        </p:nvSpPr>
        <p:spPr>
          <a:xfrm>
            <a:off x="370625" y="3139750"/>
            <a:ext cx="6120600" cy="1650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rgbClr val="434343"/>
              </a:buClr>
              <a:buSzPts val="1100"/>
              <a:buFont typeface="Proxima Nova"/>
              <a:buChar char="●"/>
            </a:pPr>
            <a:r>
              <a:rPr lang="en-GB" sz="1100">
                <a:solidFill>
                  <a:srgbClr val="434343"/>
                </a:solidFill>
                <a:latin typeface="Proxima Nova"/>
                <a:ea typeface="Proxima Nova"/>
                <a:cs typeface="Proxima Nova"/>
                <a:sym typeface="Proxima Nova"/>
              </a:rPr>
              <a:t>Improving healthcare in every setting - one product, one partner, one patient at a time. </a:t>
            </a:r>
            <a:endParaRPr sz="1100">
              <a:solidFill>
                <a:srgbClr val="434343"/>
              </a:solidFill>
              <a:latin typeface="Proxima Nova"/>
              <a:ea typeface="Proxima Nova"/>
              <a:cs typeface="Proxima Nova"/>
              <a:sym typeface="Proxima Nova"/>
            </a:endParaRPr>
          </a:p>
          <a:p>
            <a:pPr indent="0" lvl="0" marL="914400" rtl="0" algn="l">
              <a:spcBef>
                <a:spcPts val="0"/>
              </a:spcBef>
              <a:spcAft>
                <a:spcPts val="0"/>
              </a:spcAft>
              <a:buNone/>
            </a:pPr>
            <a:r>
              <a:t/>
            </a:r>
            <a:endParaRPr sz="1100">
              <a:solidFill>
                <a:srgbClr val="434343"/>
              </a:solidFill>
              <a:latin typeface="Proxima Nova"/>
              <a:ea typeface="Proxima Nova"/>
              <a:cs typeface="Proxima Nova"/>
              <a:sym typeface="Proxima Nova"/>
            </a:endParaRPr>
          </a:p>
          <a:p>
            <a:pPr indent="-298450" lvl="0" marL="457200" rtl="0" algn="l">
              <a:spcBef>
                <a:spcPts val="0"/>
              </a:spcBef>
              <a:spcAft>
                <a:spcPts val="0"/>
              </a:spcAft>
              <a:buClr>
                <a:srgbClr val="434343"/>
              </a:buClr>
              <a:buSzPts val="1100"/>
              <a:buFont typeface="Proxima Nova"/>
              <a:buChar char="●"/>
            </a:pPr>
            <a:r>
              <a:rPr lang="en-GB" sz="1100">
                <a:solidFill>
                  <a:srgbClr val="434343"/>
                </a:solidFill>
                <a:latin typeface="Proxima Nova"/>
                <a:ea typeface="Proxima Nova"/>
                <a:cs typeface="Proxima Nova"/>
                <a:sym typeface="Proxima Nova"/>
              </a:rPr>
              <a:t>Making medications available to customers and their patients during this critical time</a:t>
            </a:r>
            <a:endParaRPr sz="1100">
              <a:solidFill>
                <a:srgbClr val="434343"/>
              </a:solidFill>
              <a:latin typeface="Proxima Nova"/>
              <a:ea typeface="Proxima Nova"/>
              <a:cs typeface="Proxima Nova"/>
              <a:sym typeface="Proxima Nova"/>
            </a:endParaRPr>
          </a:p>
          <a:p>
            <a:pPr indent="0" lvl="0" marL="914400" rtl="0" algn="l">
              <a:spcBef>
                <a:spcPts val="0"/>
              </a:spcBef>
              <a:spcAft>
                <a:spcPts val="0"/>
              </a:spcAft>
              <a:buNone/>
            </a:pPr>
            <a:r>
              <a:rPr lang="en-GB" sz="900">
                <a:latin typeface="Proxima Nova"/>
                <a:ea typeface="Proxima Nova"/>
                <a:cs typeface="Proxima Nova"/>
                <a:sym typeface="Proxima Nova"/>
              </a:rPr>
              <a:t>McKesson is currently supporting the U.S Government as a centralized distributor of COVID-19 Vaccines and ancillary supply kits needed to administer vaccinations.</a:t>
            </a:r>
            <a:endParaRPr sz="900">
              <a:latin typeface="Proxima Nova"/>
              <a:ea typeface="Proxima Nova"/>
              <a:cs typeface="Proxima Nova"/>
              <a:sym typeface="Proxima Nova"/>
            </a:endParaRPr>
          </a:p>
          <a:p>
            <a:pPr indent="0" lvl="0" marL="0" rtl="0" algn="l">
              <a:spcBef>
                <a:spcPts val="0"/>
              </a:spcBef>
              <a:spcAft>
                <a:spcPts val="0"/>
              </a:spcAft>
              <a:buNone/>
            </a:pPr>
            <a:r>
              <a:t/>
            </a:r>
            <a:endParaRPr sz="900">
              <a:latin typeface="Proxima Nova"/>
              <a:ea typeface="Proxima Nova"/>
              <a:cs typeface="Proxima Nova"/>
              <a:sym typeface="Proxima Nova"/>
            </a:endParaRPr>
          </a:p>
          <a:p>
            <a:pPr indent="-298450" lvl="0" marL="457200" rtl="0" algn="l">
              <a:spcBef>
                <a:spcPts val="0"/>
              </a:spcBef>
              <a:spcAft>
                <a:spcPts val="0"/>
              </a:spcAft>
              <a:buClr>
                <a:srgbClr val="434343"/>
              </a:buClr>
              <a:buSzPts val="1100"/>
              <a:buFont typeface="Proxima Nova"/>
              <a:buChar char="●"/>
            </a:pPr>
            <a:r>
              <a:rPr lang="en-GB" sz="1100">
                <a:solidFill>
                  <a:srgbClr val="434343"/>
                </a:solidFill>
                <a:latin typeface="Proxima Nova"/>
                <a:ea typeface="Proxima Nova"/>
                <a:cs typeface="Proxima Nova"/>
                <a:sym typeface="Proxima Nova"/>
              </a:rPr>
              <a:t>Provide Business and Clinical resources to healthcare providers aiding growth in terms of business profit and ensure customers health and safety needs are met.</a:t>
            </a:r>
            <a:endParaRPr sz="1100">
              <a:solidFill>
                <a:srgbClr val="434343"/>
              </a:solidFill>
              <a:latin typeface="Proxima Nova"/>
              <a:ea typeface="Proxima Nova"/>
              <a:cs typeface="Proxima Nova"/>
              <a:sym typeface="Proxima Nova"/>
            </a:endParaRPr>
          </a:p>
          <a:p>
            <a:pPr indent="0" lvl="0" marL="914400" rtl="0" algn="l">
              <a:spcBef>
                <a:spcPts val="0"/>
              </a:spcBef>
              <a:spcAft>
                <a:spcPts val="0"/>
              </a:spcAft>
              <a:buNone/>
            </a:pPr>
            <a:r>
              <a:t/>
            </a:r>
            <a:endParaRPr sz="1100">
              <a:solidFill>
                <a:srgbClr val="434343"/>
              </a:solidFill>
              <a:latin typeface="Proxima Nova"/>
              <a:ea typeface="Proxima Nova"/>
              <a:cs typeface="Proxima Nova"/>
              <a:sym typeface="Proxima Nova"/>
            </a:endParaRPr>
          </a:p>
          <a:p>
            <a:pPr indent="0" lvl="0" marL="0" rtl="0" algn="l">
              <a:lnSpc>
                <a:spcPct val="115000"/>
              </a:lnSpc>
              <a:spcBef>
                <a:spcPts val="0"/>
              </a:spcBef>
              <a:spcAft>
                <a:spcPts val="1600"/>
              </a:spcAft>
              <a:buNone/>
            </a:pPr>
            <a:r>
              <a:t/>
            </a:r>
            <a:endParaRPr sz="100">
              <a:solidFill>
                <a:schemeClr val="accent1"/>
              </a:solidFill>
              <a:latin typeface="Lato"/>
              <a:ea typeface="Lato"/>
              <a:cs typeface="Lato"/>
              <a:sym typeface="Lato"/>
            </a:endParaRPr>
          </a:p>
        </p:txBody>
      </p:sp>
      <p:cxnSp>
        <p:nvCxnSpPr>
          <p:cNvPr id="294" name="Google Shape;294;p22"/>
          <p:cNvCxnSpPr/>
          <p:nvPr/>
        </p:nvCxnSpPr>
        <p:spPr>
          <a:xfrm flipH="1">
            <a:off x="6623575" y="2254425"/>
            <a:ext cx="1768200" cy="8400"/>
          </a:xfrm>
          <a:prstGeom prst="straightConnector1">
            <a:avLst/>
          </a:prstGeom>
          <a:noFill/>
          <a:ln cap="flat" cmpd="sng" w="9525">
            <a:solidFill>
              <a:schemeClr val="accent1"/>
            </a:solidFill>
            <a:prstDash val="dot"/>
            <a:round/>
            <a:headEnd len="med" w="med" type="none"/>
            <a:tailEnd len="med" w="med" type="none"/>
          </a:ln>
        </p:spPr>
      </p:cxnSp>
      <p:sp>
        <p:nvSpPr>
          <p:cNvPr id="295" name="Google Shape;295;p22"/>
          <p:cNvSpPr txBox="1"/>
          <p:nvPr/>
        </p:nvSpPr>
        <p:spPr>
          <a:xfrm>
            <a:off x="6853398" y="2249299"/>
            <a:ext cx="1355700" cy="186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rgbClr val="FF9900"/>
                </a:solidFill>
                <a:latin typeface="Lato"/>
                <a:ea typeface="Lato"/>
                <a:cs typeface="Lato"/>
                <a:sym typeface="Lato"/>
              </a:rPr>
              <a:t>Product Listing</a:t>
            </a:r>
            <a:endParaRPr b="1" sz="800">
              <a:solidFill>
                <a:srgbClr val="FF9900"/>
              </a:solidFill>
              <a:latin typeface="Lato"/>
              <a:ea typeface="Lato"/>
              <a:cs typeface="Lato"/>
              <a:sym typeface="Lato"/>
            </a:endParaRPr>
          </a:p>
        </p:txBody>
      </p:sp>
      <p:sp>
        <p:nvSpPr>
          <p:cNvPr id="296" name="Google Shape;296;p22"/>
          <p:cNvSpPr txBox="1"/>
          <p:nvPr/>
        </p:nvSpPr>
        <p:spPr>
          <a:xfrm>
            <a:off x="6646900" y="2432465"/>
            <a:ext cx="1768800" cy="777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rgbClr val="FF9900"/>
                </a:solidFill>
                <a:latin typeface="Lato"/>
                <a:ea typeface="Lato"/>
                <a:cs typeface="Lato"/>
                <a:sym typeface="Lato"/>
              </a:rPr>
              <a:t>240K</a:t>
            </a:r>
            <a:endParaRPr b="1" sz="4800">
              <a:solidFill>
                <a:srgbClr val="FF9900"/>
              </a:solidFill>
              <a:latin typeface="Lato"/>
              <a:ea typeface="Lato"/>
              <a:cs typeface="Lato"/>
              <a:sym typeface="Lato"/>
            </a:endParaRPr>
          </a:p>
        </p:txBody>
      </p:sp>
      <p:sp>
        <p:nvSpPr>
          <p:cNvPr id="297" name="Google Shape;297;p22"/>
          <p:cNvSpPr txBox="1"/>
          <p:nvPr/>
        </p:nvSpPr>
        <p:spPr>
          <a:xfrm>
            <a:off x="6454750" y="3113700"/>
            <a:ext cx="2173800" cy="60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A variety of options available in numerous medical categories</a:t>
            </a:r>
            <a:endParaRPr b="1" sz="1100">
              <a:solidFill>
                <a:schemeClr val="accent1"/>
              </a:solidFill>
              <a:latin typeface="Lato"/>
              <a:ea typeface="Lato"/>
              <a:cs typeface="Lato"/>
              <a:sym typeface="Lato"/>
            </a:endParaRPr>
          </a:p>
        </p:txBody>
      </p:sp>
      <p:cxnSp>
        <p:nvCxnSpPr>
          <p:cNvPr id="298" name="Google Shape;298;p22"/>
          <p:cNvCxnSpPr/>
          <p:nvPr/>
        </p:nvCxnSpPr>
        <p:spPr>
          <a:xfrm flipH="1">
            <a:off x="6928375" y="-31575"/>
            <a:ext cx="1768200" cy="8400"/>
          </a:xfrm>
          <a:prstGeom prst="straightConnector1">
            <a:avLst/>
          </a:prstGeom>
          <a:noFill/>
          <a:ln cap="flat" cmpd="sng" w="9525">
            <a:solidFill>
              <a:schemeClr val="accent1"/>
            </a:solidFill>
            <a:prstDash val="dot"/>
            <a:round/>
            <a:headEnd len="med" w="med" type="none"/>
            <a:tailEnd len="med" w="med" type="none"/>
          </a:ln>
        </p:spPr>
      </p:cxnSp>
      <p:sp>
        <p:nvSpPr>
          <p:cNvPr id="299" name="Google Shape;299;p22"/>
          <p:cNvSpPr txBox="1"/>
          <p:nvPr/>
        </p:nvSpPr>
        <p:spPr>
          <a:xfrm>
            <a:off x="6853398" y="725299"/>
            <a:ext cx="1355700" cy="186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rgbClr val="FF9900"/>
                </a:solidFill>
                <a:latin typeface="Lato"/>
                <a:ea typeface="Lato"/>
                <a:cs typeface="Lato"/>
                <a:sym typeface="Lato"/>
              </a:rPr>
              <a:t>Service Categories</a:t>
            </a:r>
            <a:endParaRPr b="1" sz="800">
              <a:solidFill>
                <a:srgbClr val="FF9900"/>
              </a:solidFill>
              <a:latin typeface="Lato"/>
              <a:ea typeface="Lato"/>
              <a:cs typeface="Lato"/>
              <a:sym typeface="Lato"/>
            </a:endParaRPr>
          </a:p>
        </p:txBody>
      </p:sp>
      <p:sp>
        <p:nvSpPr>
          <p:cNvPr id="300" name="Google Shape;300;p22"/>
          <p:cNvSpPr txBox="1"/>
          <p:nvPr/>
        </p:nvSpPr>
        <p:spPr>
          <a:xfrm>
            <a:off x="6646900" y="908465"/>
            <a:ext cx="1768800" cy="777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rgbClr val="FF9900"/>
                </a:solidFill>
                <a:latin typeface="Lato"/>
                <a:ea typeface="Lato"/>
                <a:cs typeface="Lato"/>
                <a:sym typeface="Lato"/>
              </a:rPr>
              <a:t>5</a:t>
            </a:r>
            <a:endParaRPr b="1" sz="4800">
              <a:solidFill>
                <a:srgbClr val="FF9900"/>
              </a:solidFill>
              <a:latin typeface="Lato"/>
              <a:ea typeface="Lato"/>
              <a:cs typeface="Lato"/>
              <a:sym typeface="Lato"/>
            </a:endParaRPr>
          </a:p>
        </p:txBody>
      </p:sp>
      <p:sp>
        <p:nvSpPr>
          <p:cNvPr id="301" name="Google Shape;301;p22"/>
          <p:cNvSpPr txBox="1"/>
          <p:nvPr/>
        </p:nvSpPr>
        <p:spPr>
          <a:xfrm>
            <a:off x="6434650" y="1600575"/>
            <a:ext cx="2245800" cy="60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900">
                <a:solidFill>
                  <a:schemeClr val="accent1"/>
                </a:solidFill>
                <a:latin typeface="Lato"/>
                <a:ea typeface="Lato"/>
                <a:cs typeface="Lato"/>
                <a:sym typeface="Lato"/>
              </a:rPr>
              <a:t>McKesson reaches a diverse audience. All the way from individual customers to governmental </a:t>
            </a:r>
            <a:r>
              <a:rPr b="1" lang="en-GB" sz="900">
                <a:solidFill>
                  <a:schemeClr val="accent1"/>
                </a:solidFill>
                <a:latin typeface="Lato"/>
                <a:ea typeface="Lato"/>
                <a:cs typeface="Lato"/>
                <a:sym typeface="Lato"/>
              </a:rPr>
              <a:t>entities</a:t>
            </a:r>
            <a:r>
              <a:rPr b="1" lang="en-GB" sz="900">
                <a:solidFill>
                  <a:schemeClr val="accent1"/>
                </a:solidFill>
                <a:latin typeface="Lato"/>
                <a:ea typeface="Lato"/>
                <a:cs typeface="Lato"/>
                <a:sym typeface="Lato"/>
              </a:rPr>
              <a:t>.</a:t>
            </a:r>
            <a:endParaRPr b="1" sz="900">
              <a:solidFill>
                <a:schemeClr val="accent1"/>
              </a:solidFill>
              <a:latin typeface="Lato"/>
              <a:ea typeface="Lato"/>
              <a:cs typeface="Lato"/>
              <a:sym typeface="Lato"/>
            </a:endParaRPr>
          </a:p>
        </p:txBody>
      </p:sp>
      <p:sp>
        <p:nvSpPr>
          <p:cNvPr id="302" name="Google Shape;302;p22"/>
          <p:cNvSpPr txBox="1"/>
          <p:nvPr/>
        </p:nvSpPr>
        <p:spPr>
          <a:xfrm>
            <a:off x="76200" y="-76200"/>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1.2</a:t>
            </a:r>
            <a:endParaRPr b="1" sz="2600">
              <a:solidFill>
                <a:schemeClr val="lt1"/>
              </a:solidFill>
              <a:latin typeface="Raleway"/>
              <a:ea typeface="Raleway"/>
              <a:cs typeface="Raleway"/>
              <a:sym typeface="Raleway"/>
            </a:endParaRPr>
          </a:p>
        </p:txBody>
      </p:sp>
      <p:sp>
        <p:nvSpPr>
          <p:cNvPr id="303" name="Google Shape;303;p22"/>
          <p:cNvSpPr txBox="1"/>
          <p:nvPr/>
        </p:nvSpPr>
        <p:spPr>
          <a:xfrm>
            <a:off x="241875" y="27768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434343"/>
                </a:solidFill>
                <a:latin typeface="Proxima Nova"/>
                <a:ea typeface="Proxima Nova"/>
                <a:cs typeface="Proxima Nova"/>
                <a:sym typeface="Proxima Nova"/>
              </a:rPr>
              <a:t>Their Objective</a:t>
            </a:r>
            <a:endParaRPr b="1" sz="900">
              <a:solidFill>
                <a:srgbClr val="434343"/>
              </a:solidFill>
              <a:latin typeface="Proxima Nova"/>
              <a:ea typeface="Proxima Nova"/>
              <a:cs typeface="Proxima Nova"/>
              <a:sym typeface="Proxima Nova"/>
            </a:endParaRPr>
          </a:p>
        </p:txBody>
      </p:sp>
      <p:sp>
        <p:nvSpPr>
          <p:cNvPr id="304" name="Google Shape;304;p22"/>
          <p:cNvSpPr txBox="1"/>
          <p:nvPr/>
        </p:nvSpPr>
        <p:spPr>
          <a:xfrm>
            <a:off x="152400" y="1694475"/>
            <a:ext cx="6302400" cy="1200600"/>
          </a:xfrm>
          <a:prstGeom prst="rect">
            <a:avLst/>
          </a:prstGeom>
          <a:noFill/>
          <a:ln>
            <a:noFill/>
          </a:ln>
        </p:spPr>
        <p:txBody>
          <a:bodyPr anchorCtr="0" anchor="t" bIns="91425" lIns="91425" spcFirstLastPara="1" rIns="91425" wrap="square" tIns="91425">
            <a:spAutoFit/>
          </a:bodyPr>
          <a:lstStyle/>
          <a:p>
            <a:pPr indent="0" lvl="0" marL="0" rtl="0" algn="l">
              <a:spcBef>
                <a:spcPts val="1200"/>
              </a:spcBef>
              <a:spcAft>
                <a:spcPts val="1200"/>
              </a:spcAft>
              <a:buNone/>
            </a:pPr>
            <a:r>
              <a:rPr lang="en-GB" sz="1100">
                <a:latin typeface="Proxima Nova"/>
                <a:ea typeface="Proxima Nova"/>
                <a:cs typeface="Proxima Nova"/>
                <a:sym typeface="Proxima Nova"/>
              </a:rPr>
              <a:t>McKesson is one of the largest providers of medicines, pharmaceutical supplies, and health information technology (IT) products and services in the United States and rated as the oldest and largest healthcare company in the nation, serving more than </a:t>
            </a:r>
            <a:r>
              <a:rPr b="1" lang="en-GB" sz="1100">
                <a:latin typeface="Proxima Nova"/>
                <a:ea typeface="Proxima Nova"/>
                <a:cs typeface="Proxima Nova"/>
                <a:sym typeface="Proxima Nova"/>
              </a:rPr>
              <a:t>50% of United States hospitals</a:t>
            </a:r>
            <a:r>
              <a:rPr lang="en-GB" sz="1100">
                <a:latin typeface="Proxima Nova"/>
                <a:ea typeface="Proxima Nova"/>
                <a:cs typeface="Proxima Nova"/>
                <a:sym typeface="Proxima Nova"/>
              </a:rPr>
              <a:t> and 20% of physicians. The company was founded in </a:t>
            </a:r>
            <a:r>
              <a:rPr b="1" lang="en-GB" sz="1100">
                <a:latin typeface="Proxima Nova"/>
                <a:ea typeface="Proxima Nova"/>
                <a:cs typeface="Proxima Nova"/>
                <a:sym typeface="Proxima Nova"/>
              </a:rPr>
              <a:t>1833</a:t>
            </a:r>
            <a:r>
              <a:rPr lang="en-GB" sz="1100">
                <a:latin typeface="Proxima Nova"/>
                <a:ea typeface="Proxima Nova"/>
                <a:cs typeface="Proxima Nova"/>
                <a:sym typeface="Proxima Nova"/>
              </a:rPr>
              <a:t> by John McKesson and Charles Olcott in New York with a focus on importing and wholesaling pharmaceutical products, branded as the central nervous system of healthcare in the United States.</a:t>
            </a:r>
            <a:endParaRPr sz="11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4"/>
                                        </p:tgtEl>
                                        <p:attrNameLst>
                                          <p:attrName>style.visibility</p:attrName>
                                        </p:attrNameLst>
                                      </p:cBhvr>
                                      <p:to>
                                        <p:strVal val="visible"/>
                                      </p:to>
                                    </p:set>
                                    <p:animEffect filter="fade" transition="in">
                                      <p:cBhvr>
                                        <p:cTn dur="1"/>
                                        <p:tgtEl>
                                          <p:spTgt spid="3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303"/>
                                        </p:tgtEl>
                                        <p:attrNameLst>
                                          <p:attrName>style.visibility</p:attrName>
                                        </p:attrNameLst>
                                      </p:cBhvr>
                                      <p:to>
                                        <p:strVal val="visible"/>
                                      </p:to>
                                    </p:set>
                                    <p:animEffect filter="fade" transition="in">
                                      <p:cBhvr>
                                        <p:cTn dur="100"/>
                                        <p:tgtEl>
                                          <p:spTgt spid="3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
                                        <p:tgtEl>
                                          <p:spTgt spid="292"/>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
                                        <p:tgtEl>
                                          <p:spTgt spid="296"/>
                                        </p:tgtEl>
                                      </p:cBhvr>
                                    </p:animEffect>
                                  </p:childTnLst>
                                </p:cTn>
                              </p:par>
                              <p:par>
                                <p:cTn fill="hold" nodeType="withEffect" presetClass="entr" presetID="10" presetSubtype="0">
                                  <p:stCondLst>
                                    <p:cond delay="0"/>
                                  </p:stCondLst>
                                  <p:childTnLst>
                                    <p:set>
                                      <p:cBhvr>
                                        <p:cTn dur="1" fill="hold">
                                          <p:stCondLst>
                                            <p:cond delay="0"/>
                                          </p:stCondLst>
                                        </p:cTn>
                                        <p:tgtEl>
                                          <p:spTgt spid="297"/>
                                        </p:tgtEl>
                                        <p:attrNameLst>
                                          <p:attrName>style.visibility</p:attrName>
                                        </p:attrNameLst>
                                      </p:cBhvr>
                                      <p:to>
                                        <p:strVal val="visible"/>
                                      </p:to>
                                    </p:set>
                                    <p:animEffect filter="fade" transition="in">
                                      <p:cBhvr>
                                        <p:cTn dur="1"/>
                                        <p:tgtEl>
                                          <p:spTgt spid="297"/>
                                        </p:tgtEl>
                                      </p:cBhvr>
                                    </p:animEffect>
                                  </p:childTnLst>
                                </p:cTn>
                              </p:par>
                              <p:par>
                                <p:cTn fill="hold" nodeType="with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300"/>
                                        </p:tgtEl>
                                        <p:attrNameLst>
                                          <p:attrName>style.visibility</p:attrName>
                                        </p:attrNameLst>
                                      </p:cBhvr>
                                      <p:to>
                                        <p:strVal val="visible"/>
                                      </p:to>
                                    </p:set>
                                    <p:animEffect filter="fade" transition="in">
                                      <p:cBhvr>
                                        <p:cTn dur="1"/>
                                        <p:tgtEl>
                                          <p:spTgt spid="300"/>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
                                        <p:tgtEl>
                                          <p:spTgt spid="301"/>
                                        </p:tgtEl>
                                      </p:cBhvr>
                                    </p:animEffect>
                                  </p:childTnLst>
                                </p:cTn>
                              </p:par>
                              <p:par>
                                <p:cTn fill="hold" nodeType="with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
                                        <p:tgtEl>
                                          <p:spTgt spid="287"/>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
                                        <p:tgtEl>
                                          <p:spTgt spid="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67"/>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7"/>
          <p:cNvSpPr txBox="1"/>
          <p:nvPr/>
        </p:nvSpPr>
        <p:spPr>
          <a:xfrm>
            <a:off x="76200" y="-76200"/>
            <a:ext cx="549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6.3 </a:t>
            </a:r>
            <a:r>
              <a:rPr lang="en-GB" sz="1300">
                <a:solidFill>
                  <a:schemeClr val="lt1"/>
                </a:solidFill>
                <a:latin typeface="Raleway"/>
                <a:ea typeface="Raleway"/>
                <a:cs typeface="Raleway"/>
                <a:sym typeface="Raleway"/>
              </a:rPr>
              <a:t>Data Manipulation Language: INSERTION OF DATA</a:t>
            </a:r>
            <a:endParaRPr b="1" sz="2600">
              <a:solidFill>
                <a:schemeClr val="lt1"/>
              </a:solidFill>
              <a:latin typeface="Raleway"/>
              <a:ea typeface="Raleway"/>
              <a:cs typeface="Raleway"/>
              <a:sym typeface="Raleway"/>
            </a:endParaRPr>
          </a:p>
        </p:txBody>
      </p:sp>
      <p:sp>
        <p:nvSpPr>
          <p:cNvPr id="1350" name="Google Shape;1350;p67"/>
          <p:cNvSpPr txBox="1"/>
          <p:nvPr/>
        </p:nvSpPr>
        <p:spPr>
          <a:xfrm>
            <a:off x="678800" y="991125"/>
            <a:ext cx="1649100" cy="400200"/>
          </a:xfrm>
          <a:prstGeom prst="rect">
            <a:avLst/>
          </a:prstGeom>
          <a:solidFill>
            <a:schemeClr val="lt1"/>
          </a:solidFill>
          <a:ln>
            <a:noFill/>
          </a:ln>
        </p:spPr>
        <p:txBody>
          <a:bodyPr anchorCtr="0" anchor="t" bIns="91425" lIns="270000" spcFirstLastPara="1" rIns="91425" wrap="square" tIns="91425">
            <a:spAutoFit/>
          </a:bodyPr>
          <a:lstStyle/>
          <a:p>
            <a:pPr indent="0" lvl="0" marL="0" rtl="0" algn="l">
              <a:spcBef>
                <a:spcPts val="0"/>
              </a:spcBef>
              <a:spcAft>
                <a:spcPts val="0"/>
              </a:spcAft>
              <a:buNone/>
            </a:pPr>
            <a:r>
              <a:t/>
            </a:r>
            <a:endParaRPr b="1">
              <a:latin typeface="Lato"/>
              <a:ea typeface="Lato"/>
              <a:cs typeface="Lato"/>
              <a:sym typeface="Lato"/>
            </a:endParaRPr>
          </a:p>
        </p:txBody>
      </p:sp>
      <p:pic>
        <p:nvPicPr>
          <p:cNvPr id="1351" name="Google Shape;1351;p67"/>
          <p:cNvPicPr preferRelativeResize="0"/>
          <p:nvPr/>
        </p:nvPicPr>
        <p:blipFill>
          <a:blip r:embed="rId3">
            <a:alphaModFix/>
          </a:blip>
          <a:stretch>
            <a:fillRect/>
          </a:stretch>
        </p:blipFill>
        <p:spPr>
          <a:xfrm>
            <a:off x="152400" y="690824"/>
            <a:ext cx="7547274" cy="1880925"/>
          </a:xfrm>
          <a:prstGeom prst="rect">
            <a:avLst/>
          </a:prstGeom>
          <a:noFill/>
          <a:ln>
            <a:noFill/>
          </a:ln>
        </p:spPr>
      </p:pic>
      <p:pic>
        <p:nvPicPr>
          <p:cNvPr id="1352" name="Google Shape;1352;p67"/>
          <p:cNvPicPr preferRelativeResize="0"/>
          <p:nvPr/>
        </p:nvPicPr>
        <p:blipFill>
          <a:blip r:embed="rId4">
            <a:alphaModFix/>
          </a:blip>
          <a:stretch>
            <a:fillRect/>
          </a:stretch>
        </p:blipFill>
        <p:spPr>
          <a:xfrm>
            <a:off x="232050" y="3329872"/>
            <a:ext cx="6657101" cy="1685075"/>
          </a:xfrm>
          <a:prstGeom prst="rect">
            <a:avLst/>
          </a:prstGeom>
          <a:noFill/>
          <a:ln>
            <a:noFill/>
          </a:ln>
        </p:spPr>
      </p:pic>
      <p:pic>
        <p:nvPicPr>
          <p:cNvPr id="1353" name="Google Shape;1353;p67"/>
          <p:cNvPicPr preferRelativeResize="0"/>
          <p:nvPr/>
        </p:nvPicPr>
        <p:blipFill>
          <a:blip r:embed="rId5">
            <a:alphaModFix/>
          </a:blip>
          <a:stretch>
            <a:fillRect/>
          </a:stretch>
        </p:blipFill>
        <p:spPr>
          <a:xfrm>
            <a:off x="3539850" y="2219150"/>
            <a:ext cx="5323600" cy="13309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68"/>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68"/>
          <p:cNvSpPr txBox="1"/>
          <p:nvPr/>
        </p:nvSpPr>
        <p:spPr>
          <a:xfrm>
            <a:off x="76200" y="-76200"/>
            <a:ext cx="549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6.3 </a:t>
            </a:r>
            <a:r>
              <a:rPr lang="en-GB" sz="1300">
                <a:solidFill>
                  <a:schemeClr val="lt1"/>
                </a:solidFill>
                <a:latin typeface="Raleway"/>
                <a:ea typeface="Raleway"/>
                <a:cs typeface="Raleway"/>
                <a:sym typeface="Raleway"/>
              </a:rPr>
              <a:t>Data Manipulation Language: Querying of Data</a:t>
            </a:r>
            <a:endParaRPr b="1" sz="2600">
              <a:solidFill>
                <a:schemeClr val="lt1"/>
              </a:solidFill>
              <a:latin typeface="Raleway"/>
              <a:ea typeface="Raleway"/>
              <a:cs typeface="Raleway"/>
              <a:sym typeface="Raleway"/>
            </a:endParaRPr>
          </a:p>
        </p:txBody>
      </p:sp>
      <p:sp>
        <p:nvSpPr>
          <p:cNvPr id="1360" name="Google Shape;1360;p68"/>
          <p:cNvSpPr txBox="1"/>
          <p:nvPr/>
        </p:nvSpPr>
        <p:spPr>
          <a:xfrm>
            <a:off x="0" y="531400"/>
            <a:ext cx="4531800" cy="923400"/>
          </a:xfrm>
          <a:prstGeom prst="rect">
            <a:avLst/>
          </a:prstGeom>
          <a:solidFill>
            <a:schemeClr val="lt1"/>
          </a:solid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sz="1200">
                <a:solidFill>
                  <a:srgbClr val="FF9900"/>
                </a:solidFill>
                <a:latin typeface="Lato"/>
                <a:ea typeface="Lato"/>
                <a:cs typeface="Lato"/>
                <a:sym typeface="Lato"/>
              </a:rPr>
              <a:t>1 |</a:t>
            </a:r>
            <a:r>
              <a:rPr b="1" lang="en-GB" sz="1200">
                <a:latin typeface="Lato"/>
                <a:ea typeface="Lato"/>
                <a:cs typeface="Lato"/>
                <a:sym typeface="Lato"/>
              </a:rPr>
              <a:t> A query to check the bulk status of items with orders.</a:t>
            </a:r>
            <a:endParaRPr b="1" sz="1200">
              <a:latin typeface="Lato"/>
              <a:ea typeface="Lato"/>
              <a:cs typeface="Lato"/>
              <a:sym typeface="Lato"/>
            </a:endParaRPr>
          </a:p>
          <a:p>
            <a:pPr indent="0" lvl="0" marL="0" rtl="0" algn="l">
              <a:spcBef>
                <a:spcPts val="0"/>
              </a:spcBef>
              <a:spcAft>
                <a:spcPts val="0"/>
              </a:spcAft>
              <a:buNone/>
            </a:pPr>
            <a:r>
              <a:t/>
            </a:r>
            <a:endParaRPr b="1" sz="1200">
              <a:latin typeface="Lato"/>
              <a:ea typeface="Lato"/>
              <a:cs typeface="Lato"/>
              <a:sym typeface="Lato"/>
            </a:endParaRPr>
          </a:p>
          <a:p>
            <a:pPr indent="0" lvl="0" marL="0" rtl="0" algn="l">
              <a:spcBef>
                <a:spcPts val="0"/>
              </a:spcBef>
              <a:spcAft>
                <a:spcPts val="0"/>
              </a:spcAft>
              <a:buNone/>
            </a:pPr>
            <a:r>
              <a:t/>
            </a:r>
            <a:endParaRPr b="1" sz="1200">
              <a:latin typeface="Lato"/>
              <a:ea typeface="Lato"/>
              <a:cs typeface="Lato"/>
              <a:sym typeface="Lato"/>
            </a:endParaRPr>
          </a:p>
          <a:p>
            <a:pPr indent="0" lvl="0" marL="0" rtl="0" algn="l">
              <a:spcBef>
                <a:spcPts val="0"/>
              </a:spcBef>
              <a:spcAft>
                <a:spcPts val="0"/>
              </a:spcAft>
              <a:buNone/>
            </a:pPr>
            <a:r>
              <a:t/>
            </a:r>
            <a:endParaRPr b="1" sz="1200">
              <a:latin typeface="Lato"/>
              <a:ea typeface="Lato"/>
              <a:cs typeface="Lato"/>
              <a:sym typeface="Lato"/>
            </a:endParaRPr>
          </a:p>
        </p:txBody>
      </p:sp>
      <p:sp>
        <p:nvSpPr>
          <p:cNvPr id="1361" name="Google Shape;1361;p68"/>
          <p:cNvSpPr txBox="1"/>
          <p:nvPr/>
        </p:nvSpPr>
        <p:spPr>
          <a:xfrm>
            <a:off x="182850" y="4391925"/>
            <a:ext cx="4166100" cy="554100"/>
          </a:xfrm>
          <a:prstGeom prst="rect">
            <a:avLst/>
          </a:prstGeom>
          <a:noFill/>
          <a:ln cap="flat" cmpd="sng" w="9525">
            <a:solidFill>
              <a:srgbClr val="000000"/>
            </a:solidFill>
            <a:prstDash val="dot"/>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rPr b="1" lang="en-GB" sz="1200">
                <a:latin typeface="Lato"/>
                <a:ea typeface="Lato"/>
                <a:cs typeface="Lato"/>
                <a:sym typeface="Lato"/>
              </a:rPr>
              <a:t>WHERE, ORDER BY,</a:t>
            </a:r>
            <a:r>
              <a:rPr b="1" lang="en-GB" sz="1200">
                <a:latin typeface="Lato"/>
                <a:ea typeface="Lato"/>
                <a:cs typeface="Lato"/>
                <a:sym typeface="Lato"/>
              </a:rPr>
              <a:t>CASE WHEN, DESC, SUM, AVG, MIN, INNER JOIN</a:t>
            </a:r>
            <a:endParaRPr b="1" sz="1200">
              <a:latin typeface="Lato"/>
              <a:ea typeface="Lato"/>
              <a:cs typeface="Lato"/>
              <a:sym typeface="Lato"/>
            </a:endParaRPr>
          </a:p>
        </p:txBody>
      </p:sp>
      <p:sp>
        <p:nvSpPr>
          <p:cNvPr id="1362" name="Google Shape;1362;p68"/>
          <p:cNvSpPr txBox="1"/>
          <p:nvPr/>
        </p:nvSpPr>
        <p:spPr>
          <a:xfrm>
            <a:off x="4717400" y="4276975"/>
            <a:ext cx="4166100" cy="615600"/>
          </a:xfrm>
          <a:prstGeom prst="rect">
            <a:avLst/>
          </a:prstGeom>
          <a:noFill/>
          <a:ln cap="flat" cmpd="sng" w="9525">
            <a:solidFill>
              <a:srgbClr val="000000"/>
            </a:solidFill>
            <a:prstDash val="dot"/>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LIKE </a:t>
            </a:r>
            <a:br>
              <a:rPr b="1" lang="en-GB">
                <a:latin typeface="Lato"/>
                <a:ea typeface="Lato"/>
                <a:cs typeface="Lato"/>
                <a:sym typeface="Lato"/>
              </a:rPr>
            </a:br>
            <a:r>
              <a:rPr b="1" lang="en-GB">
                <a:latin typeface="Lato"/>
                <a:ea typeface="Lato"/>
                <a:cs typeface="Lato"/>
                <a:sym typeface="Lato"/>
              </a:rPr>
              <a:t>, CASE WHEN</a:t>
            </a:r>
            <a:endParaRPr b="1">
              <a:latin typeface="Lato"/>
              <a:ea typeface="Lato"/>
              <a:cs typeface="Lato"/>
              <a:sym typeface="Lato"/>
            </a:endParaRPr>
          </a:p>
        </p:txBody>
      </p:sp>
      <p:sp>
        <p:nvSpPr>
          <p:cNvPr id="1363" name="Google Shape;1363;p68"/>
          <p:cNvSpPr txBox="1"/>
          <p:nvPr/>
        </p:nvSpPr>
        <p:spPr>
          <a:xfrm>
            <a:off x="4448750" y="531400"/>
            <a:ext cx="4531800" cy="369300"/>
          </a:xfrm>
          <a:prstGeom prst="rect">
            <a:avLst/>
          </a:prstGeom>
          <a:solidFill>
            <a:schemeClr val="lt1"/>
          </a:solid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sz="1200">
                <a:solidFill>
                  <a:srgbClr val="FF9900"/>
                </a:solidFill>
                <a:latin typeface="Lato"/>
                <a:ea typeface="Lato"/>
                <a:cs typeface="Lato"/>
                <a:sym typeface="Lato"/>
              </a:rPr>
              <a:t>2</a:t>
            </a:r>
            <a:r>
              <a:rPr b="1" lang="en-GB" sz="1200">
                <a:solidFill>
                  <a:srgbClr val="FF9900"/>
                </a:solidFill>
                <a:latin typeface="Lato"/>
                <a:ea typeface="Lato"/>
                <a:cs typeface="Lato"/>
                <a:sym typeface="Lato"/>
              </a:rPr>
              <a:t> |</a:t>
            </a:r>
            <a:r>
              <a:rPr b="1" lang="en-GB" sz="1200">
                <a:latin typeface="Lato"/>
                <a:ea typeface="Lato"/>
                <a:cs typeface="Lato"/>
                <a:sym typeface="Lato"/>
              </a:rPr>
              <a:t> A query to check the status of insurance of a customer</a:t>
            </a:r>
            <a:endParaRPr b="1" sz="1200">
              <a:latin typeface="Lato"/>
              <a:ea typeface="Lato"/>
              <a:cs typeface="Lato"/>
              <a:sym typeface="Lato"/>
            </a:endParaRPr>
          </a:p>
        </p:txBody>
      </p:sp>
      <p:sp>
        <p:nvSpPr>
          <p:cNvPr id="1364" name="Google Shape;1364;p68"/>
          <p:cNvSpPr txBox="1"/>
          <p:nvPr/>
        </p:nvSpPr>
        <p:spPr>
          <a:xfrm>
            <a:off x="221600" y="1067325"/>
            <a:ext cx="4281300" cy="2124000"/>
          </a:xfrm>
          <a:prstGeom prst="rect">
            <a:avLst/>
          </a:prstGeom>
          <a:noFill/>
          <a:ln cap="flat" cmpd="sng" w="9525">
            <a:solidFill>
              <a:srgbClr val="FF9900"/>
            </a:solidFill>
            <a:prstDash val="dot"/>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SELECT offeringName, </a:t>
            </a:r>
            <a:endParaRPr sz="900">
              <a:latin typeface="Lato"/>
              <a:ea typeface="Lato"/>
              <a:cs typeface="Lato"/>
              <a:sym typeface="Lato"/>
            </a:endParaRPr>
          </a:p>
          <a:p>
            <a:pPr indent="0" lvl="0" marL="0" rtl="0" algn="l">
              <a:spcBef>
                <a:spcPts val="0"/>
              </a:spcBef>
              <a:spcAft>
                <a:spcPts val="0"/>
              </a:spcAft>
              <a:buNone/>
            </a:pPr>
            <a:r>
              <a:rPr b="1" lang="en-GB" sz="900">
                <a:solidFill>
                  <a:srgbClr val="FF9900"/>
                </a:solidFill>
                <a:latin typeface="Lato"/>
                <a:ea typeface="Lato"/>
                <a:cs typeface="Lato"/>
                <a:sym typeface="Lato"/>
              </a:rPr>
              <a:t>SUM</a:t>
            </a:r>
            <a:r>
              <a:rPr lang="en-GB" sz="900">
                <a:latin typeface="Lato"/>
                <a:ea typeface="Lato"/>
                <a:cs typeface="Lato"/>
                <a:sym typeface="Lato"/>
              </a:rPr>
              <a:t>(quantity) as total_quantity</a:t>
            </a:r>
            <a:endParaRPr sz="900">
              <a:latin typeface="Lato"/>
              <a:ea typeface="Lato"/>
              <a:cs typeface="Lato"/>
              <a:sym typeface="Lato"/>
            </a:endParaRPr>
          </a:p>
          <a:p>
            <a:pPr indent="0" lvl="0" marL="0" rtl="0" algn="l">
              <a:spcBef>
                <a:spcPts val="0"/>
              </a:spcBef>
              <a:spcAft>
                <a:spcPts val="0"/>
              </a:spcAft>
              <a:buNone/>
            </a:pPr>
            <a:r>
              <a:rPr lang="en-GB" sz="900">
                <a:latin typeface="Lato"/>
                <a:ea typeface="Lato"/>
                <a:cs typeface="Lato"/>
                <a:sym typeface="Lato"/>
              </a:rPr>
              <a:t>,</a:t>
            </a:r>
            <a:r>
              <a:rPr b="1" lang="en-GB" sz="900">
                <a:solidFill>
                  <a:srgbClr val="FF9900"/>
                </a:solidFill>
                <a:latin typeface="Lato"/>
                <a:ea typeface="Lato"/>
                <a:cs typeface="Lato"/>
                <a:sym typeface="Lato"/>
              </a:rPr>
              <a:t>AVG</a:t>
            </a:r>
            <a:r>
              <a:rPr lang="en-GB" sz="900">
                <a:latin typeface="Lato"/>
                <a:ea typeface="Lato"/>
                <a:cs typeface="Lato"/>
                <a:sym typeface="Lato"/>
              </a:rPr>
              <a:t>(cast(order_item_details.quantity as real)) as avg_quantity</a:t>
            </a:r>
            <a:endParaRPr sz="900">
              <a:latin typeface="Lato"/>
              <a:ea typeface="Lato"/>
              <a:cs typeface="Lato"/>
              <a:sym typeface="Lato"/>
            </a:endParaRPr>
          </a:p>
          <a:p>
            <a:pPr indent="0" lvl="0" marL="0" rtl="0" algn="l">
              <a:spcBef>
                <a:spcPts val="0"/>
              </a:spcBef>
              <a:spcAft>
                <a:spcPts val="0"/>
              </a:spcAft>
              <a:buNone/>
            </a:pPr>
            <a:r>
              <a:rPr lang="en-GB" sz="900">
                <a:latin typeface="Lato"/>
                <a:ea typeface="Lato"/>
                <a:cs typeface="Lato"/>
                <a:sym typeface="Lato"/>
              </a:rPr>
              <a:t>,</a:t>
            </a:r>
            <a:r>
              <a:rPr b="1" lang="en-GB" sz="900">
                <a:solidFill>
                  <a:srgbClr val="FF9900"/>
                </a:solidFill>
                <a:latin typeface="Lato"/>
                <a:ea typeface="Lato"/>
                <a:cs typeface="Lato"/>
                <a:sym typeface="Lato"/>
              </a:rPr>
              <a:t>MIN</a:t>
            </a:r>
            <a:r>
              <a:rPr lang="en-GB" sz="900">
                <a:latin typeface="Lato"/>
                <a:ea typeface="Lato"/>
                <a:cs typeface="Lato"/>
                <a:sym typeface="Lato"/>
              </a:rPr>
              <a:t>(order_item_details.quantity) as lowest_quantity</a:t>
            </a:r>
            <a:endParaRPr sz="900">
              <a:latin typeface="Lato"/>
              <a:ea typeface="Lato"/>
              <a:cs typeface="Lato"/>
              <a:sym typeface="Lato"/>
            </a:endParaRPr>
          </a:p>
          <a:p>
            <a:pPr indent="0" lvl="0" marL="0" rtl="0" algn="l">
              <a:spcBef>
                <a:spcPts val="0"/>
              </a:spcBef>
              <a:spcAft>
                <a:spcPts val="0"/>
              </a:spcAft>
              <a:buNone/>
            </a:pPr>
            <a:r>
              <a:rPr b="1" lang="en-GB" sz="900">
                <a:solidFill>
                  <a:srgbClr val="FF9900"/>
                </a:solidFill>
                <a:latin typeface="Lato"/>
                <a:ea typeface="Lato"/>
                <a:cs typeface="Lato"/>
                <a:sym typeface="Lato"/>
              </a:rPr>
              <a:t>,CASE</a:t>
            </a:r>
            <a:endParaRPr b="1" sz="900">
              <a:solidFill>
                <a:srgbClr val="FF9900"/>
              </a:solidFill>
              <a:latin typeface="Lato"/>
              <a:ea typeface="Lato"/>
              <a:cs typeface="Lato"/>
              <a:sym typeface="Lato"/>
            </a:endParaRPr>
          </a:p>
          <a:p>
            <a:pPr indent="0" lvl="0" marL="0" rtl="0" algn="l">
              <a:spcBef>
                <a:spcPts val="0"/>
              </a:spcBef>
              <a:spcAft>
                <a:spcPts val="0"/>
              </a:spcAft>
              <a:buNone/>
            </a:pPr>
            <a:r>
              <a:rPr b="1" lang="en-GB" sz="900">
                <a:solidFill>
                  <a:srgbClr val="FF9900"/>
                </a:solidFill>
                <a:latin typeface="Lato"/>
                <a:ea typeface="Lato"/>
                <a:cs typeface="Lato"/>
                <a:sym typeface="Lato"/>
              </a:rPr>
              <a:t>    WHEN SUM(quantity) &gt; 1000  THEN 'The order is a BULK ORDER'</a:t>
            </a:r>
            <a:endParaRPr b="1" sz="900">
              <a:solidFill>
                <a:srgbClr val="FF9900"/>
              </a:solidFill>
              <a:latin typeface="Lato"/>
              <a:ea typeface="Lato"/>
              <a:cs typeface="Lato"/>
              <a:sym typeface="Lato"/>
            </a:endParaRPr>
          </a:p>
          <a:p>
            <a:pPr indent="0" lvl="0" marL="0" rtl="0" algn="l">
              <a:spcBef>
                <a:spcPts val="0"/>
              </a:spcBef>
              <a:spcAft>
                <a:spcPts val="0"/>
              </a:spcAft>
              <a:buNone/>
            </a:pPr>
            <a:r>
              <a:rPr b="1" lang="en-GB" sz="900">
                <a:solidFill>
                  <a:srgbClr val="FF9900"/>
                </a:solidFill>
                <a:latin typeface="Lato"/>
                <a:ea typeface="Lato"/>
                <a:cs typeface="Lato"/>
                <a:sym typeface="Lato"/>
              </a:rPr>
              <a:t>    ELSE 'The order is a REGULAR ORDER'</a:t>
            </a:r>
            <a:endParaRPr b="1" sz="900">
              <a:solidFill>
                <a:srgbClr val="FF9900"/>
              </a:solidFill>
              <a:latin typeface="Lato"/>
              <a:ea typeface="Lato"/>
              <a:cs typeface="Lato"/>
              <a:sym typeface="Lato"/>
            </a:endParaRPr>
          </a:p>
          <a:p>
            <a:pPr indent="0" lvl="0" marL="0" rtl="0" algn="l">
              <a:spcBef>
                <a:spcPts val="0"/>
              </a:spcBef>
              <a:spcAft>
                <a:spcPts val="0"/>
              </a:spcAft>
              <a:buNone/>
            </a:pPr>
            <a:r>
              <a:rPr b="1" lang="en-GB" sz="900">
                <a:solidFill>
                  <a:srgbClr val="FF9900"/>
                </a:solidFill>
                <a:latin typeface="Lato"/>
                <a:ea typeface="Lato"/>
                <a:cs typeface="Lato"/>
                <a:sym typeface="Lato"/>
              </a:rPr>
              <a:t>END AS BulkStatus</a:t>
            </a:r>
            <a:endParaRPr b="1" sz="900">
              <a:solidFill>
                <a:srgbClr val="FF9900"/>
              </a:solidFill>
              <a:latin typeface="Lato"/>
              <a:ea typeface="Lato"/>
              <a:cs typeface="Lato"/>
              <a:sym typeface="Lato"/>
            </a:endParaRPr>
          </a:p>
          <a:p>
            <a:pPr indent="0" lvl="0" marL="0" rtl="0" algn="l">
              <a:spcBef>
                <a:spcPts val="0"/>
              </a:spcBef>
              <a:spcAft>
                <a:spcPts val="0"/>
              </a:spcAft>
              <a:buNone/>
            </a:pPr>
            <a:r>
              <a:rPr lang="en-GB" sz="900">
                <a:latin typeface="Lato"/>
                <a:ea typeface="Lato"/>
                <a:cs typeface="Lato"/>
                <a:sym typeface="Lato"/>
              </a:rPr>
              <a:t>FROM offering </a:t>
            </a:r>
            <a:endParaRPr sz="900">
              <a:latin typeface="Lato"/>
              <a:ea typeface="Lato"/>
              <a:cs typeface="Lato"/>
              <a:sym typeface="Lato"/>
            </a:endParaRPr>
          </a:p>
          <a:p>
            <a:pPr indent="0" lvl="0" marL="0" rtl="0" algn="l">
              <a:spcBef>
                <a:spcPts val="0"/>
              </a:spcBef>
              <a:spcAft>
                <a:spcPts val="0"/>
              </a:spcAft>
              <a:buNone/>
            </a:pPr>
            <a:r>
              <a:rPr lang="en-GB" sz="900">
                <a:latin typeface="Lato"/>
                <a:ea typeface="Lato"/>
                <a:cs typeface="Lato"/>
                <a:sym typeface="Lato"/>
              </a:rPr>
              <a:t>INNER JOIN order_item_details ON offering.offeringID = order_item_details.offeringID</a:t>
            </a:r>
            <a:endParaRPr sz="900">
              <a:latin typeface="Lato"/>
              <a:ea typeface="Lato"/>
              <a:cs typeface="Lato"/>
              <a:sym typeface="Lato"/>
            </a:endParaRPr>
          </a:p>
          <a:p>
            <a:pPr indent="0" lvl="0" marL="0" rtl="0" algn="l">
              <a:spcBef>
                <a:spcPts val="0"/>
              </a:spcBef>
              <a:spcAft>
                <a:spcPts val="0"/>
              </a:spcAft>
              <a:buNone/>
            </a:pPr>
            <a:r>
              <a:rPr lang="en-GB" sz="900">
                <a:latin typeface="Lato"/>
                <a:ea typeface="Lato"/>
                <a:cs typeface="Lato"/>
                <a:sym typeface="Lato"/>
              </a:rPr>
              <a:t>INNER JOIN orders ON order_item_details.orderid = orders.orderID </a:t>
            </a:r>
            <a:endParaRPr sz="900">
              <a:latin typeface="Lato"/>
              <a:ea typeface="Lato"/>
              <a:cs typeface="Lato"/>
              <a:sym typeface="Lato"/>
            </a:endParaRPr>
          </a:p>
          <a:p>
            <a:pPr indent="0" lvl="0" marL="0" rtl="0" algn="l">
              <a:spcBef>
                <a:spcPts val="0"/>
              </a:spcBef>
              <a:spcAft>
                <a:spcPts val="0"/>
              </a:spcAft>
              <a:buNone/>
            </a:pPr>
            <a:r>
              <a:rPr lang="en-GB" sz="900">
                <a:latin typeface="Lato"/>
                <a:ea typeface="Lato"/>
                <a:cs typeface="Lato"/>
                <a:sym typeface="Lato"/>
              </a:rPr>
              <a:t>WHERE offeringType = 'Item'</a:t>
            </a:r>
            <a:endParaRPr sz="900">
              <a:latin typeface="Lato"/>
              <a:ea typeface="Lato"/>
              <a:cs typeface="Lato"/>
              <a:sym typeface="Lato"/>
            </a:endParaRPr>
          </a:p>
          <a:p>
            <a:pPr indent="0" lvl="0" marL="0" rtl="0" algn="l">
              <a:spcBef>
                <a:spcPts val="0"/>
              </a:spcBef>
              <a:spcAft>
                <a:spcPts val="0"/>
              </a:spcAft>
              <a:buNone/>
            </a:pPr>
            <a:r>
              <a:rPr lang="en-GB" sz="900">
                <a:solidFill>
                  <a:srgbClr val="FF9900"/>
                </a:solidFill>
                <a:latin typeface="Lato"/>
                <a:ea typeface="Lato"/>
                <a:cs typeface="Lato"/>
                <a:sym typeface="Lato"/>
              </a:rPr>
              <a:t>GROUP BY 1 ORDER BY 2 DESC LIMIT 5</a:t>
            </a:r>
            <a:r>
              <a:rPr lang="en-GB" sz="900">
                <a:latin typeface="Lato"/>
                <a:ea typeface="Lato"/>
                <a:cs typeface="Lato"/>
                <a:sym typeface="Lato"/>
              </a:rPr>
              <a:t>;</a:t>
            </a:r>
            <a:endParaRPr sz="900">
              <a:latin typeface="Lato"/>
              <a:ea typeface="Lato"/>
              <a:cs typeface="Lato"/>
              <a:sym typeface="Lato"/>
            </a:endParaRPr>
          </a:p>
        </p:txBody>
      </p:sp>
      <p:sp>
        <p:nvSpPr>
          <p:cNvPr id="1365" name="Google Shape;1365;p68"/>
          <p:cNvSpPr txBox="1"/>
          <p:nvPr/>
        </p:nvSpPr>
        <p:spPr>
          <a:xfrm>
            <a:off x="4717400" y="1067325"/>
            <a:ext cx="4281300" cy="1416000"/>
          </a:xfrm>
          <a:prstGeom prst="rect">
            <a:avLst/>
          </a:prstGeom>
          <a:noFill/>
          <a:ln cap="flat" cmpd="sng" w="9525">
            <a:solidFill>
              <a:srgbClr val="FF9900"/>
            </a:solidFill>
            <a:prstDash val="dot"/>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rPr lang="en-GB" sz="1000">
                <a:latin typeface="Lato"/>
                <a:ea typeface="Lato"/>
                <a:cs typeface="Lato"/>
                <a:sym typeface="Lato"/>
              </a:rPr>
              <a:t>SELECT CustomerID, CustomerFirstName, CustomerLastName</a:t>
            </a:r>
            <a:endParaRPr sz="1000">
              <a:latin typeface="Lato"/>
              <a:ea typeface="Lato"/>
              <a:cs typeface="Lato"/>
              <a:sym typeface="Lato"/>
            </a:endParaRPr>
          </a:p>
          <a:p>
            <a:pPr indent="0" lvl="0" marL="0" rtl="0" algn="l">
              <a:spcBef>
                <a:spcPts val="0"/>
              </a:spcBef>
              <a:spcAft>
                <a:spcPts val="0"/>
              </a:spcAft>
              <a:buNone/>
            </a:pPr>
            <a:r>
              <a:rPr b="1" lang="en-GB" sz="1000">
                <a:solidFill>
                  <a:srgbClr val="FF9900"/>
                </a:solidFill>
                <a:latin typeface="Lato"/>
                <a:ea typeface="Lato"/>
                <a:cs typeface="Lato"/>
                <a:sym typeface="Lato"/>
              </a:rPr>
              <a:t>,CASE</a:t>
            </a:r>
            <a:endParaRPr b="1" sz="1000">
              <a:solidFill>
                <a:srgbClr val="FF9900"/>
              </a:solidFill>
              <a:latin typeface="Lato"/>
              <a:ea typeface="Lato"/>
              <a:cs typeface="Lato"/>
              <a:sym typeface="Lato"/>
            </a:endParaRPr>
          </a:p>
          <a:p>
            <a:pPr indent="0" lvl="0" marL="0" rtl="0" algn="l">
              <a:spcBef>
                <a:spcPts val="0"/>
              </a:spcBef>
              <a:spcAft>
                <a:spcPts val="0"/>
              </a:spcAft>
              <a:buNone/>
            </a:pPr>
            <a:r>
              <a:rPr b="1" lang="en-GB" sz="1000">
                <a:solidFill>
                  <a:srgbClr val="FF9900"/>
                </a:solidFill>
                <a:latin typeface="Lato"/>
                <a:ea typeface="Lato"/>
                <a:cs typeface="Lato"/>
                <a:sym typeface="Lato"/>
              </a:rPr>
              <a:t>    WHEN healthInsuranceID IS NOT NULL THEN 'The customer is insured!'</a:t>
            </a:r>
            <a:endParaRPr b="1" sz="1000">
              <a:solidFill>
                <a:srgbClr val="FF9900"/>
              </a:solidFill>
              <a:latin typeface="Lato"/>
              <a:ea typeface="Lato"/>
              <a:cs typeface="Lato"/>
              <a:sym typeface="Lato"/>
            </a:endParaRPr>
          </a:p>
          <a:p>
            <a:pPr indent="0" lvl="0" marL="0" rtl="0" algn="l">
              <a:spcBef>
                <a:spcPts val="0"/>
              </a:spcBef>
              <a:spcAft>
                <a:spcPts val="0"/>
              </a:spcAft>
              <a:buNone/>
            </a:pPr>
            <a:r>
              <a:rPr b="1" lang="en-GB" sz="1000">
                <a:solidFill>
                  <a:srgbClr val="FF9900"/>
                </a:solidFill>
                <a:latin typeface="Lato"/>
                <a:ea typeface="Lato"/>
                <a:cs typeface="Lato"/>
                <a:sym typeface="Lato"/>
              </a:rPr>
              <a:t>    ELSE 'The customer is not insured!'</a:t>
            </a:r>
            <a:endParaRPr b="1" sz="1000">
              <a:solidFill>
                <a:srgbClr val="FF9900"/>
              </a:solidFill>
              <a:latin typeface="Lato"/>
              <a:ea typeface="Lato"/>
              <a:cs typeface="Lato"/>
              <a:sym typeface="Lato"/>
            </a:endParaRPr>
          </a:p>
          <a:p>
            <a:pPr indent="0" lvl="0" marL="0" rtl="0" algn="l">
              <a:spcBef>
                <a:spcPts val="0"/>
              </a:spcBef>
              <a:spcAft>
                <a:spcPts val="0"/>
              </a:spcAft>
              <a:buNone/>
            </a:pPr>
            <a:r>
              <a:rPr b="1" lang="en-GB" sz="1000">
                <a:solidFill>
                  <a:srgbClr val="FF9900"/>
                </a:solidFill>
                <a:latin typeface="Lato"/>
                <a:ea typeface="Lato"/>
                <a:cs typeface="Lato"/>
                <a:sym typeface="Lato"/>
              </a:rPr>
              <a:t>END AS InsuranceStatus</a:t>
            </a:r>
            <a:endParaRPr b="1" sz="1000">
              <a:solidFill>
                <a:srgbClr val="FF9900"/>
              </a:solidFill>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FROM customer;</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p:txBody>
      </p:sp>
      <p:pic>
        <p:nvPicPr>
          <p:cNvPr id="1366" name="Google Shape;1366;p68"/>
          <p:cNvPicPr preferRelativeResize="0"/>
          <p:nvPr/>
        </p:nvPicPr>
        <p:blipFill>
          <a:blip r:embed="rId3">
            <a:alphaModFix/>
          </a:blip>
          <a:stretch>
            <a:fillRect/>
          </a:stretch>
        </p:blipFill>
        <p:spPr>
          <a:xfrm>
            <a:off x="685422" y="3421949"/>
            <a:ext cx="3353653" cy="904300"/>
          </a:xfrm>
          <a:prstGeom prst="rect">
            <a:avLst/>
          </a:prstGeom>
          <a:noFill/>
          <a:ln cap="flat" cmpd="sng" w="9525">
            <a:solidFill>
              <a:srgbClr val="FF9900"/>
            </a:solidFill>
            <a:prstDash val="solid"/>
            <a:round/>
            <a:headEnd len="sm" w="sm" type="none"/>
            <a:tailEnd len="sm" w="sm" type="none"/>
          </a:ln>
        </p:spPr>
      </p:pic>
      <p:pic>
        <p:nvPicPr>
          <p:cNvPr id="1367" name="Google Shape;1367;p68"/>
          <p:cNvPicPr preferRelativeResize="0"/>
          <p:nvPr/>
        </p:nvPicPr>
        <p:blipFill>
          <a:blip r:embed="rId4">
            <a:alphaModFix/>
          </a:blip>
          <a:stretch>
            <a:fillRect/>
          </a:stretch>
        </p:blipFill>
        <p:spPr>
          <a:xfrm>
            <a:off x="5210187" y="2647644"/>
            <a:ext cx="3008926" cy="1465000"/>
          </a:xfrm>
          <a:prstGeom prst="rect">
            <a:avLst/>
          </a:prstGeom>
          <a:noFill/>
          <a:ln cap="flat" cmpd="sng" w="9525">
            <a:solidFill>
              <a:srgbClr val="FF9900"/>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69"/>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9"/>
          <p:cNvSpPr txBox="1"/>
          <p:nvPr/>
        </p:nvSpPr>
        <p:spPr>
          <a:xfrm>
            <a:off x="76200" y="-76200"/>
            <a:ext cx="5498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6.3 </a:t>
            </a:r>
            <a:r>
              <a:rPr lang="en-GB" sz="1300">
                <a:solidFill>
                  <a:schemeClr val="lt1"/>
                </a:solidFill>
                <a:latin typeface="Raleway"/>
                <a:ea typeface="Raleway"/>
                <a:cs typeface="Raleway"/>
                <a:sym typeface="Raleway"/>
              </a:rPr>
              <a:t>Data Manipulation Language: Querying of Data</a:t>
            </a:r>
            <a:endParaRPr b="1" sz="2600">
              <a:solidFill>
                <a:schemeClr val="lt1"/>
              </a:solidFill>
              <a:latin typeface="Raleway"/>
              <a:ea typeface="Raleway"/>
              <a:cs typeface="Raleway"/>
              <a:sym typeface="Raleway"/>
            </a:endParaRPr>
          </a:p>
          <a:p>
            <a:pPr indent="0" lvl="0" marL="0" rtl="0" algn="l">
              <a:spcBef>
                <a:spcPts val="0"/>
              </a:spcBef>
              <a:spcAft>
                <a:spcPts val="0"/>
              </a:spcAft>
              <a:buNone/>
            </a:pPr>
            <a:r>
              <a:t/>
            </a:r>
            <a:endParaRPr b="1" sz="2600">
              <a:solidFill>
                <a:schemeClr val="lt1"/>
              </a:solidFill>
              <a:latin typeface="Raleway"/>
              <a:ea typeface="Raleway"/>
              <a:cs typeface="Raleway"/>
              <a:sym typeface="Raleway"/>
            </a:endParaRPr>
          </a:p>
        </p:txBody>
      </p:sp>
      <p:sp>
        <p:nvSpPr>
          <p:cNvPr id="1374" name="Google Shape;1374;p69"/>
          <p:cNvSpPr txBox="1"/>
          <p:nvPr/>
        </p:nvSpPr>
        <p:spPr>
          <a:xfrm>
            <a:off x="221600" y="1613638"/>
            <a:ext cx="4281300" cy="2339700"/>
          </a:xfrm>
          <a:prstGeom prst="rect">
            <a:avLst/>
          </a:prstGeom>
          <a:noFill/>
          <a:ln cap="flat" cmpd="sng" w="9525">
            <a:solidFill>
              <a:srgbClr val="FF9900"/>
            </a:solidFill>
            <a:prstDash val="dot"/>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rPr lang="en-GB" sz="1000">
                <a:latin typeface="Lato"/>
                <a:ea typeface="Lato"/>
                <a:cs typeface="Lato"/>
                <a:sym typeface="Lato"/>
              </a:rPr>
              <a:t>SELECT offering.offeringName as ItemName,</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	COUNT(order_item_details.offeringID) as total_items </a:t>
            </a:r>
            <a:endParaRPr sz="1000">
              <a:latin typeface="Lato"/>
              <a:ea typeface="Lato"/>
              <a:cs typeface="Lato"/>
              <a:sym typeface="Lato"/>
            </a:endParaRPr>
          </a:p>
          <a:p>
            <a:pPr indent="0" lvl="0" marL="0" rtl="0" algn="l">
              <a:spcBef>
                <a:spcPts val="0"/>
              </a:spcBef>
              <a:spcAft>
                <a:spcPts val="0"/>
              </a:spcAft>
              <a:buNone/>
            </a:pPr>
            <a:r>
              <a:rPr b="1" lang="en-GB" sz="1000">
                <a:solidFill>
                  <a:srgbClr val="FF9900"/>
                </a:solidFill>
                <a:latin typeface="Lato"/>
                <a:ea typeface="Lato"/>
                <a:cs typeface="Lato"/>
                <a:sym typeface="Lato"/>
              </a:rPr>
              <a:t> FROM </a:t>
            </a:r>
            <a:endParaRPr b="1" sz="1000">
              <a:solidFill>
                <a:srgbClr val="FF9900"/>
              </a:solidFill>
              <a:latin typeface="Lato"/>
              <a:ea typeface="Lato"/>
              <a:cs typeface="Lato"/>
              <a:sym typeface="Lato"/>
            </a:endParaRPr>
          </a:p>
          <a:p>
            <a:pPr indent="0" lvl="0" marL="0" rtl="0" algn="l">
              <a:spcBef>
                <a:spcPts val="0"/>
              </a:spcBef>
              <a:spcAft>
                <a:spcPts val="0"/>
              </a:spcAft>
              <a:buNone/>
            </a:pPr>
            <a:r>
              <a:rPr b="1" lang="en-GB" sz="1000">
                <a:solidFill>
                  <a:srgbClr val="FF9900"/>
                </a:solidFill>
                <a:latin typeface="Lato"/>
                <a:ea typeface="Lato"/>
                <a:cs typeface="Lato"/>
                <a:sym typeface="Lato"/>
              </a:rPr>
              <a:t>orders,order_item_details,supplier_branch,offering</a:t>
            </a:r>
            <a:endParaRPr b="1" sz="1000">
              <a:solidFill>
                <a:srgbClr val="FF9900"/>
              </a:solidFill>
              <a:latin typeface="Lato"/>
              <a:ea typeface="Lato"/>
              <a:cs typeface="Lato"/>
              <a:sym typeface="Lato"/>
            </a:endParaRPr>
          </a:p>
          <a:p>
            <a:pPr indent="0" lvl="0" marL="0" rtl="0" algn="l">
              <a:spcBef>
                <a:spcPts val="0"/>
              </a:spcBef>
              <a:spcAft>
                <a:spcPts val="0"/>
              </a:spcAft>
              <a:buNone/>
            </a:pPr>
            <a:r>
              <a:rPr b="1" lang="en-GB" sz="1000">
                <a:solidFill>
                  <a:srgbClr val="FF9900"/>
                </a:solidFill>
                <a:latin typeface="Lato"/>
                <a:ea typeface="Lato"/>
                <a:cs typeface="Lato"/>
                <a:sym typeface="Lato"/>
              </a:rPr>
              <a:t>WHERE </a:t>
            </a:r>
            <a:r>
              <a:rPr lang="en-GB" sz="1000">
                <a:latin typeface="Lato"/>
                <a:ea typeface="Lato"/>
                <a:cs typeface="Lato"/>
                <a:sym typeface="Lato"/>
              </a:rPr>
              <a:t>orders.orderID = order_item_details.orderID</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AND order_item_details.supplierBranchID = supplier_branch.supplierBranchID </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AND order_item_details.offeringID = offering.offeringID</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AND offering.offeringType = 'Item' </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AND supplier_branch.branchName </a:t>
            </a:r>
            <a:r>
              <a:rPr b="1" lang="en-GB" sz="1000">
                <a:solidFill>
                  <a:srgbClr val="FF9900"/>
                </a:solidFill>
                <a:latin typeface="Lato"/>
                <a:ea typeface="Lato"/>
                <a:cs typeface="Lato"/>
                <a:sym typeface="Lato"/>
              </a:rPr>
              <a:t>IN </a:t>
            </a:r>
            <a:r>
              <a:rPr lang="en-GB" sz="1000">
                <a:latin typeface="Lato"/>
                <a:ea typeface="Lato"/>
                <a:cs typeface="Lato"/>
                <a:sym typeface="Lato"/>
              </a:rPr>
              <a:t>('Ethicon Inc, Chicago','Dentsply Sirona Inc, New York')</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AND CAST(date_format(orders.orderdate, '%H') AS SIGNED) </a:t>
            </a:r>
            <a:r>
              <a:rPr b="1" lang="en-GB" sz="1000">
                <a:solidFill>
                  <a:srgbClr val="FF9900"/>
                </a:solidFill>
                <a:latin typeface="Lato"/>
                <a:ea typeface="Lato"/>
                <a:cs typeface="Lato"/>
                <a:sym typeface="Lato"/>
              </a:rPr>
              <a:t>BETWEEN </a:t>
            </a:r>
            <a:r>
              <a:rPr lang="en-GB" sz="1000">
                <a:latin typeface="Lato"/>
                <a:ea typeface="Lato"/>
                <a:cs typeface="Lato"/>
                <a:sym typeface="Lato"/>
              </a:rPr>
              <a:t>0 AND 4</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GROUP BY 1 ORDER BY 2 DESC LIMIT 5;</a:t>
            </a:r>
            <a:endParaRPr sz="1000">
              <a:latin typeface="Lato"/>
              <a:ea typeface="Lato"/>
              <a:cs typeface="Lato"/>
              <a:sym typeface="Lato"/>
            </a:endParaRPr>
          </a:p>
        </p:txBody>
      </p:sp>
      <p:sp>
        <p:nvSpPr>
          <p:cNvPr id="1375" name="Google Shape;1375;p69"/>
          <p:cNvSpPr txBox="1"/>
          <p:nvPr/>
        </p:nvSpPr>
        <p:spPr>
          <a:xfrm>
            <a:off x="221600" y="4657975"/>
            <a:ext cx="4166100" cy="400200"/>
          </a:xfrm>
          <a:prstGeom prst="rect">
            <a:avLst/>
          </a:prstGeom>
          <a:noFill/>
          <a:ln cap="flat" cmpd="sng" w="9525">
            <a:solidFill>
              <a:srgbClr val="000000"/>
            </a:solidFill>
            <a:prstDash val="dot"/>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SYNTAX: BETWEEN, IN, EQUI JOIN</a:t>
            </a:r>
            <a:endParaRPr b="1">
              <a:latin typeface="Lato"/>
              <a:ea typeface="Lato"/>
              <a:cs typeface="Lato"/>
              <a:sym typeface="Lato"/>
            </a:endParaRPr>
          </a:p>
        </p:txBody>
      </p:sp>
      <p:sp>
        <p:nvSpPr>
          <p:cNvPr id="1376" name="Google Shape;1376;p69"/>
          <p:cNvSpPr txBox="1"/>
          <p:nvPr/>
        </p:nvSpPr>
        <p:spPr>
          <a:xfrm>
            <a:off x="4717400" y="4657975"/>
            <a:ext cx="4166100" cy="400200"/>
          </a:xfrm>
          <a:prstGeom prst="rect">
            <a:avLst/>
          </a:prstGeom>
          <a:noFill/>
          <a:ln cap="flat" cmpd="sng" w="9525">
            <a:solidFill>
              <a:srgbClr val="000000"/>
            </a:solidFill>
            <a:prstDash val="dot"/>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SUB QUERY, BOOLEAN, NATURAL JOIN, LIKE</a:t>
            </a:r>
            <a:endParaRPr b="1">
              <a:latin typeface="Lato"/>
              <a:ea typeface="Lato"/>
              <a:cs typeface="Lato"/>
              <a:sym typeface="Lato"/>
            </a:endParaRPr>
          </a:p>
        </p:txBody>
      </p:sp>
      <p:sp>
        <p:nvSpPr>
          <p:cNvPr id="1377" name="Google Shape;1377;p69"/>
          <p:cNvSpPr txBox="1"/>
          <p:nvPr/>
        </p:nvSpPr>
        <p:spPr>
          <a:xfrm>
            <a:off x="4443125" y="683800"/>
            <a:ext cx="4440300" cy="708000"/>
          </a:xfrm>
          <a:prstGeom prst="rect">
            <a:avLst/>
          </a:prstGeom>
          <a:solidFill>
            <a:schemeClr val="lt1"/>
          </a:solid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sz="1200">
                <a:solidFill>
                  <a:srgbClr val="FF9900"/>
                </a:solidFill>
                <a:latin typeface="Lato"/>
                <a:ea typeface="Lato"/>
                <a:cs typeface="Lato"/>
                <a:sym typeface="Lato"/>
              </a:rPr>
              <a:t>4</a:t>
            </a:r>
            <a:r>
              <a:rPr b="1" lang="en-GB" sz="1200">
                <a:solidFill>
                  <a:srgbClr val="FF9900"/>
                </a:solidFill>
                <a:latin typeface="Lato"/>
                <a:ea typeface="Lato"/>
                <a:cs typeface="Lato"/>
                <a:sym typeface="Lato"/>
              </a:rPr>
              <a:t> |</a:t>
            </a:r>
            <a:r>
              <a:rPr b="1" lang="en-GB" sz="1200">
                <a:latin typeface="Lato"/>
                <a:ea typeface="Lato"/>
                <a:cs typeface="Lato"/>
                <a:sym typeface="Lato"/>
              </a:rPr>
              <a:t> </a:t>
            </a:r>
            <a:r>
              <a:rPr b="1" lang="en-GB" sz="1100">
                <a:latin typeface="Lato"/>
                <a:ea typeface="Lato"/>
                <a:cs typeface="Lato"/>
                <a:sym typeface="Lato"/>
              </a:rPr>
              <a:t>What are the top 5 hours of the day that healthcare  doctors (who have been appointed to HealthCenters in NY)  busy with appointments?</a:t>
            </a:r>
            <a:endParaRPr b="1" sz="1100">
              <a:latin typeface="Lato"/>
              <a:ea typeface="Lato"/>
              <a:cs typeface="Lato"/>
              <a:sym typeface="Lato"/>
            </a:endParaRPr>
          </a:p>
        </p:txBody>
      </p:sp>
      <p:sp>
        <p:nvSpPr>
          <p:cNvPr id="1378" name="Google Shape;1378;p69"/>
          <p:cNvSpPr txBox="1"/>
          <p:nvPr/>
        </p:nvSpPr>
        <p:spPr>
          <a:xfrm>
            <a:off x="0" y="683800"/>
            <a:ext cx="4387800" cy="877200"/>
          </a:xfrm>
          <a:prstGeom prst="rect">
            <a:avLst/>
          </a:prstGeom>
          <a:solidFill>
            <a:schemeClr val="lt1"/>
          </a:solid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sz="1200">
                <a:solidFill>
                  <a:srgbClr val="FF9900"/>
                </a:solidFill>
                <a:latin typeface="Lato"/>
                <a:ea typeface="Lato"/>
                <a:cs typeface="Lato"/>
                <a:sym typeface="Lato"/>
              </a:rPr>
              <a:t>3</a:t>
            </a:r>
            <a:r>
              <a:rPr b="1" lang="en-GB" sz="1200">
                <a:solidFill>
                  <a:srgbClr val="FF9900"/>
                </a:solidFill>
                <a:latin typeface="Lato"/>
                <a:ea typeface="Lato"/>
                <a:cs typeface="Lato"/>
                <a:sym typeface="Lato"/>
              </a:rPr>
              <a:t> |</a:t>
            </a:r>
            <a:r>
              <a:rPr b="1" lang="en-GB" sz="1200">
                <a:latin typeface="Lato"/>
                <a:ea typeface="Lato"/>
                <a:cs typeface="Lato"/>
                <a:sym typeface="Lato"/>
              </a:rPr>
              <a:t> </a:t>
            </a:r>
            <a:r>
              <a:rPr b="1" lang="en-GB" sz="1100">
                <a:latin typeface="Lato"/>
                <a:ea typeface="Lato"/>
                <a:cs typeface="Lato"/>
                <a:sym typeface="Lato"/>
              </a:rPr>
              <a:t>What are the top 5 most popular items that were purchased considering only orders during midnight hours </a:t>
            </a:r>
            <a:r>
              <a:rPr i="1" lang="en-GB" sz="1100">
                <a:latin typeface="Lato"/>
                <a:ea typeface="Lato"/>
                <a:cs typeface="Lato"/>
                <a:sym typeface="Lato"/>
              </a:rPr>
              <a:t>12am-4am</a:t>
            </a:r>
            <a:r>
              <a:rPr b="1" lang="en-GB" sz="1100">
                <a:latin typeface="Lato"/>
                <a:ea typeface="Lato"/>
                <a:cs typeface="Lato"/>
                <a:sym typeface="Lato"/>
              </a:rPr>
              <a:t> and items only ordered from </a:t>
            </a:r>
            <a:r>
              <a:rPr i="1" lang="en-GB" sz="1100">
                <a:latin typeface="Lato"/>
                <a:ea typeface="Lato"/>
                <a:cs typeface="Lato"/>
                <a:sym typeface="Lato"/>
              </a:rPr>
              <a:t>Branchs Ethicon Inc, Chicago</a:t>
            </a:r>
            <a:r>
              <a:rPr b="1" i="1" lang="en-GB" sz="1100">
                <a:latin typeface="Lato"/>
                <a:ea typeface="Lato"/>
                <a:cs typeface="Lato"/>
                <a:sym typeface="Lato"/>
              </a:rPr>
              <a:t> </a:t>
            </a:r>
            <a:r>
              <a:rPr b="1" lang="en-GB" sz="1100">
                <a:latin typeface="Lato"/>
                <a:ea typeface="Lato"/>
                <a:cs typeface="Lato"/>
                <a:sym typeface="Lato"/>
              </a:rPr>
              <a:t>and </a:t>
            </a:r>
            <a:r>
              <a:rPr i="1" lang="en-GB" sz="1100">
                <a:latin typeface="Lato"/>
                <a:ea typeface="Lato"/>
                <a:cs typeface="Lato"/>
                <a:sym typeface="Lato"/>
              </a:rPr>
              <a:t>Dentsply Sirona Inc, New York</a:t>
            </a:r>
            <a:endParaRPr i="1" sz="1100">
              <a:latin typeface="Lato"/>
              <a:ea typeface="Lato"/>
              <a:cs typeface="Lato"/>
              <a:sym typeface="Lato"/>
            </a:endParaRPr>
          </a:p>
        </p:txBody>
      </p:sp>
      <p:sp>
        <p:nvSpPr>
          <p:cNvPr id="1379" name="Google Shape;1379;p69"/>
          <p:cNvSpPr txBox="1"/>
          <p:nvPr/>
        </p:nvSpPr>
        <p:spPr>
          <a:xfrm>
            <a:off x="-98725" y="447400"/>
            <a:ext cx="4387800" cy="384900"/>
          </a:xfrm>
          <a:prstGeom prst="rect">
            <a:avLst/>
          </a:prstGeom>
          <a:no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sz="1300">
                <a:solidFill>
                  <a:srgbClr val="FF9900"/>
                </a:solidFill>
                <a:latin typeface="Lato"/>
                <a:ea typeface="Lato"/>
                <a:cs typeface="Lato"/>
                <a:sym typeface="Lato"/>
              </a:rPr>
              <a:t>Marketing</a:t>
            </a:r>
            <a:endParaRPr b="1" sz="1300">
              <a:latin typeface="Lato"/>
              <a:ea typeface="Lato"/>
              <a:cs typeface="Lato"/>
              <a:sym typeface="Lato"/>
            </a:endParaRPr>
          </a:p>
        </p:txBody>
      </p:sp>
      <p:sp>
        <p:nvSpPr>
          <p:cNvPr id="1380" name="Google Shape;1380;p69"/>
          <p:cNvSpPr txBox="1"/>
          <p:nvPr/>
        </p:nvSpPr>
        <p:spPr>
          <a:xfrm>
            <a:off x="4336400" y="447400"/>
            <a:ext cx="4387800" cy="384900"/>
          </a:xfrm>
          <a:prstGeom prst="rect">
            <a:avLst/>
          </a:prstGeom>
          <a:no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sz="1300">
                <a:solidFill>
                  <a:srgbClr val="FF9900"/>
                </a:solidFill>
                <a:latin typeface="Lato"/>
                <a:ea typeface="Lato"/>
                <a:cs typeface="Lato"/>
                <a:sym typeface="Lato"/>
              </a:rPr>
              <a:t>Emergency Department </a:t>
            </a:r>
            <a:endParaRPr b="1" sz="1300">
              <a:latin typeface="Lato"/>
              <a:ea typeface="Lato"/>
              <a:cs typeface="Lato"/>
              <a:sym typeface="Lato"/>
            </a:endParaRPr>
          </a:p>
        </p:txBody>
      </p:sp>
      <p:sp>
        <p:nvSpPr>
          <p:cNvPr id="1381" name="Google Shape;1381;p69"/>
          <p:cNvSpPr txBox="1"/>
          <p:nvPr/>
        </p:nvSpPr>
        <p:spPr>
          <a:xfrm>
            <a:off x="4717400" y="1560150"/>
            <a:ext cx="4166100" cy="1416000"/>
          </a:xfrm>
          <a:prstGeom prst="rect">
            <a:avLst/>
          </a:prstGeom>
          <a:noFill/>
          <a:ln cap="flat" cmpd="sng" w="9525">
            <a:solidFill>
              <a:srgbClr val="FF9900"/>
            </a:solidFill>
            <a:prstDash val="dot"/>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rPr lang="en-GB" sz="1000">
                <a:latin typeface="Lato"/>
                <a:ea typeface="Lato"/>
                <a:cs typeface="Lato"/>
                <a:sym typeface="Lato"/>
              </a:rPr>
              <a:t>SELECT CAST(date_format(appointmentdate, '%H') AS SIGNED) AS hour_of_day,</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COUNT(DISTINCT appointmentID) AS total_appointments</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FROM appointment </a:t>
            </a:r>
            <a:r>
              <a:rPr b="1" lang="en-GB" sz="1000">
                <a:solidFill>
                  <a:srgbClr val="FF9900"/>
                </a:solidFill>
                <a:latin typeface="Lato"/>
                <a:ea typeface="Lato"/>
                <a:cs typeface="Lato"/>
                <a:sym typeface="Lato"/>
              </a:rPr>
              <a:t>NATURAL JOIN</a:t>
            </a:r>
            <a:r>
              <a:rPr lang="en-GB" sz="1000">
                <a:latin typeface="Lato"/>
                <a:ea typeface="Lato"/>
                <a:cs typeface="Lato"/>
                <a:sym typeface="Lato"/>
              </a:rPr>
              <a:t> healthcare_provider</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WHERE </a:t>
            </a:r>
            <a:r>
              <a:rPr b="1" lang="en-GB" sz="1000">
                <a:solidFill>
                  <a:srgbClr val="FF9900"/>
                </a:solidFill>
                <a:latin typeface="Lato"/>
                <a:ea typeface="Lato"/>
                <a:cs typeface="Lato"/>
                <a:sym typeface="Lato"/>
              </a:rPr>
              <a:t>isHealthCareDoctor = 1</a:t>
            </a:r>
            <a:r>
              <a:rPr lang="en-GB" sz="1000">
                <a:latin typeface="Lato"/>
                <a:ea typeface="Lato"/>
                <a:cs typeface="Lato"/>
                <a:sym typeface="Lato"/>
              </a:rPr>
              <a:t> AND doctorID </a:t>
            </a:r>
            <a:r>
              <a:rPr lang="en-GB" sz="1000">
                <a:solidFill>
                  <a:srgbClr val="FF9900"/>
                </a:solidFill>
                <a:latin typeface="Lato"/>
                <a:ea typeface="Lato"/>
                <a:cs typeface="Lato"/>
                <a:sym typeface="Lato"/>
              </a:rPr>
              <a:t>IN (SELECT doctorID FROM healthcare_doctor </a:t>
            </a:r>
            <a:r>
              <a:rPr b="1" lang="en-GB" sz="1000">
                <a:solidFill>
                  <a:srgbClr val="FF9900"/>
                </a:solidFill>
                <a:latin typeface="Lato"/>
                <a:ea typeface="Lato"/>
                <a:cs typeface="Lato"/>
                <a:sym typeface="Lato"/>
              </a:rPr>
              <a:t>NATURAL JOIN</a:t>
            </a:r>
            <a:r>
              <a:rPr lang="en-GB" sz="1000">
                <a:solidFill>
                  <a:srgbClr val="FF9900"/>
                </a:solidFill>
                <a:latin typeface="Lato"/>
                <a:ea typeface="Lato"/>
                <a:cs typeface="Lato"/>
                <a:sym typeface="Lato"/>
              </a:rPr>
              <a:t> healthcare_center WHERE healthcarecentername LIKE '%NY')</a:t>
            </a:r>
            <a:endParaRPr sz="1000">
              <a:solidFill>
                <a:srgbClr val="FF9900"/>
              </a:solidFill>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GROUP BY 1 ORDER BY 2 DESC LIMIT 5;</a:t>
            </a:r>
            <a:endParaRPr sz="1000">
              <a:latin typeface="Lato"/>
              <a:ea typeface="Lato"/>
              <a:cs typeface="Lato"/>
              <a:sym typeface="Lato"/>
            </a:endParaRPr>
          </a:p>
        </p:txBody>
      </p:sp>
      <p:pic>
        <p:nvPicPr>
          <p:cNvPr id="1382" name="Google Shape;1382;p69"/>
          <p:cNvPicPr preferRelativeResize="0"/>
          <p:nvPr/>
        </p:nvPicPr>
        <p:blipFill>
          <a:blip r:embed="rId3">
            <a:alphaModFix/>
          </a:blip>
          <a:stretch>
            <a:fillRect/>
          </a:stretch>
        </p:blipFill>
        <p:spPr>
          <a:xfrm>
            <a:off x="3217475" y="3612925"/>
            <a:ext cx="1440800" cy="909979"/>
          </a:xfrm>
          <a:prstGeom prst="rect">
            <a:avLst/>
          </a:prstGeom>
          <a:noFill/>
          <a:ln cap="flat" cmpd="sng" w="9525">
            <a:solidFill>
              <a:srgbClr val="FF9900"/>
            </a:solidFill>
            <a:prstDash val="solid"/>
            <a:round/>
            <a:headEnd len="sm" w="sm" type="none"/>
            <a:tailEnd len="sm" w="sm" type="none"/>
          </a:ln>
        </p:spPr>
      </p:pic>
      <p:pic>
        <p:nvPicPr>
          <p:cNvPr id="1383" name="Google Shape;1383;p69"/>
          <p:cNvPicPr preferRelativeResize="0"/>
          <p:nvPr/>
        </p:nvPicPr>
        <p:blipFill>
          <a:blip r:embed="rId4">
            <a:alphaModFix/>
          </a:blip>
          <a:stretch>
            <a:fillRect/>
          </a:stretch>
        </p:blipFill>
        <p:spPr>
          <a:xfrm>
            <a:off x="5640297" y="3076900"/>
            <a:ext cx="2035525" cy="1352425"/>
          </a:xfrm>
          <a:prstGeom prst="rect">
            <a:avLst/>
          </a:prstGeom>
          <a:noFill/>
          <a:ln cap="flat" cmpd="sng" w="9525">
            <a:solidFill>
              <a:srgbClr val="FF9900"/>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70"/>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70"/>
          <p:cNvSpPr txBox="1"/>
          <p:nvPr/>
        </p:nvSpPr>
        <p:spPr>
          <a:xfrm>
            <a:off x="76200" y="-76200"/>
            <a:ext cx="549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6.3 </a:t>
            </a:r>
            <a:r>
              <a:rPr lang="en-GB" sz="1300">
                <a:solidFill>
                  <a:schemeClr val="lt1"/>
                </a:solidFill>
                <a:latin typeface="Raleway"/>
                <a:ea typeface="Raleway"/>
                <a:cs typeface="Raleway"/>
                <a:sym typeface="Raleway"/>
              </a:rPr>
              <a:t>Data Manipulation Language: Querying of Data</a:t>
            </a:r>
            <a:endParaRPr b="1" sz="2600">
              <a:solidFill>
                <a:schemeClr val="lt1"/>
              </a:solidFill>
              <a:latin typeface="Raleway"/>
              <a:ea typeface="Raleway"/>
              <a:cs typeface="Raleway"/>
              <a:sym typeface="Raleway"/>
            </a:endParaRPr>
          </a:p>
        </p:txBody>
      </p:sp>
      <p:sp>
        <p:nvSpPr>
          <p:cNvPr id="1390" name="Google Shape;1390;p70"/>
          <p:cNvSpPr txBox="1"/>
          <p:nvPr/>
        </p:nvSpPr>
        <p:spPr>
          <a:xfrm>
            <a:off x="2471000" y="760000"/>
            <a:ext cx="4239300" cy="554100"/>
          </a:xfrm>
          <a:prstGeom prst="rect">
            <a:avLst/>
          </a:prstGeom>
          <a:solidFill>
            <a:schemeClr val="lt1"/>
          </a:solid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sz="1200">
                <a:solidFill>
                  <a:srgbClr val="FF9900"/>
                </a:solidFill>
                <a:latin typeface="Lato"/>
                <a:ea typeface="Lato"/>
                <a:cs typeface="Lato"/>
                <a:sym typeface="Lato"/>
              </a:rPr>
              <a:t>5</a:t>
            </a:r>
            <a:r>
              <a:rPr b="1" lang="en-GB" sz="1200">
                <a:solidFill>
                  <a:srgbClr val="FF9900"/>
                </a:solidFill>
                <a:latin typeface="Lato"/>
                <a:ea typeface="Lato"/>
                <a:cs typeface="Lato"/>
                <a:sym typeface="Lato"/>
              </a:rPr>
              <a:t> |</a:t>
            </a:r>
            <a:r>
              <a:rPr b="1" lang="en-GB" sz="1200">
                <a:latin typeface="Lato"/>
                <a:ea typeface="Lato"/>
                <a:cs typeface="Lato"/>
                <a:sym typeface="Lato"/>
              </a:rPr>
              <a:t> List the tests having more than one customer taking them. Present the total appointments of these tests.</a:t>
            </a:r>
            <a:endParaRPr b="1" sz="1200">
              <a:latin typeface="Lato"/>
              <a:ea typeface="Lato"/>
              <a:cs typeface="Lato"/>
              <a:sym typeface="Lato"/>
            </a:endParaRPr>
          </a:p>
        </p:txBody>
      </p:sp>
      <p:sp>
        <p:nvSpPr>
          <p:cNvPr id="1391" name="Google Shape;1391;p70"/>
          <p:cNvSpPr txBox="1"/>
          <p:nvPr/>
        </p:nvSpPr>
        <p:spPr>
          <a:xfrm>
            <a:off x="2736200" y="4657975"/>
            <a:ext cx="4166100" cy="400200"/>
          </a:xfrm>
          <a:prstGeom prst="rect">
            <a:avLst/>
          </a:prstGeom>
          <a:noFill/>
          <a:ln cap="flat" cmpd="sng" w="9525">
            <a:solidFill>
              <a:srgbClr val="000000"/>
            </a:solidFill>
            <a:prstDash val="dot"/>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GROUP BY, HAVING, INNER JOIN  </a:t>
            </a:r>
            <a:endParaRPr b="1">
              <a:latin typeface="Lato"/>
              <a:ea typeface="Lato"/>
              <a:cs typeface="Lato"/>
              <a:sym typeface="Lato"/>
            </a:endParaRPr>
          </a:p>
        </p:txBody>
      </p:sp>
      <p:sp>
        <p:nvSpPr>
          <p:cNvPr id="1392" name="Google Shape;1392;p70"/>
          <p:cNvSpPr txBox="1"/>
          <p:nvPr/>
        </p:nvSpPr>
        <p:spPr>
          <a:xfrm>
            <a:off x="678800" y="991125"/>
            <a:ext cx="1649100" cy="400200"/>
          </a:xfrm>
          <a:prstGeom prst="rect">
            <a:avLst/>
          </a:prstGeom>
          <a:solidFill>
            <a:schemeClr val="lt1"/>
          </a:solidFill>
          <a:ln>
            <a:noFill/>
          </a:ln>
        </p:spPr>
        <p:txBody>
          <a:bodyPr anchorCtr="0" anchor="t" bIns="91425" lIns="270000" spcFirstLastPara="1" rIns="91425" wrap="square" tIns="91425">
            <a:spAutoFit/>
          </a:bodyPr>
          <a:lstStyle/>
          <a:p>
            <a:pPr indent="0" lvl="0" marL="0" rtl="0" algn="l">
              <a:spcBef>
                <a:spcPts val="0"/>
              </a:spcBef>
              <a:spcAft>
                <a:spcPts val="0"/>
              </a:spcAft>
              <a:buNone/>
            </a:pPr>
            <a:r>
              <a:t/>
            </a:r>
            <a:endParaRPr b="1">
              <a:latin typeface="Lato"/>
              <a:ea typeface="Lato"/>
              <a:cs typeface="Lato"/>
              <a:sym typeface="Lato"/>
            </a:endParaRPr>
          </a:p>
        </p:txBody>
      </p:sp>
      <p:sp>
        <p:nvSpPr>
          <p:cNvPr id="1393" name="Google Shape;1393;p70"/>
          <p:cNvSpPr txBox="1"/>
          <p:nvPr/>
        </p:nvSpPr>
        <p:spPr>
          <a:xfrm>
            <a:off x="2466900" y="495600"/>
            <a:ext cx="4387800" cy="384900"/>
          </a:xfrm>
          <a:prstGeom prst="rect">
            <a:avLst/>
          </a:prstGeom>
          <a:no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sz="1300">
                <a:solidFill>
                  <a:srgbClr val="FF9900"/>
                </a:solidFill>
                <a:latin typeface="Lato"/>
                <a:ea typeface="Lato"/>
                <a:cs typeface="Lato"/>
                <a:sym typeface="Lato"/>
              </a:rPr>
              <a:t>COVID-19 Relief Fund </a:t>
            </a:r>
            <a:endParaRPr b="1" sz="1300">
              <a:latin typeface="Lato"/>
              <a:ea typeface="Lato"/>
              <a:cs typeface="Lato"/>
              <a:sym typeface="Lato"/>
            </a:endParaRPr>
          </a:p>
        </p:txBody>
      </p:sp>
      <p:sp>
        <p:nvSpPr>
          <p:cNvPr id="1394" name="Google Shape;1394;p70"/>
          <p:cNvSpPr txBox="1"/>
          <p:nvPr/>
        </p:nvSpPr>
        <p:spPr>
          <a:xfrm>
            <a:off x="2355200" y="1391325"/>
            <a:ext cx="5245200" cy="1723800"/>
          </a:xfrm>
          <a:prstGeom prst="rect">
            <a:avLst/>
          </a:prstGeom>
          <a:noFill/>
          <a:ln cap="flat" cmpd="sng" w="9525">
            <a:solidFill>
              <a:srgbClr val="FF9900"/>
            </a:solidFill>
            <a:prstDash val="dot"/>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rPr lang="en-GB" sz="1000">
                <a:latin typeface="Lato"/>
                <a:ea typeface="Lato"/>
                <a:cs typeface="Lato"/>
                <a:sym typeface="Lato"/>
              </a:rPr>
              <a:t>SELECT diagnostic_test.testName</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,COUNT(DISTINCT appointment.appointmentID) as total_appointments </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FROM test_assigned</a:t>
            </a:r>
            <a:endParaRPr sz="1000">
              <a:latin typeface="Lato"/>
              <a:ea typeface="Lato"/>
              <a:cs typeface="Lato"/>
              <a:sym typeface="Lato"/>
            </a:endParaRPr>
          </a:p>
          <a:p>
            <a:pPr indent="0" lvl="0" marL="0" rtl="0" algn="l">
              <a:spcBef>
                <a:spcPts val="0"/>
              </a:spcBef>
              <a:spcAft>
                <a:spcPts val="0"/>
              </a:spcAft>
              <a:buNone/>
            </a:pPr>
            <a:r>
              <a:rPr b="1" lang="en-GB" sz="1000">
                <a:solidFill>
                  <a:srgbClr val="FF9900"/>
                </a:solidFill>
                <a:latin typeface="Lato"/>
                <a:ea typeface="Lato"/>
                <a:cs typeface="Lato"/>
                <a:sym typeface="Lato"/>
              </a:rPr>
              <a:t>INNER JOIN diagnostic_test </a:t>
            </a:r>
            <a:endParaRPr b="1" sz="1000">
              <a:solidFill>
                <a:srgbClr val="FF9900"/>
              </a:solidFill>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ON test_assigned.testID = diagnostic_test.testID</a:t>
            </a:r>
            <a:endParaRPr sz="1000">
              <a:latin typeface="Lato"/>
              <a:ea typeface="Lato"/>
              <a:cs typeface="Lato"/>
              <a:sym typeface="Lato"/>
            </a:endParaRPr>
          </a:p>
          <a:p>
            <a:pPr indent="0" lvl="0" marL="0" rtl="0" algn="l">
              <a:spcBef>
                <a:spcPts val="0"/>
              </a:spcBef>
              <a:spcAft>
                <a:spcPts val="0"/>
              </a:spcAft>
              <a:buNone/>
            </a:pPr>
            <a:r>
              <a:rPr b="1" lang="en-GB" sz="1000">
                <a:solidFill>
                  <a:srgbClr val="FF9900"/>
                </a:solidFill>
                <a:latin typeface="Lato"/>
                <a:ea typeface="Lato"/>
                <a:cs typeface="Lato"/>
                <a:sym typeface="Lato"/>
              </a:rPr>
              <a:t>INNER JOIN appointment </a:t>
            </a:r>
            <a:endParaRPr b="1" sz="1000">
              <a:solidFill>
                <a:srgbClr val="FF9900"/>
              </a:solidFill>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ON test_assigned.appointmentID = appointment.appointmentID</a:t>
            </a:r>
            <a:endParaRPr sz="1000">
              <a:latin typeface="Lato"/>
              <a:ea typeface="Lato"/>
              <a:cs typeface="Lato"/>
              <a:sym typeface="Lato"/>
            </a:endParaRPr>
          </a:p>
          <a:p>
            <a:pPr indent="0" lvl="0" marL="0" rtl="0" algn="l">
              <a:spcBef>
                <a:spcPts val="0"/>
              </a:spcBef>
              <a:spcAft>
                <a:spcPts val="0"/>
              </a:spcAft>
              <a:buNone/>
            </a:pPr>
            <a:r>
              <a:rPr b="1" lang="en-GB" sz="1000">
                <a:solidFill>
                  <a:srgbClr val="FF9900"/>
                </a:solidFill>
                <a:latin typeface="Lato"/>
                <a:ea typeface="Lato"/>
                <a:cs typeface="Lato"/>
                <a:sym typeface="Lato"/>
              </a:rPr>
              <a:t>GROUP BY 1 HAVING COUNT(DISTINCT appointment.customerID) &gt; 1 </a:t>
            </a:r>
            <a:endParaRPr b="1" sz="1000">
              <a:solidFill>
                <a:srgbClr val="FF9900"/>
              </a:solidFill>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ORDER BY 2 DESC;</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p:txBody>
      </p:sp>
      <p:pic>
        <p:nvPicPr>
          <p:cNvPr id="1395" name="Google Shape;1395;p70"/>
          <p:cNvPicPr preferRelativeResize="0"/>
          <p:nvPr/>
        </p:nvPicPr>
        <p:blipFill>
          <a:blip r:embed="rId3">
            <a:alphaModFix/>
          </a:blip>
          <a:stretch>
            <a:fillRect/>
          </a:stretch>
        </p:blipFill>
        <p:spPr>
          <a:xfrm>
            <a:off x="3119575" y="2996825"/>
            <a:ext cx="3166896" cy="1238050"/>
          </a:xfrm>
          <a:prstGeom prst="rect">
            <a:avLst/>
          </a:prstGeom>
          <a:noFill/>
          <a:ln cap="flat" cmpd="sng" w="9525">
            <a:solidFill>
              <a:srgbClr val="FF9900"/>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sp>
        <p:nvSpPr>
          <p:cNvPr id="1400" name="Google Shape;1400;p71"/>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71"/>
          <p:cNvSpPr txBox="1"/>
          <p:nvPr/>
        </p:nvSpPr>
        <p:spPr>
          <a:xfrm>
            <a:off x="76200" y="-76200"/>
            <a:ext cx="549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6.3 </a:t>
            </a:r>
            <a:r>
              <a:rPr lang="en-GB" sz="1300">
                <a:solidFill>
                  <a:schemeClr val="lt1"/>
                </a:solidFill>
                <a:latin typeface="Raleway"/>
                <a:ea typeface="Raleway"/>
                <a:cs typeface="Raleway"/>
                <a:sym typeface="Raleway"/>
              </a:rPr>
              <a:t>Data Manipulation Language: Querying of Data</a:t>
            </a:r>
            <a:endParaRPr b="1" sz="2600">
              <a:solidFill>
                <a:schemeClr val="lt1"/>
              </a:solidFill>
              <a:latin typeface="Raleway"/>
              <a:ea typeface="Raleway"/>
              <a:cs typeface="Raleway"/>
              <a:sym typeface="Raleway"/>
            </a:endParaRPr>
          </a:p>
        </p:txBody>
      </p:sp>
      <p:sp>
        <p:nvSpPr>
          <p:cNvPr id="1402" name="Google Shape;1402;p71"/>
          <p:cNvSpPr txBox="1"/>
          <p:nvPr/>
        </p:nvSpPr>
        <p:spPr>
          <a:xfrm>
            <a:off x="26550" y="554013"/>
            <a:ext cx="4239300" cy="831300"/>
          </a:xfrm>
          <a:prstGeom prst="rect">
            <a:avLst/>
          </a:prstGeom>
          <a:solidFill>
            <a:schemeClr val="lt1"/>
          </a:solid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View 1</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a:p>
            <a:pPr indent="0" lvl="0" marL="0" rtl="0" algn="l">
              <a:spcBef>
                <a:spcPts val="0"/>
              </a:spcBef>
              <a:spcAft>
                <a:spcPts val="0"/>
              </a:spcAft>
              <a:buNone/>
            </a:pPr>
            <a:r>
              <a:t/>
            </a:r>
            <a:endParaRPr b="1">
              <a:latin typeface="Lato"/>
              <a:ea typeface="Lato"/>
              <a:cs typeface="Lato"/>
              <a:sym typeface="Lato"/>
            </a:endParaRPr>
          </a:p>
        </p:txBody>
      </p:sp>
      <p:sp>
        <p:nvSpPr>
          <p:cNvPr id="1403" name="Google Shape;1403;p71"/>
          <p:cNvSpPr txBox="1"/>
          <p:nvPr/>
        </p:nvSpPr>
        <p:spPr>
          <a:xfrm>
            <a:off x="148400" y="4657975"/>
            <a:ext cx="4348200" cy="354000"/>
          </a:xfrm>
          <a:prstGeom prst="rect">
            <a:avLst/>
          </a:prstGeom>
          <a:noFill/>
          <a:ln cap="flat" cmpd="sng" w="9525">
            <a:solidFill>
              <a:srgbClr val="000000"/>
            </a:solidFill>
            <a:prstDash val="dot"/>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rPr b="1" lang="en-GB" sz="1100">
                <a:latin typeface="Lato"/>
                <a:ea typeface="Lato"/>
                <a:cs typeface="Lato"/>
                <a:sym typeface="Lato"/>
              </a:rPr>
              <a:t>UNION , OPERATORS = ,IS NOT NULL, NATURAL </a:t>
            </a:r>
            <a:r>
              <a:rPr b="1" lang="en-GB" sz="1100">
                <a:latin typeface="Lato"/>
                <a:ea typeface="Lato"/>
                <a:cs typeface="Lato"/>
                <a:sym typeface="Lato"/>
              </a:rPr>
              <a:t>JOIN, IN</a:t>
            </a:r>
            <a:endParaRPr b="1" sz="1100">
              <a:latin typeface="Lato"/>
              <a:ea typeface="Lato"/>
              <a:cs typeface="Lato"/>
              <a:sym typeface="Lato"/>
            </a:endParaRPr>
          </a:p>
        </p:txBody>
      </p:sp>
      <p:sp>
        <p:nvSpPr>
          <p:cNvPr id="1404" name="Google Shape;1404;p71"/>
          <p:cNvSpPr txBox="1"/>
          <p:nvPr/>
        </p:nvSpPr>
        <p:spPr>
          <a:xfrm>
            <a:off x="4717400" y="4657975"/>
            <a:ext cx="4166100" cy="354000"/>
          </a:xfrm>
          <a:prstGeom prst="rect">
            <a:avLst/>
          </a:prstGeom>
          <a:noFill/>
          <a:ln cap="flat" cmpd="sng" w="9525">
            <a:solidFill>
              <a:srgbClr val="000000"/>
            </a:solidFill>
            <a:prstDash val="dot"/>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rPr b="1" lang="en-GB" sz="1100">
                <a:latin typeface="Lato"/>
                <a:ea typeface="Lato"/>
                <a:cs typeface="Lato"/>
                <a:sym typeface="Lato"/>
              </a:rPr>
              <a:t>EXISTS , GROUP BY, HAVING, LIKE REG EXP ‘%%’</a:t>
            </a:r>
            <a:endParaRPr b="1" sz="1100">
              <a:latin typeface="Lato"/>
              <a:ea typeface="Lato"/>
              <a:cs typeface="Lato"/>
              <a:sym typeface="Lato"/>
            </a:endParaRPr>
          </a:p>
        </p:txBody>
      </p:sp>
      <p:sp>
        <p:nvSpPr>
          <p:cNvPr id="1405" name="Google Shape;1405;p71"/>
          <p:cNvSpPr txBox="1"/>
          <p:nvPr/>
        </p:nvSpPr>
        <p:spPr>
          <a:xfrm>
            <a:off x="76200" y="524825"/>
            <a:ext cx="4348200" cy="738900"/>
          </a:xfrm>
          <a:prstGeom prst="rect">
            <a:avLst/>
          </a:prstGeom>
          <a:solidFill>
            <a:schemeClr val="lt1"/>
          </a:solid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sz="1200">
                <a:solidFill>
                  <a:srgbClr val="FF9900"/>
                </a:solidFill>
                <a:latin typeface="Lato"/>
                <a:ea typeface="Lato"/>
                <a:cs typeface="Lato"/>
                <a:sym typeface="Lato"/>
              </a:rPr>
              <a:t>View 1</a:t>
            </a:r>
            <a:r>
              <a:rPr b="1" lang="en-GB" sz="1200">
                <a:solidFill>
                  <a:srgbClr val="FF9900"/>
                </a:solidFill>
                <a:latin typeface="Lato"/>
                <a:ea typeface="Lato"/>
                <a:cs typeface="Lato"/>
                <a:sym typeface="Lato"/>
              </a:rPr>
              <a:t> |</a:t>
            </a:r>
            <a:r>
              <a:rPr b="1" lang="en-GB" sz="1200">
                <a:latin typeface="Lato"/>
                <a:ea typeface="Lato"/>
                <a:cs typeface="Lato"/>
                <a:sym typeface="Lato"/>
              </a:rPr>
              <a:t> Dynamic view of all customers ordering items(only item type = ‘Respiratory’) and services that are rated.</a:t>
            </a:r>
            <a:endParaRPr b="1" sz="1200">
              <a:latin typeface="Lato"/>
              <a:ea typeface="Lato"/>
              <a:cs typeface="Lato"/>
              <a:sym typeface="Lato"/>
            </a:endParaRPr>
          </a:p>
        </p:txBody>
      </p:sp>
      <p:sp>
        <p:nvSpPr>
          <p:cNvPr id="1406" name="Google Shape;1406;p71"/>
          <p:cNvSpPr txBox="1"/>
          <p:nvPr/>
        </p:nvSpPr>
        <p:spPr>
          <a:xfrm>
            <a:off x="4424300" y="495600"/>
            <a:ext cx="4521900" cy="738900"/>
          </a:xfrm>
          <a:prstGeom prst="rect">
            <a:avLst/>
          </a:prstGeom>
          <a:solidFill>
            <a:schemeClr val="lt1"/>
          </a:solid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sz="1200">
                <a:solidFill>
                  <a:srgbClr val="FF9900"/>
                </a:solidFill>
                <a:latin typeface="Lato"/>
                <a:ea typeface="Lato"/>
                <a:cs typeface="Lato"/>
                <a:sym typeface="Lato"/>
              </a:rPr>
              <a:t>View 2 |</a:t>
            </a:r>
            <a:r>
              <a:rPr b="1" lang="en-GB" sz="1200">
                <a:latin typeface="Lato"/>
                <a:ea typeface="Lato"/>
                <a:cs typeface="Lato"/>
                <a:sym typeface="Lato"/>
              </a:rPr>
              <a:t> Dynamic view of all items that have total quantity ata least 100  and only ordered from East Bay (area consisting of the word ‘East Bay’)</a:t>
            </a:r>
            <a:endParaRPr b="1" sz="1200">
              <a:latin typeface="Lato"/>
              <a:ea typeface="Lato"/>
              <a:cs typeface="Lato"/>
              <a:sym typeface="Lato"/>
            </a:endParaRPr>
          </a:p>
        </p:txBody>
      </p:sp>
      <p:sp>
        <p:nvSpPr>
          <p:cNvPr id="1407" name="Google Shape;1407;p71"/>
          <p:cNvSpPr txBox="1"/>
          <p:nvPr/>
        </p:nvSpPr>
        <p:spPr>
          <a:xfrm>
            <a:off x="160100" y="1263725"/>
            <a:ext cx="4166100" cy="1569900"/>
          </a:xfrm>
          <a:prstGeom prst="rect">
            <a:avLst/>
          </a:prstGeom>
          <a:noFill/>
          <a:ln cap="flat" cmpd="sng" w="9525">
            <a:solidFill>
              <a:srgbClr val="FF9900"/>
            </a:solidFill>
            <a:prstDash val="dot"/>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rPr b="1" lang="en-GB" sz="1000">
                <a:solidFill>
                  <a:srgbClr val="FF9900"/>
                </a:solidFill>
                <a:latin typeface="Lato"/>
                <a:ea typeface="Lato"/>
                <a:cs typeface="Lato"/>
                <a:sym typeface="Lato"/>
              </a:rPr>
              <a:t>CREATE VIEW</a:t>
            </a:r>
            <a:r>
              <a:rPr lang="en-GB" sz="1000">
                <a:latin typeface="Lato"/>
                <a:ea typeface="Lato"/>
                <a:cs typeface="Lato"/>
                <a:sym typeface="Lato"/>
              </a:rPr>
              <a:t> customers_info AS </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SELECT customer.* FROM customer NATURAL JOIN orders NATURAL JOIN order_item_details WHERE offeringID</a:t>
            </a:r>
            <a:r>
              <a:rPr b="1" lang="en-GB" sz="1000">
                <a:latin typeface="Lato"/>
                <a:ea typeface="Lato"/>
                <a:cs typeface="Lato"/>
                <a:sym typeface="Lato"/>
              </a:rPr>
              <a:t> IN</a:t>
            </a:r>
            <a:endParaRPr b="1"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(SELECT tOfferingID FROM item </a:t>
            </a:r>
            <a:endParaRPr sz="1000">
              <a:latin typeface="Lato"/>
              <a:ea typeface="Lato"/>
              <a:cs typeface="Lato"/>
              <a:sym typeface="Lato"/>
            </a:endParaRPr>
          </a:p>
          <a:p>
            <a:pPr indent="457200" lvl="0" marL="0" rtl="0" algn="l">
              <a:spcBef>
                <a:spcPts val="0"/>
              </a:spcBef>
              <a:spcAft>
                <a:spcPts val="0"/>
              </a:spcAft>
              <a:buNone/>
            </a:pPr>
            <a:r>
              <a:rPr lang="en-GB" sz="1000">
                <a:latin typeface="Lato"/>
                <a:ea typeface="Lato"/>
                <a:cs typeface="Lato"/>
                <a:sym typeface="Lato"/>
              </a:rPr>
              <a:t>WHERE </a:t>
            </a:r>
            <a:r>
              <a:rPr b="1" lang="en-GB" sz="1000">
                <a:solidFill>
                  <a:srgbClr val="FF9900"/>
                </a:solidFill>
                <a:latin typeface="Lato"/>
                <a:ea typeface="Lato"/>
                <a:cs typeface="Lato"/>
                <a:sym typeface="Lato"/>
              </a:rPr>
              <a:t>itemtype = 'Respiratory' </a:t>
            </a:r>
            <a:endParaRPr b="1" sz="1000">
              <a:solidFill>
                <a:srgbClr val="FF9900"/>
              </a:solidFill>
              <a:latin typeface="Lato"/>
              <a:ea typeface="Lato"/>
              <a:cs typeface="Lato"/>
              <a:sym typeface="Lato"/>
            </a:endParaRPr>
          </a:p>
          <a:p>
            <a:pPr indent="0" lvl="0" marL="0" rtl="0" algn="l">
              <a:spcBef>
                <a:spcPts val="0"/>
              </a:spcBef>
              <a:spcAft>
                <a:spcPts val="0"/>
              </a:spcAft>
              <a:buNone/>
            </a:pPr>
            <a:r>
              <a:rPr b="1" lang="en-GB" sz="1000">
                <a:solidFill>
                  <a:srgbClr val="FF9900"/>
                </a:solidFill>
                <a:latin typeface="Lato"/>
                <a:ea typeface="Lato"/>
                <a:cs typeface="Lato"/>
                <a:sym typeface="Lato"/>
              </a:rPr>
              <a:t>UNION </a:t>
            </a:r>
            <a:endParaRPr b="1" sz="1000">
              <a:solidFill>
                <a:srgbClr val="FF9900"/>
              </a:solidFill>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SELECT sOfferingID FROM service </a:t>
            </a:r>
            <a:endParaRPr sz="1000">
              <a:latin typeface="Lato"/>
              <a:ea typeface="Lato"/>
              <a:cs typeface="Lato"/>
              <a:sym typeface="Lato"/>
            </a:endParaRPr>
          </a:p>
          <a:p>
            <a:pPr indent="457200" lvl="0" marL="0" rtl="0" algn="l">
              <a:spcBef>
                <a:spcPts val="0"/>
              </a:spcBef>
              <a:spcAft>
                <a:spcPts val="0"/>
              </a:spcAft>
              <a:buNone/>
            </a:pPr>
            <a:r>
              <a:rPr lang="en-GB" sz="1000">
                <a:latin typeface="Lato"/>
                <a:ea typeface="Lato"/>
                <a:cs typeface="Lato"/>
                <a:sym typeface="Lato"/>
              </a:rPr>
              <a:t>WHERE</a:t>
            </a:r>
            <a:r>
              <a:rPr b="1" lang="en-GB" sz="1000">
                <a:solidFill>
                  <a:srgbClr val="FF9900"/>
                </a:solidFill>
                <a:latin typeface="Lato"/>
                <a:ea typeface="Lato"/>
                <a:cs typeface="Lato"/>
                <a:sym typeface="Lato"/>
              </a:rPr>
              <a:t> serviceRating is not null</a:t>
            </a:r>
            <a:r>
              <a:rPr lang="en-GB" sz="1000">
                <a:latin typeface="Lato"/>
                <a:ea typeface="Lato"/>
                <a:cs typeface="Lato"/>
                <a:sym typeface="Lato"/>
              </a:rPr>
              <a:t>);</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SELECT * FROM customers_info;</a:t>
            </a:r>
            <a:endParaRPr sz="1000">
              <a:latin typeface="Lato"/>
              <a:ea typeface="Lato"/>
              <a:cs typeface="Lato"/>
              <a:sym typeface="Lato"/>
            </a:endParaRPr>
          </a:p>
        </p:txBody>
      </p:sp>
      <p:sp>
        <p:nvSpPr>
          <p:cNvPr id="1408" name="Google Shape;1408;p71"/>
          <p:cNvSpPr txBox="1"/>
          <p:nvPr/>
        </p:nvSpPr>
        <p:spPr>
          <a:xfrm>
            <a:off x="4717400" y="1259400"/>
            <a:ext cx="4166100" cy="2647500"/>
          </a:xfrm>
          <a:prstGeom prst="rect">
            <a:avLst/>
          </a:prstGeom>
          <a:noFill/>
          <a:ln cap="flat" cmpd="sng" w="9525">
            <a:solidFill>
              <a:srgbClr val="FF9900"/>
            </a:solidFill>
            <a:prstDash val="dot"/>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rPr lang="en-GB" sz="1000">
                <a:latin typeface="Lato"/>
                <a:ea typeface="Lato"/>
                <a:cs typeface="Lato"/>
                <a:sym typeface="Lato"/>
              </a:rPr>
              <a:t>DROP VIEW IF EXISTS items_info;</a:t>
            </a:r>
            <a:endParaRPr sz="1000">
              <a:latin typeface="Lato"/>
              <a:ea typeface="Lato"/>
              <a:cs typeface="Lato"/>
              <a:sym typeface="Lato"/>
            </a:endParaRPr>
          </a:p>
          <a:p>
            <a:pPr indent="0" lvl="0" marL="0" rtl="0" algn="l">
              <a:spcBef>
                <a:spcPts val="0"/>
              </a:spcBef>
              <a:spcAft>
                <a:spcPts val="0"/>
              </a:spcAft>
              <a:buNone/>
            </a:pPr>
            <a:r>
              <a:rPr b="1" lang="en-GB" sz="1000">
                <a:solidFill>
                  <a:srgbClr val="FF9900"/>
                </a:solidFill>
                <a:latin typeface="Lato"/>
                <a:ea typeface="Lato"/>
                <a:cs typeface="Lato"/>
                <a:sym typeface="Lato"/>
              </a:rPr>
              <a:t>CREATE VIEW items_info AS </a:t>
            </a:r>
            <a:endParaRPr b="1" sz="1000">
              <a:solidFill>
                <a:srgbClr val="FF9900"/>
              </a:solidFill>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SELECT item.tOfferingID,itemType,offeringName,price,descriptions FROM item INNER JOIN offering ON item.tOfferingID = offering.offeringID</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WHERE </a:t>
            </a:r>
            <a:endParaRPr sz="1000">
              <a:latin typeface="Lato"/>
              <a:ea typeface="Lato"/>
              <a:cs typeface="Lato"/>
              <a:sym typeface="Lato"/>
            </a:endParaRPr>
          </a:p>
          <a:p>
            <a:pPr indent="0" lvl="0" marL="0" rtl="0" algn="l">
              <a:spcBef>
                <a:spcPts val="0"/>
              </a:spcBef>
              <a:spcAft>
                <a:spcPts val="0"/>
              </a:spcAft>
              <a:buNone/>
            </a:pPr>
            <a:r>
              <a:rPr b="1" lang="en-GB" sz="1000">
                <a:solidFill>
                  <a:srgbClr val="FF9900"/>
                </a:solidFill>
                <a:latin typeface="Lato"/>
                <a:ea typeface="Lato"/>
                <a:cs typeface="Lato"/>
                <a:sym typeface="Lato"/>
              </a:rPr>
              <a:t>EXISTS</a:t>
            </a:r>
            <a:endParaRPr b="1" sz="1000">
              <a:solidFill>
                <a:srgbClr val="FF9900"/>
              </a:solidFill>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(SELECT order_item_details.offeringID </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FROM order_item_details</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INNER JOIN orders </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ON orders.orderID = order_item_details.orderID</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WHERE </a:t>
            </a:r>
            <a:r>
              <a:rPr b="1" lang="en-GB" sz="1000">
                <a:solidFill>
                  <a:srgbClr val="FF9900"/>
                </a:solidFill>
                <a:latin typeface="Lato"/>
                <a:ea typeface="Lato"/>
                <a:cs typeface="Lato"/>
                <a:sym typeface="Lato"/>
              </a:rPr>
              <a:t>deliveryArea LIKE '%EastBay%' </a:t>
            </a:r>
            <a:endParaRPr b="1" sz="1000">
              <a:solidFill>
                <a:srgbClr val="FF9900"/>
              </a:solidFill>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AND item.tOfferingID = order_item_details.offeringID</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GROUP BY 1 HAVING SUM(quantity) &gt;= 100);</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SELECT * FROM items_info ORDER BY price DESC;</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p:txBody>
      </p:sp>
      <p:pic>
        <p:nvPicPr>
          <p:cNvPr id="1409" name="Google Shape;1409;p71"/>
          <p:cNvPicPr preferRelativeResize="0"/>
          <p:nvPr/>
        </p:nvPicPr>
        <p:blipFill>
          <a:blip r:embed="rId3">
            <a:alphaModFix/>
          </a:blip>
          <a:stretch>
            <a:fillRect/>
          </a:stretch>
        </p:blipFill>
        <p:spPr>
          <a:xfrm>
            <a:off x="4968938" y="3706399"/>
            <a:ext cx="3663026" cy="890475"/>
          </a:xfrm>
          <a:prstGeom prst="rect">
            <a:avLst/>
          </a:prstGeom>
          <a:noFill/>
          <a:ln cap="flat" cmpd="sng" w="9525">
            <a:solidFill>
              <a:srgbClr val="FF9900"/>
            </a:solidFill>
            <a:prstDash val="solid"/>
            <a:round/>
            <a:headEnd len="sm" w="sm" type="none"/>
            <a:tailEnd len="sm" w="sm" type="none"/>
          </a:ln>
        </p:spPr>
      </p:pic>
      <p:pic>
        <p:nvPicPr>
          <p:cNvPr id="1410" name="Google Shape;1410;p71"/>
          <p:cNvPicPr preferRelativeResize="0"/>
          <p:nvPr/>
        </p:nvPicPr>
        <p:blipFill>
          <a:blip r:embed="rId4">
            <a:alphaModFix/>
          </a:blip>
          <a:stretch>
            <a:fillRect/>
          </a:stretch>
        </p:blipFill>
        <p:spPr>
          <a:xfrm>
            <a:off x="239449" y="2833625"/>
            <a:ext cx="4166100" cy="1173953"/>
          </a:xfrm>
          <a:prstGeom prst="rect">
            <a:avLst/>
          </a:prstGeom>
          <a:noFill/>
          <a:ln cap="flat" cmpd="sng" w="9525">
            <a:solidFill>
              <a:srgbClr val="FF9900"/>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sp>
        <p:nvSpPr>
          <p:cNvPr id="1415" name="Google Shape;1415;p72"/>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72"/>
          <p:cNvSpPr txBox="1"/>
          <p:nvPr/>
        </p:nvSpPr>
        <p:spPr>
          <a:xfrm>
            <a:off x="76200" y="-76200"/>
            <a:ext cx="5498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6.3 </a:t>
            </a:r>
            <a:r>
              <a:rPr lang="en-GB" sz="1300">
                <a:solidFill>
                  <a:schemeClr val="lt1"/>
                </a:solidFill>
                <a:latin typeface="Raleway"/>
                <a:ea typeface="Raleway"/>
                <a:cs typeface="Raleway"/>
                <a:sym typeface="Raleway"/>
              </a:rPr>
              <a:t>Data Manipulation Language: Querying of Data</a:t>
            </a:r>
            <a:endParaRPr b="1" sz="2600">
              <a:solidFill>
                <a:schemeClr val="lt1"/>
              </a:solidFill>
              <a:latin typeface="Raleway"/>
              <a:ea typeface="Raleway"/>
              <a:cs typeface="Raleway"/>
              <a:sym typeface="Raleway"/>
            </a:endParaRPr>
          </a:p>
        </p:txBody>
      </p:sp>
      <p:sp>
        <p:nvSpPr>
          <p:cNvPr id="1417" name="Google Shape;1417;p72"/>
          <p:cNvSpPr txBox="1"/>
          <p:nvPr/>
        </p:nvSpPr>
        <p:spPr>
          <a:xfrm>
            <a:off x="221600" y="4657975"/>
            <a:ext cx="4166100" cy="400200"/>
          </a:xfrm>
          <a:prstGeom prst="rect">
            <a:avLst/>
          </a:prstGeom>
          <a:noFill/>
          <a:ln cap="flat" cmpd="sng" w="9525">
            <a:solidFill>
              <a:srgbClr val="000000"/>
            </a:solidFill>
            <a:prstDash val="dot"/>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GROUP BY, WHERE, NOT IN </a:t>
            </a:r>
            <a:endParaRPr b="1">
              <a:latin typeface="Lato"/>
              <a:ea typeface="Lato"/>
              <a:cs typeface="Lato"/>
              <a:sym typeface="Lato"/>
            </a:endParaRPr>
          </a:p>
        </p:txBody>
      </p:sp>
      <p:sp>
        <p:nvSpPr>
          <p:cNvPr id="1418" name="Google Shape;1418;p72"/>
          <p:cNvSpPr txBox="1"/>
          <p:nvPr/>
        </p:nvSpPr>
        <p:spPr>
          <a:xfrm>
            <a:off x="4717400" y="4657975"/>
            <a:ext cx="4166100" cy="400200"/>
          </a:xfrm>
          <a:prstGeom prst="rect">
            <a:avLst/>
          </a:prstGeom>
          <a:noFill/>
          <a:ln cap="flat" cmpd="sng" w="9525">
            <a:solidFill>
              <a:srgbClr val="000000"/>
            </a:solidFill>
            <a:prstDash val="dot"/>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 INNER JOIN, LEFT JOIN</a:t>
            </a:r>
            <a:endParaRPr b="1">
              <a:latin typeface="Lato"/>
              <a:ea typeface="Lato"/>
              <a:cs typeface="Lato"/>
              <a:sym typeface="Lato"/>
            </a:endParaRPr>
          </a:p>
        </p:txBody>
      </p:sp>
      <p:sp>
        <p:nvSpPr>
          <p:cNvPr id="1419" name="Google Shape;1419;p72"/>
          <p:cNvSpPr txBox="1"/>
          <p:nvPr/>
        </p:nvSpPr>
        <p:spPr>
          <a:xfrm>
            <a:off x="32600" y="677225"/>
            <a:ext cx="4431300" cy="738900"/>
          </a:xfrm>
          <a:prstGeom prst="rect">
            <a:avLst/>
          </a:prstGeom>
          <a:solidFill>
            <a:schemeClr val="lt1"/>
          </a:solid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sz="1200">
                <a:solidFill>
                  <a:srgbClr val="FF9900"/>
                </a:solidFill>
                <a:latin typeface="Lato"/>
                <a:ea typeface="Lato"/>
                <a:cs typeface="Lato"/>
                <a:sym typeface="Lato"/>
              </a:rPr>
              <a:t>Procedure 1</a:t>
            </a:r>
            <a:r>
              <a:rPr b="1" lang="en-GB" sz="1200">
                <a:solidFill>
                  <a:srgbClr val="FF9900"/>
                </a:solidFill>
                <a:latin typeface="Lato"/>
                <a:ea typeface="Lato"/>
                <a:cs typeface="Lato"/>
                <a:sym typeface="Lato"/>
              </a:rPr>
              <a:t> |</a:t>
            </a:r>
            <a:r>
              <a:rPr b="1" lang="en-GB" sz="1200">
                <a:latin typeface="Lato"/>
                <a:ea typeface="Lato"/>
                <a:cs typeface="Lato"/>
                <a:sym typeface="Lato"/>
              </a:rPr>
              <a:t> List all items that have never been ordered and have the price more than X.</a:t>
            </a:r>
            <a:endParaRPr b="1" sz="1200">
              <a:latin typeface="Lato"/>
              <a:ea typeface="Lato"/>
              <a:cs typeface="Lato"/>
              <a:sym typeface="Lato"/>
            </a:endParaRPr>
          </a:p>
          <a:p>
            <a:pPr indent="0" lvl="0" marL="0" rtl="0" algn="l">
              <a:spcBef>
                <a:spcPts val="0"/>
              </a:spcBef>
              <a:spcAft>
                <a:spcPts val="0"/>
              </a:spcAft>
              <a:buNone/>
            </a:pPr>
            <a:r>
              <a:t/>
            </a:r>
            <a:endParaRPr b="1" sz="1200">
              <a:latin typeface="Lato"/>
              <a:ea typeface="Lato"/>
              <a:cs typeface="Lato"/>
              <a:sym typeface="Lato"/>
            </a:endParaRPr>
          </a:p>
        </p:txBody>
      </p:sp>
      <p:sp>
        <p:nvSpPr>
          <p:cNvPr id="1420" name="Google Shape;1420;p72"/>
          <p:cNvSpPr txBox="1"/>
          <p:nvPr/>
        </p:nvSpPr>
        <p:spPr>
          <a:xfrm>
            <a:off x="4452200" y="601025"/>
            <a:ext cx="4431300" cy="738900"/>
          </a:xfrm>
          <a:prstGeom prst="rect">
            <a:avLst/>
          </a:prstGeom>
          <a:solidFill>
            <a:schemeClr val="lt1"/>
          </a:solidFill>
          <a:ln>
            <a:noFill/>
          </a:ln>
        </p:spPr>
        <p:txBody>
          <a:bodyPr anchorCtr="0" anchor="t" bIns="91425" lIns="270000" spcFirstLastPara="1" rIns="91425" wrap="square" tIns="91425">
            <a:spAutoFit/>
          </a:bodyPr>
          <a:lstStyle/>
          <a:p>
            <a:pPr indent="0" lvl="0" marL="0" rtl="0" algn="l">
              <a:spcBef>
                <a:spcPts val="0"/>
              </a:spcBef>
              <a:spcAft>
                <a:spcPts val="0"/>
              </a:spcAft>
              <a:buNone/>
            </a:pPr>
            <a:r>
              <a:rPr b="1" lang="en-GB" sz="1200">
                <a:solidFill>
                  <a:srgbClr val="FF9900"/>
                </a:solidFill>
                <a:latin typeface="Lato"/>
                <a:ea typeface="Lato"/>
                <a:cs typeface="Lato"/>
                <a:sym typeface="Lato"/>
              </a:rPr>
              <a:t>Procedure 2 </a:t>
            </a:r>
            <a:r>
              <a:rPr b="1" lang="en-GB" sz="1200">
                <a:solidFill>
                  <a:srgbClr val="FF9900"/>
                </a:solidFill>
                <a:latin typeface="Lato"/>
                <a:ea typeface="Lato"/>
                <a:cs typeface="Lato"/>
                <a:sym typeface="Lato"/>
              </a:rPr>
              <a:t>|</a:t>
            </a:r>
            <a:r>
              <a:rPr b="1" lang="en-GB" sz="1200">
                <a:latin typeface="Lato"/>
                <a:ea typeface="Lato"/>
                <a:cs typeface="Lato"/>
                <a:sym typeface="Lato"/>
              </a:rPr>
              <a:t>  List all the healthcare centers that have more than X nurse.  Distinguish health care centers with more than 10 nurses vs those with less than 10 nurses.</a:t>
            </a:r>
            <a:endParaRPr b="1" sz="1200">
              <a:latin typeface="Lato"/>
              <a:ea typeface="Lato"/>
              <a:cs typeface="Lato"/>
              <a:sym typeface="Lato"/>
            </a:endParaRPr>
          </a:p>
        </p:txBody>
      </p:sp>
      <p:sp>
        <p:nvSpPr>
          <p:cNvPr id="1421" name="Google Shape;1421;p72"/>
          <p:cNvSpPr txBox="1"/>
          <p:nvPr/>
        </p:nvSpPr>
        <p:spPr>
          <a:xfrm>
            <a:off x="160100" y="1568525"/>
            <a:ext cx="4166100" cy="2493600"/>
          </a:xfrm>
          <a:prstGeom prst="rect">
            <a:avLst/>
          </a:prstGeom>
          <a:noFill/>
          <a:ln cap="flat" cmpd="sng" w="9525">
            <a:solidFill>
              <a:srgbClr val="FF9900"/>
            </a:solidFill>
            <a:prstDash val="dot"/>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rPr lang="en-GB" sz="1000">
                <a:latin typeface="Lato"/>
                <a:ea typeface="Lato"/>
                <a:cs typeface="Lato"/>
                <a:sym typeface="Lato"/>
              </a:rPr>
              <a:t>DELIMITER //</a:t>
            </a:r>
            <a:endParaRPr sz="1000">
              <a:latin typeface="Lato"/>
              <a:ea typeface="Lato"/>
              <a:cs typeface="Lato"/>
              <a:sym typeface="Lato"/>
            </a:endParaRPr>
          </a:p>
          <a:p>
            <a:pPr indent="0" lvl="0" marL="0" rtl="0" algn="l">
              <a:spcBef>
                <a:spcPts val="0"/>
              </a:spcBef>
              <a:spcAft>
                <a:spcPts val="0"/>
              </a:spcAft>
              <a:buNone/>
            </a:pPr>
            <a:r>
              <a:rPr b="1" lang="en-GB" sz="1000">
                <a:solidFill>
                  <a:srgbClr val="FF9900"/>
                </a:solidFill>
                <a:latin typeface="Lato"/>
                <a:ea typeface="Lato"/>
                <a:cs typeface="Lato"/>
                <a:sym typeface="Lato"/>
              </a:rPr>
              <a:t>CREATE PROCEDURE unpurchased_item_price (IN number_X INT(11))</a:t>
            </a:r>
            <a:endParaRPr b="1" sz="1000">
              <a:solidFill>
                <a:srgbClr val="FF9900"/>
              </a:solidFill>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BEGIN</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SELECT item.tOfferingID,itemType,offering.offeringName</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FROM item INNER JOIN offering ON item.tOfferingID = offering.offeringID</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WHERE tOfferingID </a:t>
            </a:r>
            <a:endParaRPr b="1" sz="1000">
              <a:solidFill>
                <a:srgbClr val="FF9900"/>
              </a:solidFill>
              <a:latin typeface="Lato"/>
              <a:ea typeface="Lato"/>
              <a:cs typeface="Lato"/>
              <a:sym typeface="Lato"/>
            </a:endParaRPr>
          </a:p>
          <a:p>
            <a:pPr indent="0" lvl="0" marL="0" rtl="0" algn="l">
              <a:spcBef>
                <a:spcPts val="0"/>
              </a:spcBef>
              <a:spcAft>
                <a:spcPts val="0"/>
              </a:spcAft>
              <a:buNone/>
            </a:pPr>
            <a:r>
              <a:rPr b="1" lang="en-GB" sz="1000">
                <a:solidFill>
                  <a:srgbClr val="FF9900"/>
                </a:solidFill>
                <a:latin typeface="Lato"/>
                <a:ea typeface="Lato"/>
                <a:cs typeface="Lato"/>
                <a:sym typeface="Lato"/>
              </a:rPr>
              <a:t>NOT IN</a:t>
            </a:r>
            <a:r>
              <a:rPr lang="en-GB" sz="1000">
                <a:latin typeface="Lato"/>
                <a:ea typeface="Lato"/>
                <a:cs typeface="Lato"/>
                <a:sym typeface="Lato"/>
              </a:rPr>
              <a:t> (SELECT DISTINCT offeringID FROM order_item_details)</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AND offering.price &gt; number_X;</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END //</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DELIMITER ;</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CALL unpurchased_item_price(30);</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p:txBody>
      </p:sp>
      <p:sp>
        <p:nvSpPr>
          <p:cNvPr id="1422" name="Google Shape;1422;p72"/>
          <p:cNvSpPr txBox="1"/>
          <p:nvPr/>
        </p:nvSpPr>
        <p:spPr>
          <a:xfrm>
            <a:off x="4655900" y="1568525"/>
            <a:ext cx="4166100" cy="2185800"/>
          </a:xfrm>
          <a:prstGeom prst="rect">
            <a:avLst/>
          </a:prstGeom>
          <a:noFill/>
          <a:ln cap="flat" cmpd="sng" w="9525">
            <a:solidFill>
              <a:srgbClr val="FF9900"/>
            </a:solidFill>
            <a:prstDash val="dot"/>
            <a:round/>
            <a:headEnd len="sm" w="sm" type="none"/>
            <a:tailEnd len="sm" w="sm" type="none"/>
          </a:ln>
        </p:spPr>
        <p:txBody>
          <a:bodyPr anchorCtr="0" anchor="t" bIns="91425" lIns="270000" spcFirstLastPara="1" rIns="91425" wrap="square" tIns="91425">
            <a:spAutoFit/>
          </a:bodyPr>
          <a:lstStyle/>
          <a:p>
            <a:pPr indent="0" lvl="0" marL="0" rtl="0" algn="l">
              <a:spcBef>
                <a:spcPts val="0"/>
              </a:spcBef>
              <a:spcAft>
                <a:spcPts val="0"/>
              </a:spcAft>
              <a:buNone/>
            </a:pPr>
            <a:r>
              <a:rPr lang="en-GB" sz="1000">
                <a:latin typeface="Lato"/>
                <a:ea typeface="Lato"/>
                <a:cs typeface="Lato"/>
                <a:sym typeface="Lato"/>
              </a:rPr>
              <a:t>DROP PROCEDURE IF EXISTS health_care_centers;</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DELIMITER //</a:t>
            </a:r>
            <a:endParaRPr sz="1000">
              <a:latin typeface="Lato"/>
              <a:ea typeface="Lato"/>
              <a:cs typeface="Lato"/>
              <a:sym typeface="Lato"/>
            </a:endParaRPr>
          </a:p>
          <a:p>
            <a:pPr indent="0" lvl="0" marL="0" rtl="0" algn="l">
              <a:spcBef>
                <a:spcPts val="0"/>
              </a:spcBef>
              <a:spcAft>
                <a:spcPts val="0"/>
              </a:spcAft>
              <a:buNone/>
            </a:pPr>
            <a:r>
              <a:rPr b="1" lang="en-GB" sz="1000">
                <a:solidFill>
                  <a:srgbClr val="FF9900"/>
                </a:solidFill>
                <a:latin typeface="Lato"/>
                <a:ea typeface="Lato"/>
                <a:cs typeface="Lato"/>
                <a:sym typeface="Lato"/>
              </a:rPr>
              <a:t>CREATE PROCEDURE health_care_centers (IN number_X INT(11))</a:t>
            </a:r>
            <a:endParaRPr b="1" sz="1000">
              <a:solidFill>
                <a:srgbClr val="FF9900"/>
              </a:solidFill>
              <a:latin typeface="Lato"/>
              <a:ea typeface="Lato"/>
              <a:cs typeface="Lato"/>
              <a:sym typeface="Lato"/>
            </a:endParaRPr>
          </a:p>
          <a:p>
            <a:pPr indent="0" lvl="0" marL="0" rtl="0" algn="l">
              <a:spcBef>
                <a:spcPts val="0"/>
              </a:spcBef>
              <a:spcAft>
                <a:spcPts val="0"/>
              </a:spcAft>
              <a:buNone/>
            </a:pPr>
            <a:r>
              <a:rPr b="1" lang="en-GB" sz="1000">
                <a:solidFill>
                  <a:srgbClr val="FF9900"/>
                </a:solidFill>
                <a:latin typeface="Lato"/>
                <a:ea typeface="Lato"/>
                <a:cs typeface="Lato"/>
                <a:sym typeface="Lato"/>
              </a:rPr>
              <a:t>BEGIN</a:t>
            </a:r>
            <a:endParaRPr b="1" sz="1000">
              <a:solidFill>
                <a:srgbClr val="FF9900"/>
              </a:solidFill>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SELECT healthcare_center.centerID,healthcarecentername,</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CASE WHEN COUNT(DISTINCT nurseID) &gt; 2 THEN 'More than 2 nurses' ELSE 'Less than 2 nurses' END AS nurses_category</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FROM healthcare_center NATURAL JOIN nurse</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GROUP BY 1,2 HAVING COUNT(DISTINCT nurseID) &gt; number_X ;</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END //</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DELIMITER ;</a:t>
            </a:r>
            <a:endParaRPr sz="1000">
              <a:latin typeface="Lato"/>
              <a:ea typeface="Lato"/>
              <a:cs typeface="Lato"/>
              <a:sym typeface="Lato"/>
            </a:endParaRPr>
          </a:p>
          <a:p>
            <a:pPr indent="0" lvl="0" marL="0" rtl="0" algn="l">
              <a:spcBef>
                <a:spcPts val="0"/>
              </a:spcBef>
              <a:spcAft>
                <a:spcPts val="0"/>
              </a:spcAft>
              <a:buNone/>
            </a:pPr>
            <a:r>
              <a:rPr lang="en-GB" sz="1000">
                <a:latin typeface="Lato"/>
                <a:ea typeface="Lato"/>
                <a:cs typeface="Lato"/>
                <a:sym typeface="Lato"/>
              </a:rPr>
              <a:t>CALL health_care_centers(2);</a:t>
            </a:r>
            <a:endParaRPr sz="1000">
              <a:latin typeface="Lato"/>
              <a:ea typeface="Lato"/>
              <a:cs typeface="Lato"/>
              <a:sym typeface="Lato"/>
            </a:endParaRPr>
          </a:p>
          <a:p>
            <a:pPr indent="0" lvl="0" marL="0" rtl="0" algn="l">
              <a:spcBef>
                <a:spcPts val="0"/>
              </a:spcBef>
              <a:spcAft>
                <a:spcPts val="0"/>
              </a:spcAft>
              <a:buNone/>
            </a:pPr>
            <a:r>
              <a:t/>
            </a:r>
            <a:endParaRPr sz="1000">
              <a:latin typeface="Lato"/>
              <a:ea typeface="Lato"/>
              <a:cs typeface="Lato"/>
              <a:sym typeface="Lato"/>
            </a:endParaRPr>
          </a:p>
        </p:txBody>
      </p:sp>
      <p:pic>
        <p:nvPicPr>
          <p:cNvPr id="1423" name="Google Shape;1423;p72"/>
          <p:cNvPicPr preferRelativeResize="0"/>
          <p:nvPr/>
        </p:nvPicPr>
        <p:blipFill>
          <a:blip r:embed="rId3">
            <a:alphaModFix/>
          </a:blip>
          <a:stretch>
            <a:fillRect/>
          </a:stretch>
        </p:blipFill>
        <p:spPr>
          <a:xfrm>
            <a:off x="5251671" y="3550434"/>
            <a:ext cx="2974575" cy="1060950"/>
          </a:xfrm>
          <a:prstGeom prst="rect">
            <a:avLst/>
          </a:prstGeom>
          <a:noFill/>
          <a:ln cap="flat" cmpd="sng" w="9525">
            <a:solidFill>
              <a:srgbClr val="FF9900"/>
            </a:solidFill>
            <a:prstDash val="solid"/>
            <a:round/>
            <a:headEnd len="sm" w="sm" type="none"/>
            <a:tailEnd len="sm" w="sm" type="none"/>
          </a:ln>
        </p:spPr>
      </p:pic>
      <p:pic>
        <p:nvPicPr>
          <p:cNvPr id="1424" name="Google Shape;1424;p72"/>
          <p:cNvPicPr preferRelativeResize="0"/>
          <p:nvPr/>
        </p:nvPicPr>
        <p:blipFill>
          <a:blip r:embed="rId4">
            <a:alphaModFix/>
          </a:blip>
          <a:stretch>
            <a:fillRect/>
          </a:stretch>
        </p:blipFill>
        <p:spPr>
          <a:xfrm>
            <a:off x="2050500" y="3669719"/>
            <a:ext cx="2472225" cy="822375"/>
          </a:xfrm>
          <a:prstGeom prst="rect">
            <a:avLst/>
          </a:prstGeom>
          <a:noFill/>
          <a:ln cap="flat" cmpd="sng" w="9525">
            <a:solidFill>
              <a:srgbClr val="FF9900"/>
            </a:solidFill>
            <a:prstDash val="solid"/>
            <a:round/>
            <a:headEnd len="sm" w="sm" type="none"/>
            <a:tailEnd len="sm" w="sm" type="none"/>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1428" name="Shape 1428"/>
        <p:cNvGrpSpPr/>
        <p:nvPr/>
      </p:nvGrpSpPr>
      <p:grpSpPr>
        <a:xfrm>
          <a:off x="0" y="0"/>
          <a:ext cx="0" cy="0"/>
          <a:chOff x="0" y="0"/>
          <a:chExt cx="0" cy="0"/>
        </a:xfrm>
      </p:grpSpPr>
      <p:sp>
        <p:nvSpPr>
          <p:cNvPr id="1429" name="Google Shape;1429;p73"/>
          <p:cNvSpPr txBox="1"/>
          <p:nvPr>
            <p:ph type="title"/>
          </p:nvPr>
        </p:nvSpPr>
        <p:spPr>
          <a:xfrm>
            <a:off x="1308150" y="785250"/>
            <a:ext cx="19803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Appendix</a:t>
            </a:r>
            <a:endParaRPr/>
          </a:p>
        </p:txBody>
      </p:sp>
      <p:sp>
        <p:nvSpPr>
          <p:cNvPr id="1430" name="Google Shape;1430;p73"/>
          <p:cNvSpPr txBox="1"/>
          <p:nvPr/>
        </p:nvSpPr>
        <p:spPr>
          <a:xfrm>
            <a:off x="1293872" y="1617425"/>
            <a:ext cx="4526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Metadata</a:t>
            </a:r>
            <a:endParaRPr sz="1300">
              <a:solidFill>
                <a:srgbClr val="FFFFFF"/>
              </a:solidFill>
              <a:latin typeface="Raleway"/>
              <a:ea typeface="Raleway"/>
              <a:cs typeface="Raleway"/>
              <a:sym typeface="Raleway"/>
            </a:endParaRPr>
          </a:p>
        </p:txBody>
      </p:sp>
      <p:sp>
        <p:nvSpPr>
          <p:cNvPr id="1431" name="Google Shape;1431;p73"/>
          <p:cNvSpPr txBox="1"/>
          <p:nvPr/>
        </p:nvSpPr>
        <p:spPr>
          <a:xfrm>
            <a:off x="1293860" y="2019126"/>
            <a:ext cx="2952900" cy="34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Raleway"/>
                <a:ea typeface="Raleway"/>
                <a:cs typeface="Raleway"/>
                <a:sym typeface="Raleway"/>
              </a:rPr>
              <a:t>Data Definition Language (DDL)	</a:t>
            </a:r>
            <a:endParaRPr sz="1300">
              <a:solidFill>
                <a:srgbClr val="FFFFFF"/>
              </a:solidFill>
              <a:latin typeface="Raleway"/>
              <a:ea typeface="Raleway"/>
              <a:cs typeface="Raleway"/>
              <a:sym typeface="Raleway"/>
            </a:endParaRPr>
          </a:p>
        </p:txBody>
      </p:sp>
      <p:sp>
        <p:nvSpPr>
          <p:cNvPr id="1432" name="Google Shape;1432;p73"/>
          <p:cNvSpPr txBox="1"/>
          <p:nvPr/>
        </p:nvSpPr>
        <p:spPr>
          <a:xfrm>
            <a:off x="965150" y="1434125"/>
            <a:ext cx="693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1</a:t>
            </a:r>
            <a:endParaRPr b="1" sz="2600">
              <a:solidFill>
                <a:schemeClr val="lt1"/>
              </a:solidFill>
              <a:latin typeface="Raleway"/>
              <a:ea typeface="Raleway"/>
              <a:cs typeface="Raleway"/>
              <a:sym typeface="Raleway"/>
            </a:endParaRPr>
          </a:p>
        </p:txBody>
      </p:sp>
      <p:sp>
        <p:nvSpPr>
          <p:cNvPr id="1433" name="Google Shape;1433;p73"/>
          <p:cNvSpPr txBox="1"/>
          <p:nvPr/>
        </p:nvSpPr>
        <p:spPr>
          <a:xfrm>
            <a:off x="965150" y="1891325"/>
            <a:ext cx="929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2</a:t>
            </a:r>
            <a:endParaRPr b="1" sz="2600">
              <a:solidFill>
                <a:schemeClr val="lt1"/>
              </a:solidFill>
              <a:latin typeface="Raleway"/>
              <a:ea typeface="Raleway"/>
              <a:cs typeface="Raleway"/>
              <a:sym typeface="Raleway"/>
            </a:endParaRPr>
          </a:p>
        </p:txBody>
      </p:sp>
      <p:sp>
        <p:nvSpPr>
          <p:cNvPr id="1434" name="Google Shape;1434;p73"/>
          <p:cNvSpPr/>
          <p:nvPr/>
        </p:nvSpPr>
        <p:spPr>
          <a:xfrm>
            <a:off x="135350" y="93050"/>
            <a:ext cx="8772600" cy="345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Proxima Nova"/>
                <a:ea typeface="Proxima Nova"/>
                <a:cs typeface="Proxima Nova"/>
                <a:sym typeface="Proxima Nova"/>
              </a:rPr>
              <a:t>BAN 610 | Database Management &amp; Applications</a:t>
            </a:r>
            <a:endParaRPr sz="800">
              <a:solidFill>
                <a:srgbClr val="FFFFFF"/>
              </a:solidFill>
              <a:latin typeface="Proxima Nova"/>
              <a:ea typeface="Proxima Nova"/>
              <a:cs typeface="Proxima Nova"/>
              <a:sym typeface="Proxima Nova"/>
            </a:endParaRPr>
          </a:p>
        </p:txBody>
      </p:sp>
      <p:sp>
        <p:nvSpPr>
          <p:cNvPr id="1435" name="Google Shape;1435;p73"/>
          <p:cNvSpPr/>
          <p:nvPr/>
        </p:nvSpPr>
        <p:spPr>
          <a:xfrm>
            <a:off x="736000" y="769400"/>
            <a:ext cx="572400" cy="53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solidFill>
                  <a:srgbClr val="3C78D8"/>
                </a:solidFill>
                <a:latin typeface="Proxima Nova"/>
                <a:ea typeface="Proxima Nova"/>
                <a:cs typeface="Proxima Nova"/>
                <a:sym typeface="Proxima Nova"/>
              </a:rPr>
              <a:t>7</a:t>
            </a:r>
            <a:endParaRPr b="1" sz="2500">
              <a:solidFill>
                <a:srgbClr val="3C78D8"/>
              </a:solidFill>
              <a:latin typeface="Proxima Nova"/>
              <a:ea typeface="Proxima Nova"/>
              <a:cs typeface="Proxima Nova"/>
              <a:sym typeface="Proxima Nova"/>
            </a:endParaRPr>
          </a:p>
        </p:txBody>
      </p:sp>
      <p:sp>
        <p:nvSpPr>
          <p:cNvPr id="1436" name="Google Shape;1436;p73"/>
          <p:cNvSpPr txBox="1"/>
          <p:nvPr/>
        </p:nvSpPr>
        <p:spPr>
          <a:xfrm>
            <a:off x="1293860" y="2476326"/>
            <a:ext cx="2952900" cy="34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Data Manipulation Language (DML)</a:t>
            </a:r>
            <a:endParaRPr sz="1300">
              <a:solidFill>
                <a:srgbClr val="FFFFFF"/>
              </a:solidFill>
              <a:latin typeface="Raleway"/>
              <a:ea typeface="Raleway"/>
              <a:cs typeface="Raleway"/>
              <a:sym typeface="Raleway"/>
            </a:endParaRPr>
          </a:p>
        </p:txBody>
      </p:sp>
      <p:sp>
        <p:nvSpPr>
          <p:cNvPr id="1437" name="Google Shape;1437;p73"/>
          <p:cNvSpPr txBox="1"/>
          <p:nvPr/>
        </p:nvSpPr>
        <p:spPr>
          <a:xfrm>
            <a:off x="965150" y="2348525"/>
            <a:ext cx="929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3</a:t>
            </a:r>
            <a:endParaRPr b="1" sz="2600">
              <a:solidFill>
                <a:schemeClr val="lt1"/>
              </a:solidFill>
              <a:latin typeface="Raleway"/>
              <a:ea typeface="Raleway"/>
              <a:cs typeface="Raleway"/>
              <a:sym typeface="Raleway"/>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1441" name="Shape 1441"/>
        <p:cNvGrpSpPr/>
        <p:nvPr/>
      </p:nvGrpSpPr>
      <p:grpSpPr>
        <a:xfrm>
          <a:off x="0" y="0"/>
          <a:ext cx="0" cy="0"/>
          <a:chOff x="0" y="0"/>
          <a:chExt cx="0" cy="0"/>
        </a:xfrm>
      </p:grpSpPr>
      <p:sp>
        <p:nvSpPr>
          <p:cNvPr id="1442" name="Google Shape;1442;p74"/>
          <p:cNvSpPr txBox="1"/>
          <p:nvPr>
            <p:ph type="title"/>
          </p:nvPr>
        </p:nvSpPr>
        <p:spPr>
          <a:xfrm>
            <a:off x="1308150" y="785250"/>
            <a:ext cx="38511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Future Scope</a:t>
            </a:r>
            <a:endParaRPr/>
          </a:p>
        </p:txBody>
      </p:sp>
      <p:sp>
        <p:nvSpPr>
          <p:cNvPr id="1443" name="Google Shape;1443;p74"/>
          <p:cNvSpPr/>
          <p:nvPr/>
        </p:nvSpPr>
        <p:spPr>
          <a:xfrm>
            <a:off x="135350" y="93050"/>
            <a:ext cx="8772600" cy="345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Proxima Nova"/>
                <a:ea typeface="Proxima Nova"/>
                <a:cs typeface="Proxima Nova"/>
                <a:sym typeface="Proxima Nova"/>
              </a:rPr>
              <a:t>BAN 610 | Database Management &amp; Applications</a:t>
            </a:r>
            <a:endParaRPr sz="800">
              <a:solidFill>
                <a:srgbClr val="FFFFFF"/>
              </a:solidFill>
              <a:latin typeface="Proxima Nova"/>
              <a:ea typeface="Proxima Nova"/>
              <a:cs typeface="Proxima Nova"/>
              <a:sym typeface="Proxima Nova"/>
            </a:endParaRPr>
          </a:p>
        </p:txBody>
      </p:sp>
      <p:sp>
        <p:nvSpPr>
          <p:cNvPr id="1444" name="Google Shape;1444;p74"/>
          <p:cNvSpPr/>
          <p:nvPr/>
        </p:nvSpPr>
        <p:spPr>
          <a:xfrm>
            <a:off x="736000" y="769400"/>
            <a:ext cx="572400" cy="53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solidFill>
                  <a:srgbClr val="3C78D8"/>
                </a:solidFill>
                <a:latin typeface="Proxima Nova"/>
                <a:ea typeface="Proxima Nova"/>
                <a:cs typeface="Proxima Nova"/>
                <a:sym typeface="Proxima Nova"/>
              </a:rPr>
              <a:t>8</a:t>
            </a:r>
            <a:endParaRPr b="1" sz="2500">
              <a:solidFill>
                <a:srgbClr val="3C78D8"/>
              </a:solidFill>
              <a:latin typeface="Proxima Nova"/>
              <a:ea typeface="Proxima Nova"/>
              <a:cs typeface="Proxima Nova"/>
              <a:sym typeface="Proxima Nova"/>
            </a:endParaRPr>
          </a:p>
        </p:txBody>
      </p:sp>
      <p:sp>
        <p:nvSpPr>
          <p:cNvPr id="1445" name="Google Shape;1445;p74"/>
          <p:cNvSpPr txBox="1"/>
          <p:nvPr/>
        </p:nvSpPr>
        <p:spPr>
          <a:xfrm>
            <a:off x="887400" y="1531250"/>
            <a:ext cx="8772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900">
                <a:solidFill>
                  <a:srgbClr val="E6F9E4"/>
                </a:solidFill>
                <a:latin typeface="Lato"/>
                <a:ea typeface="Lato"/>
                <a:cs typeface="Lato"/>
                <a:sym typeface="Lato"/>
              </a:rPr>
              <a:t>Electronic Health Record</a:t>
            </a:r>
            <a:endParaRPr b="1" sz="1900">
              <a:solidFill>
                <a:srgbClr val="E6F9E4"/>
              </a:solidFill>
              <a:latin typeface="Lato"/>
              <a:ea typeface="Lato"/>
              <a:cs typeface="Lato"/>
              <a:sym typeface="Lato"/>
            </a:endParaRPr>
          </a:p>
        </p:txBody>
      </p:sp>
      <p:pic>
        <p:nvPicPr>
          <p:cNvPr id="1446" name="Google Shape;1446;p74"/>
          <p:cNvPicPr preferRelativeResize="0"/>
          <p:nvPr/>
        </p:nvPicPr>
        <p:blipFill>
          <a:blip r:embed="rId3">
            <a:alphaModFix/>
          </a:blip>
          <a:stretch>
            <a:fillRect/>
          </a:stretch>
        </p:blipFill>
        <p:spPr>
          <a:xfrm>
            <a:off x="972825" y="1962350"/>
            <a:ext cx="6716277" cy="28763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1450" name="Shape 1450"/>
        <p:cNvGrpSpPr/>
        <p:nvPr/>
      </p:nvGrpSpPr>
      <p:grpSpPr>
        <a:xfrm>
          <a:off x="0" y="0"/>
          <a:ext cx="0" cy="0"/>
          <a:chOff x="0" y="0"/>
          <a:chExt cx="0" cy="0"/>
        </a:xfrm>
      </p:grpSpPr>
      <p:sp>
        <p:nvSpPr>
          <p:cNvPr id="1451" name="Google Shape;1451;p75"/>
          <p:cNvSpPr txBox="1"/>
          <p:nvPr>
            <p:ph type="title"/>
          </p:nvPr>
        </p:nvSpPr>
        <p:spPr>
          <a:xfrm>
            <a:off x="232350" y="438650"/>
            <a:ext cx="8679300" cy="399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0" lang="en-GB" sz="1100">
                <a:solidFill>
                  <a:schemeClr val="lt1"/>
                </a:solidFill>
                <a:latin typeface="Times New Roman"/>
                <a:ea typeface="Times New Roman"/>
                <a:cs typeface="Times New Roman"/>
                <a:sym typeface="Times New Roman"/>
              </a:rPr>
              <a:t>Mc</a:t>
            </a:r>
            <a:r>
              <a:rPr b="0" lang="en-GB" sz="1300">
                <a:solidFill>
                  <a:schemeClr val="lt1"/>
                </a:solidFill>
                <a:latin typeface="Times New Roman"/>
                <a:ea typeface="Times New Roman"/>
                <a:cs typeface="Times New Roman"/>
                <a:sym typeface="Times New Roman"/>
              </a:rPr>
              <a:t>Kesson provides its subscribers/customers a comprehensive </a:t>
            </a:r>
            <a:r>
              <a:rPr i="1" lang="en-GB" sz="1300">
                <a:solidFill>
                  <a:schemeClr val="lt1"/>
                </a:solidFill>
                <a:latin typeface="Times New Roman"/>
                <a:ea typeface="Times New Roman"/>
                <a:cs typeface="Times New Roman"/>
                <a:sym typeface="Times New Roman"/>
              </a:rPr>
              <a:t>electronic health record (EHR)</a:t>
            </a:r>
            <a:r>
              <a:rPr b="0" lang="en-GB" sz="1300">
                <a:solidFill>
                  <a:schemeClr val="lt1"/>
                </a:solidFill>
                <a:latin typeface="Times New Roman"/>
                <a:ea typeface="Times New Roman"/>
                <a:cs typeface="Times New Roman"/>
                <a:sym typeface="Times New Roman"/>
              </a:rPr>
              <a:t> – a systematized collection of patient health information stored in a digital format, which can be shared across different health care settings.</a:t>
            </a:r>
            <a:endParaRPr b="0" sz="13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0" lang="en-GB" sz="1300">
                <a:solidFill>
                  <a:schemeClr val="lt1"/>
                </a:solidFill>
                <a:latin typeface="Times New Roman"/>
                <a:ea typeface="Times New Roman"/>
                <a:cs typeface="Times New Roman"/>
                <a:sym typeface="Times New Roman"/>
              </a:rPr>
              <a:t>An EHR can typically contain a patient’s medical history, diagnoses, medications, treatment plans, immunization dates, allergies, radiology images, and laboratory /test results.</a:t>
            </a:r>
            <a:endParaRPr b="0" sz="13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0" lang="en-GB" sz="1300">
                <a:solidFill>
                  <a:schemeClr val="lt1"/>
                </a:solidFill>
                <a:latin typeface="Times New Roman"/>
                <a:ea typeface="Times New Roman"/>
                <a:cs typeface="Times New Roman"/>
                <a:sym typeface="Times New Roman"/>
              </a:rPr>
              <a:t>So, we can include this feature of </a:t>
            </a:r>
            <a:r>
              <a:rPr i="1" lang="en-GB" sz="1300">
                <a:solidFill>
                  <a:schemeClr val="lt1"/>
                </a:solidFill>
                <a:latin typeface="Times New Roman"/>
                <a:ea typeface="Times New Roman"/>
                <a:cs typeface="Times New Roman"/>
                <a:sym typeface="Times New Roman"/>
              </a:rPr>
              <a:t>EHR</a:t>
            </a:r>
            <a:r>
              <a:rPr b="0" lang="en-GB" sz="1300">
                <a:solidFill>
                  <a:schemeClr val="lt1"/>
                </a:solidFill>
                <a:latin typeface="Times New Roman"/>
                <a:ea typeface="Times New Roman"/>
                <a:cs typeface="Times New Roman"/>
                <a:sym typeface="Times New Roman"/>
              </a:rPr>
              <a:t>, which can also be regarded as an offering provided by the company McKesson, and consider to denote it as a </a:t>
            </a:r>
            <a:r>
              <a:rPr lang="en-GB" sz="1300">
                <a:solidFill>
                  <a:schemeClr val="lt1"/>
                </a:solidFill>
                <a:latin typeface="Times New Roman"/>
                <a:ea typeface="Times New Roman"/>
                <a:cs typeface="Times New Roman"/>
                <a:sym typeface="Times New Roman"/>
              </a:rPr>
              <a:t>SUBSCRIPTION</a:t>
            </a:r>
            <a:r>
              <a:rPr b="0" lang="en-GB" sz="1300">
                <a:solidFill>
                  <a:schemeClr val="lt1"/>
                </a:solidFill>
                <a:latin typeface="Times New Roman"/>
                <a:ea typeface="Times New Roman"/>
                <a:cs typeface="Times New Roman"/>
                <a:sym typeface="Times New Roman"/>
              </a:rPr>
              <a:t>.</a:t>
            </a:r>
            <a:endParaRPr b="0" sz="13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0" lang="en-GB" sz="1300">
                <a:solidFill>
                  <a:schemeClr val="lt1"/>
                </a:solidFill>
                <a:latin typeface="Times New Roman"/>
                <a:ea typeface="Times New Roman"/>
                <a:cs typeface="Times New Roman"/>
                <a:sym typeface="Times New Roman"/>
              </a:rPr>
              <a:t>As such, we can have a 3</a:t>
            </a:r>
            <a:r>
              <a:rPr b="0" baseline="30000" lang="en-GB" sz="1300">
                <a:solidFill>
                  <a:schemeClr val="lt1"/>
                </a:solidFill>
                <a:latin typeface="Times New Roman"/>
                <a:ea typeface="Times New Roman"/>
                <a:cs typeface="Times New Roman"/>
                <a:sym typeface="Times New Roman"/>
              </a:rPr>
              <a:t>rd</a:t>
            </a:r>
            <a:r>
              <a:rPr b="0" lang="en-GB" sz="1300">
                <a:solidFill>
                  <a:schemeClr val="lt1"/>
                </a:solidFill>
                <a:latin typeface="Times New Roman"/>
                <a:ea typeface="Times New Roman"/>
                <a:cs typeface="Times New Roman"/>
                <a:sym typeface="Times New Roman"/>
              </a:rPr>
              <a:t> offering under the McKesson brand – the </a:t>
            </a:r>
            <a:r>
              <a:rPr lang="en-GB" sz="1300">
                <a:solidFill>
                  <a:schemeClr val="lt1"/>
                </a:solidFill>
                <a:latin typeface="Times New Roman"/>
                <a:ea typeface="Times New Roman"/>
                <a:cs typeface="Times New Roman"/>
                <a:sym typeface="Times New Roman"/>
              </a:rPr>
              <a:t>SUBSCRIPTION</a:t>
            </a:r>
            <a:endParaRPr sz="13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GB" sz="1300">
                <a:solidFill>
                  <a:schemeClr val="lt1"/>
                </a:solidFill>
                <a:latin typeface="Times New Roman"/>
                <a:ea typeface="Times New Roman"/>
                <a:cs typeface="Times New Roman"/>
                <a:sym typeface="Times New Roman"/>
              </a:rPr>
              <a:t> </a:t>
            </a:r>
            <a:r>
              <a:rPr b="0" lang="en-GB" sz="1300">
                <a:solidFill>
                  <a:schemeClr val="lt1"/>
                </a:solidFill>
                <a:latin typeface="Times New Roman"/>
                <a:ea typeface="Times New Roman"/>
                <a:cs typeface="Times New Roman"/>
                <a:sym typeface="Times New Roman"/>
              </a:rPr>
              <a:t>McKesson subscriptions can be described by Subscription ID, Subscriber Name, Subscription Start Date, Subscription End Date, Subscription Type, Subscription Price.</a:t>
            </a:r>
            <a:endParaRPr b="0" sz="1300">
              <a:solidFill>
                <a:schemeClr val="lt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0" lang="en-GB" sz="1300">
                <a:solidFill>
                  <a:schemeClr val="lt1"/>
                </a:solidFill>
                <a:latin typeface="Times New Roman"/>
                <a:ea typeface="Times New Roman"/>
                <a:cs typeface="Times New Roman"/>
                <a:sym typeface="Times New Roman"/>
              </a:rPr>
              <a:t>McKesson's customer may subscribe for an EHR, and when a subscription is purchased, that offering is billed to some customer. The company needs to keep track of when the subscription was purchased and the expiry date of the subscription. It is also required to log the information of the subscription type, whether it is basic or comprehensive. Accordingly, the subscription price can be ascertained.</a:t>
            </a:r>
            <a:endParaRPr b="0" sz="1300">
              <a:solidFill>
                <a:schemeClr val="lt1"/>
              </a:solidFill>
              <a:latin typeface="Times New Roman"/>
              <a:ea typeface="Times New Roman"/>
              <a:cs typeface="Times New Roman"/>
              <a:sym typeface="Times New Roman"/>
            </a:endParaRPr>
          </a:p>
          <a:p>
            <a:pPr indent="0" lvl="0" marL="0" rtl="0" algn="l">
              <a:spcBef>
                <a:spcPts val="0"/>
              </a:spcBef>
              <a:spcAft>
                <a:spcPts val="0"/>
              </a:spcAft>
              <a:buNone/>
            </a:pPr>
            <a:r>
              <a:t/>
            </a:r>
            <a:endParaRPr sz="1200"/>
          </a:p>
        </p:txBody>
      </p:sp>
      <p:sp>
        <p:nvSpPr>
          <p:cNvPr id="1452" name="Google Shape;1452;p75"/>
          <p:cNvSpPr/>
          <p:nvPr/>
        </p:nvSpPr>
        <p:spPr>
          <a:xfrm>
            <a:off x="135350" y="93050"/>
            <a:ext cx="8772600" cy="345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Proxima Nova"/>
                <a:ea typeface="Proxima Nova"/>
                <a:cs typeface="Proxima Nova"/>
                <a:sym typeface="Proxima Nova"/>
              </a:rPr>
              <a:t>BAN 610 | Database Management &amp; Applications</a:t>
            </a:r>
            <a:endParaRPr sz="800">
              <a:solidFill>
                <a:srgbClr val="FFFFFF"/>
              </a:solidFill>
              <a:latin typeface="Proxima Nova"/>
              <a:ea typeface="Proxima Nova"/>
              <a:cs typeface="Proxima Nova"/>
              <a:sym typeface="Proxima Nova"/>
            </a:endParaRPr>
          </a:p>
        </p:txBody>
      </p:sp>
      <p:sp>
        <p:nvSpPr>
          <p:cNvPr id="1453" name="Google Shape;1453;p75"/>
          <p:cNvSpPr/>
          <p:nvPr/>
        </p:nvSpPr>
        <p:spPr>
          <a:xfrm>
            <a:off x="173488" y="4433325"/>
            <a:ext cx="1395900" cy="535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4" name="Google Shape;1454;p75"/>
          <p:cNvPicPr preferRelativeResize="0"/>
          <p:nvPr/>
        </p:nvPicPr>
        <p:blipFill>
          <a:blip r:embed="rId3">
            <a:alphaModFix/>
          </a:blip>
          <a:stretch>
            <a:fillRect/>
          </a:stretch>
        </p:blipFill>
        <p:spPr>
          <a:xfrm>
            <a:off x="228600" y="4474100"/>
            <a:ext cx="1285674" cy="4408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1458" name="Shape 1458"/>
        <p:cNvGrpSpPr/>
        <p:nvPr/>
      </p:nvGrpSpPr>
      <p:grpSpPr>
        <a:xfrm>
          <a:off x="0" y="0"/>
          <a:ext cx="0" cy="0"/>
          <a:chOff x="0" y="0"/>
          <a:chExt cx="0" cy="0"/>
        </a:xfrm>
      </p:grpSpPr>
      <p:sp>
        <p:nvSpPr>
          <p:cNvPr id="1459" name="Google Shape;1459;p76"/>
          <p:cNvSpPr txBox="1"/>
          <p:nvPr>
            <p:ph type="title"/>
          </p:nvPr>
        </p:nvSpPr>
        <p:spPr>
          <a:xfrm>
            <a:off x="966650" y="1665575"/>
            <a:ext cx="71100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7500"/>
              <a:t>Thank you.</a:t>
            </a:r>
            <a:endParaRPr sz="7500"/>
          </a:p>
        </p:txBody>
      </p:sp>
      <p:sp>
        <p:nvSpPr>
          <p:cNvPr id="1460" name="Google Shape;1460;p76"/>
          <p:cNvSpPr/>
          <p:nvPr/>
        </p:nvSpPr>
        <p:spPr>
          <a:xfrm>
            <a:off x="135350" y="93050"/>
            <a:ext cx="8772600" cy="345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Proxima Nova"/>
                <a:ea typeface="Proxima Nova"/>
                <a:cs typeface="Proxima Nova"/>
                <a:sym typeface="Proxima Nova"/>
              </a:rPr>
              <a:t>BAN 610 | Database Management &amp; Applications</a:t>
            </a:r>
            <a:endParaRPr sz="800">
              <a:solidFill>
                <a:srgbClr val="FFFFFF"/>
              </a:solidFill>
              <a:latin typeface="Proxima Nova"/>
              <a:ea typeface="Proxima Nova"/>
              <a:cs typeface="Proxima Nova"/>
              <a:sym typeface="Proxima Nova"/>
            </a:endParaRPr>
          </a:p>
        </p:txBody>
      </p:sp>
      <p:sp>
        <p:nvSpPr>
          <p:cNvPr id="1461" name="Google Shape;1461;p76"/>
          <p:cNvSpPr/>
          <p:nvPr/>
        </p:nvSpPr>
        <p:spPr>
          <a:xfrm>
            <a:off x="173488" y="4433325"/>
            <a:ext cx="1395900" cy="5352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62" name="Google Shape;1462;p76"/>
          <p:cNvPicPr preferRelativeResize="0"/>
          <p:nvPr/>
        </p:nvPicPr>
        <p:blipFill>
          <a:blip r:embed="rId3">
            <a:alphaModFix/>
          </a:blip>
          <a:stretch>
            <a:fillRect/>
          </a:stretch>
        </p:blipFill>
        <p:spPr>
          <a:xfrm>
            <a:off x="228600" y="4474100"/>
            <a:ext cx="1285674" cy="440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23"/>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3"/>
          <p:cNvSpPr/>
          <p:nvPr/>
        </p:nvSpPr>
        <p:spPr>
          <a:xfrm>
            <a:off x="501425" y="1341025"/>
            <a:ext cx="1173600" cy="22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3"/>
          <p:cNvSpPr/>
          <p:nvPr/>
        </p:nvSpPr>
        <p:spPr>
          <a:xfrm>
            <a:off x="232575" y="1617750"/>
            <a:ext cx="427200" cy="420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3"/>
          <p:cNvSpPr/>
          <p:nvPr/>
        </p:nvSpPr>
        <p:spPr>
          <a:xfrm>
            <a:off x="613575" y="1617750"/>
            <a:ext cx="427200" cy="42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3"/>
          <p:cNvSpPr txBox="1"/>
          <p:nvPr>
            <p:ph type="title"/>
          </p:nvPr>
        </p:nvSpPr>
        <p:spPr>
          <a:xfrm>
            <a:off x="69600" y="571800"/>
            <a:ext cx="6858900" cy="43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600">
                <a:solidFill>
                  <a:srgbClr val="FF9900"/>
                </a:solidFill>
              </a:rPr>
              <a:t>The organization we focused on to build our real-world database is... </a:t>
            </a:r>
            <a:endParaRPr sz="1600">
              <a:solidFill>
                <a:srgbClr val="FF9900"/>
              </a:solidFill>
            </a:endParaRPr>
          </a:p>
        </p:txBody>
      </p:sp>
      <p:sp>
        <p:nvSpPr>
          <p:cNvPr id="314" name="Google Shape;314;p23"/>
          <p:cNvSpPr txBox="1"/>
          <p:nvPr/>
        </p:nvSpPr>
        <p:spPr>
          <a:xfrm>
            <a:off x="83025" y="869725"/>
            <a:ext cx="3470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400">
              <a:solidFill>
                <a:srgbClr val="434343"/>
              </a:solidFill>
              <a:latin typeface="Proxima Nova"/>
              <a:ea typeface="Proxima Nova"/>
              <a:cs typeface="Proxima Nova"/>
              <a:sym typeface="Proxima Nova"/>
            </a:endParaRPr>
          </a:p>
        </p:txBody>
      </p:sp>
      <p:sp>
        <p:nvSpPr>
          <p:cNvPr id="315" name="Google Shape;315;p23"/>
          <p:cNvSpPr/>
          <p:nvPr/>
        </p:nvSpPr>
        <p:spPr>
          <a:xfrm>
            <a:off x="769825" y="1133600"/>
            <a:ext cx="1260600" cy="22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3"/>
          <p:cNvSpPr txBox="1"/>
          <p:nvPr/>
        </p:nvSpPr>
        <p:spPr>
          <a:xfrm>
            <a:off x="188600" y="947025"/>
            <a:ext cx="34167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300">
                <a:solidFill>
                  <a:srgbClr val="434343"/>
                </a:solidFill>
                <a:latin typeface="Proxima Nova"/>
                <a:ea typeface="Proxima Nova"/>
                <a:cs typeface="Proxima Nova"/>
                <a:sym typeface="Proxima Nova"/>
              </a:rPr>
              <a:t>McKesson</a:t>
            </a:r>
            <a:endParaRPr b="1" sz="2400">
              <a:solidFill>
                <a:srgbClr val="434343"/>
              </a:solidFill>
              <a:latin typeface="Proxima Nova"/>
              <a:ea typeface="Proxima Nova"/>
              <a:cs typeface="Proxima Nova"/>
              <a:sym typeface="Proxima Nova"/>
            </a:endParaRPr>
          </a:p>
        </p:txBody>
      </p:sp>
      <p:sp>
        <p:nvSpPr>
          <p:cNvPr id="317" name="Google Shape;317;p23"/>
          <p:cNvSpPr txBox="1"/>
          <p:nvPr/>
        </p:nvSpPr>
        <p:spPr>
          <a:xfrm>
            <a:off x="241875" y="2017850"/>
            <a:ext cx="6305400" cy="31746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434343"/>
              </a:buClr>
              <a:buSzPts val="1200"/>
              <a:buFont typeface="Proxima Nova"/>
              <a:buChar char="●"/>
            </a:pPr>
            <a:r>
              <a:rPr lang="en-GB" sz="1200">
                <a:solidFill>
                  <a:srgbClr val="434343"/>
                </a:solidFill>
                <a:latin typeface="Proxima Nova"/>
                <a:ea typeface="Proxima Nova"/>
                <a:cs typeface="Proxima Nova"/>
                <a:sym typeface="Proxima Nova"/>
              </a:rPr>
              <a:t>Diverse </a:t>
            </a:r>
            <a:r>
              <a:rPr b="1" lang="en-GB" sz="1200">
                <a:solidFill>
                  <a:srgbClr val="434343"/>
                </a:solidFill>
                <a:latin typeface="Proxima Nova"/>
                <a:ea typeface="Proxima Nova"/>
                <a:cs typeface="Proxima Nova"/>
                <a:sym typeface="Proxima Nova"/>
              </a:rPr>
              <a:t>customer base</a:t>
            </a:r>
            <a:r>
              <a:rPr lang="en-GB" sz="1200">
                <a:solidFill>
                  <a:srgbClr val="434343"/>
                </a:solidFill>
                <a:latin typeface="Proxima Nova"/>
                <a:ea typeface="Proxima Nova"/>
                <a:cs typeface="Proxima Nova"/>
                <a:sym typeface="Proxima Nova"/>
              </a:rPr>
              <a:t> and </a:t>
            </a:r>
            <a:r>
              <a:rPr b="1" lang="en-GB" sz="1200">
                <a:solidFill>
                  <a:srgbClr val="434343"/>
                </a:solidFill>
                <a:latin typeface="Proxima Nova"/>
                <a:ea typeface="Proxima Nova"/>
                <a:cs typeface="Proxima Nova"/>
                <a:sym typeface="Proxima Nova"/>
              </a:rPr>
              <a:t>complexity of services </a:t>
            </a:r>
            <a:r>
              <a:rPr lang="en-GB" sz="1200">
                <a:solidFill>
                  <a:srgbClr val="434343"/>
                </a:solidFill>
                <a:latin typeface="Proxima Nova"/>
                <a:ea typeface="Proxima Nova"/>
                <a:cs typeface="Proxima Nova"/>
                <a:sym typeface="Proxima Nova"/>
              </a:rPr>
              <a:t>that can be transformed into a well-structured comprehensible database connected to a database application.</a:t>
            </a:r>
            <a:endParaRPr b="1" sz="1200">
              <a:solidFill>
                <a:srgbClr val="434343"/>
              </a:solidFill>
              <a:latin typeface="Proxima Nova"/>
              <a:ea typeface="Proxima Nova"/>
              <a:cs typeface="Proxima Nova"/>
              <a:sym typeface="Proxima Nova"/>
            </a:endParaRPr>
          </a:p>
          <a:p>
            <a:pPr indent="-304800" lvl="0" marL="457200" rtl="0" algn="l">
              <a:spcBef>
                <a:spcPts val="0"/>
              </a:spcBef>
              <a:spcAft>
                <a:spcPts val="0"/>
              </a:spcAft>
              <a:buClr>
                <a:srgbClr val="434343"/>
              </a:buClr>
              <a:buSzPts val="1200"/>
              <a:buFont typeface="Proxima Nova"/>
              <a:buChar char="●"/>
            </a:pPr>
            <a:r>
              <a:rPr b="1" lang="en-GB" sz="1200">
                <a:solidFill>
                  <a:srgbClr val="434343"/>
                </a:solidFill>
                <a:latin typeface="Proxima Nova"/>
                <a:ea typeface="Proxima Nova"/>
                <a:cs typeface="Proxima Nova"/>
                <a:sym typeface="Proxima Nova"/>
              </a:rPr>
              <a:t>Readily available data on their website</a:t>
            </a:r>
            <a:r>
              <a:rPr lang="en-GB" sz="1200">
                <a:solidFill>
                  <a:srgbClr val="434343"/>
                </a:solidFill>
                <a:latin typeface="Proxima Nova"/>
                <a:ea typeface="Proxima Nova"/>
                <a:cs typeface="Proxima Nova"/>
                <a:sym typeface="Proxima Nova"/>
              </a:rPr>
              <a:t> will be critical in our SQL implementation.</a:t>
            </a:r>
            <a:endParaRPr sz="1200">
              <a:solidFill>
                <a:srgbClr val="434343"/>
              </a:solidFill>
              <a:latin typeface="Proxima Nova"/>
              <a:ea typeface="Proxima Nova"/>
              <a:cs typeface="Proxima Nova"/>
              <a:sym typeface="Proxima Nova"/>
            </a:endParaRPr>
          </a:p>
          <a:p>
            <a:pPr indent="-304800" lvl="0" marL="457200" rtl="0" algn="l">
              <a:spcBef>
                <a:spcPts val="0"/>
              </a:spcBef>
              <a:spcAft>
                <a:spcPts val="0"/>
              </a:spcAft>
              <a:buClr>
                <a:srgbClr val="434343"/>
              </a:buClr>
              <a:buSzPts val="1200"/>
              <a:buFont typeface="Proxima Nova"/>
              <a:buChar char="●"/>
            </a:pPr>
            <a:r>
              <a:rPr lang="en-GB" sz="1200">
                <a:solidFill>
                  <a:srgbClr val="434343"/>
                </a:solidFill>
                <a:latin typeface="Proxima Nova"/>
                <a:ea typeface="Proxima Nova"/>
                <a:cs typeface="Proxima Nova"/>
                <a:sym typeface="Proxima Nova"/>
              </a:rPr>
              <a:t>Frequent scalability of service offering. This can be handled well with a database management system</a:t>
            </a:r>
            <a:endParaRPr sz="1200">
              <a:solidFill>
                <a:srgbClr val="434343"/>
              </a:solidFill>
              <a:latin typeface="Proxima Nova"/>
              <a:ea typeface="Proxima Nova"/>
              <a:cs typeface="Proxima Nova"/>
              <a:sym typeface="Proxima Nova"/>
            </a:endParaRPr>
          </a:p>
          <a:p>
            <a:pPr indent="0" lvl="0" marL="457200" rtl="0" algn="l">
              <a:spcBef>
                <a:spcPts val="0"/>
              </a:spcBef>
              <a:spcAft>
                <a:spcPts val="0"/>
              </a:spcAft>
              <a:buNone/>
            </a:pPr>
            <a:r>
              <a:t/>
            </a:r>
            <a:endParaRPr b="1" sz="1200">
              <a:solidFill>
                <a:srgbClr val="434343"/>
              </a:solidFill>
              <a:latin typeface="Proxima Nova"/>
              <a:ea typeface="Proxima Nova"/>
              <a:cs typeface="Proxima Nova"/>
              <a:sym typeface="Proxima Nova"/>
            </a:endParaRPr>
          </a:p>
          <a:p>
            <a:pPr indent="0" lvl="0" marL="457200" rtl="0" algn="l">
              <a:spcBef>
                <a:spcPts val="0"/>
              </a:spcBef>
              <a:spcAft>
                <a:spcPts val="0"/>
              </a:spcAft>
              <a:buNone/>
            </a:pPr>
            <a:r>
              <a:rPr b="1" lang="en-GB" sz="1200">
                <a:solidFill>
                  <a:srgbClr val="434343"/>
                </a:solidFill>
                <a:latin typeface="Proxima Nova"/>
                <a:ea typeface="Proxima Nova"/>
                <a:cs typeface="Proxima Nova"/>
                <a:sym typeface="Proxima Nova"/>
              </a:rPr>
              <a:t>The following key concepts of Big Data clearly state the organization’s need of a database management system.</a:t>
            </a:r>
            <a:endParaRPr b="1" sz="1200">
              <a:solidFill>
                <a:srgbClr val="434343"/>
              </a:solidFill>
              <a:latin typeface="Proxima Nova"/>
              <a:ea typeface="Proxima Nova"/>
              <a:cs typeface="Proxima Nova"/>
              <a:sym typeface="Proxima Nova"/>
            </a:endParaRPr>
          </a:p>
          <a:p>
            <a:pPr indent="0" lvl="0" marL="457200" rtl="0" algn="l">
              <a:spcBef>
                <a:spcPts val="0"/>
              </a:spcBef>
              <a:spcAft>
                <a:spcPts val="0"/>
              </a:spcAft>
              <a:buNone/>
            </a:pPr>
            <a:r>
              <a:t/>
            </a:r>
            <a:endParaRPr b="1" sz="1200">
              <a:solidFill>
                <a:srgbClr val="434343"/>
              </a:solidFill>
              <a:latin typeface="Proxima Nova"/>
              <a:ea typeface="Proxima Nova"/>
              <a:cs typeface="Proxima Nova"/>
              <a:sym typeface="Proxima Nova"/>
            </a:endParaRPr>
          </a:p>
          <a:p>
            <a:pPr indent="-304800" lvl="1" marL="1371600" rtl="0" algn="l">
              <a:spcBef>
                <a:spcPts val="0"/>
              </a:spcBef>
              <a:spcAft>
                <a:spcPts val="0"/>
              </a:spcAft>
              <a:buClr>
                <a:srgbClr val="434343"/>
              </a:buClr>
              <a:buSzPts val="1200"/>
              <a:buFont typeface="Proxima Nova"/>
              <a:buChar char="○"/>
            </a:pPr>
            <a:r>
              <a:rPr b="1" lang="en-GB" sz="1200">
                <a:solidFill>
                  <a:srgbClr val="434343"/>
                </a:solidFill>
                <a:latin typeface="Proxima Nova"/>
                <a:ea typeface="Proxima Nova"/>
                <a:cs typeface="Proxima Nova"/>
                <a:sym typeface="Proxima Nova"/>
              </a:rPr>
              <a:t>Volume: </a:t>
            </a:r>
            <a:r>
              <a:rPr lang="en-GB" sz="1200">
                <a:solidFill>
                  <a:srgbClr val="434343"/>
                </a:solidFill>
                <a:latin typeface="Proxima Nova"/>
                <a:ea typeface="Proxima Nova"/>
                <a:cs typeface="Proxima Nova"/>
                <a:sym typeface="Proxima Nova"/>
              </a:rPr>
              <a:t>They have over 240k products and 80k employees and various different sectors in the organization. </a:t>
            </a:r>
            <a:endParaRPr sz="1200">
              <a:solidFill>
                <a:srgbClr val="434343"/>
              </a:solidFill>
              <a:latin typeface="Proxima Nova"/>
              <a:ea typeface="Proxima Nova"/>
              <a:cs typeface="Proxima Nova"/>
              <a:sym typeface="Proxima Nova"/>
            </a:endParaRPr>
          </a:p>
          <a:p>
            <a:pPr indent="-304800" lvl="1" marL="1371600" rtl="0" algn="l">
              <a:spcBef>
                <a:spcPts val="0"/>
              </a:spcBef>
              <a:spcAft>
                <a:spcPts val="0"/>
              </a:spcAft>
              <a:buClr>
                <a:srgbClr val="434343"/>
              </a:buClr>
              <a:buSzPts val="1200"/>
              <a:buFont typeface="Proxima Nova"/>
              <a:buChar char="○"/>
            </a:pPr>
            <a:r>
              <a:rPr b="1" lang="en-GB" sz="1200">
                <a:solidFill>
                  <a:srgbClr val="434343"/>
                </a:solidFill>
                <a:latin typeface="Proxima Nova"/>
                <a:ea typeface="Proxima Nova"/>
                <a:cs typeface="Proxima Nova"/>
                <a:sym typeface="Proxima Nova"/>
              </a:rPr>
              <a:t>Variety: </a:t>
            </a:r>
            <a:r>
              <a:rPr lang="en-GB" sz="1200">
                <a:solidFill>
                  <a:srgbClr val="434343"/>
                </a:solidFill>
                <a:latin typeface="Proxima Nova"/>
                <a:ea typeface="Proxima Nova"/>
                <a:cs typeface="Proxima Nova"/>
                <a:sym typeface="Proxima Nova"/>
              </a:rPr>
              <a:t>Unstructured and structured data that can be stored well in a database. (X-ray imagery, dental video recordings, mechanical ventilator records etc.)</a:t>
            </a:r>
            <a:endParaRPr sz="1200">
              <a:solidFill>
                <a:srgbClr val="434343"/>
              </a:solidFill>
              <a:latin typeface="Proxima Nova"/>
              <a:ea typeface="Proxima Nova"/>
              <a:cs typeface="Proxima Nova"/>
              <a:sym typeface="Proxima Nova"/>
            </a:endParaRPr>
          </a:p>
          <a:p>
            <a:pPr indent="-304800" lvl="1" marL="1371600" rtl="0" algn="l">
              <a:spcBef>
                <a:spcPts val="0"/>
              </a:spcBef>
              <a:spcAft>
                <a:spcPts val="0"/>
              </a:spcAft>
              <a:buClr>
                <a:srgbClr val="434343"/>
              </a:buClr>
              <a:buSzPts val="1200"/>
              <a:buFont typeface="Proxima Nova"/>
              <a:buChar char="○"/>
            </a:pPr>
            <a:r>
              <a:rPr b="1" lang="en-GB" sz="1200">
                <a:solidFill>
                  <a:srgbClr val="434343"/>
                </a:solidFill>
                <a:latin typeface="Proxima Nova"/>
                <a:ea typeface="Proxima Nova"/>
                <a:cs typeface="Proxima Nova"/>
                <a:sym typeface="Proxima Nova"/>
              </a:rPr>
              <a:t>Velocity</a:t>
            </a:r>
            <a:r>
              <a:rPr lang="en-GB" sz="1200">
                <a:solidFill>
                  <a:srgbClr val="434343"/>
                </a:solidFill>
                <a:latin typeface="Proxima Nova"/>
                <a:ea typeface="Proxima Nova"/>
                <a:cs typeface="Proxima Nova"/>
                <a:sym typeface="Proxima Nova"/>
              </a:rPr>
              <a:t> The need for a fast retrieval of vital data that could potentially save lives </a:t>
            </a:r>
            <a:endParaRPr sz="1200">
              <a:solidFill>
                <a:srgbClr val="434343"/>
              </a:solidFill>
              <a:latin typeface="Proxima Nova"/>
              <a:ea typeface="Proxima Nova"/>
              <a:cs typeface="Proxima Nova"/>
              <a:sym typeface="Proxima Nova"/>
            </a:endParaRPr>
          </a:p>
          <a:p>
            <a:pPr indent="0" lvl="0" marL="0" rtl="0" algn="l">
              <a:lnSpc>
                <a:spcPct val="115000"/>
              </a:lnSpc>
              <a:spcBef>
                <a:spcPts val="0"/>
              </a:spcBef>
              <a:spcAft>
                <a:spcPts val="1600"/>
              </a:spcAft>
              <a:buNone/>
            </a:pPr>
            <a:r>
              <a:t/>
            </a:r>
            <a:endParaRPr sz="100">
              <a:solidFill>
                <a:schemeClr val="accent1"/>
              </a:solidFill>
              <a:latin typeface="Lato"/>
              <a:ea typeface="Lato"/>
              <a:cs typeface="Lato"/>
              <a:sym typeface="Lato"/>
            </a:endParaRPr>
          </a:p>
        </p:txBody>
      </p:sp>
      <p:cxnSp>
        <p:nvCxnSpPr>
          <p:cNvPr id="318" name="Google Shape;318;p23"/>
          <p:cNvCxnSpPr/>
          <p:nvPr/>
        </p:nvCxnSpPr>
        <p:spPr>
          <a:xfrm flipH="1">
            <a:off x="6928375" y="-31575"/>
            <a:ext cx="1768200" cy="8400"/>
          </a:xfrm>
          <a:prstGeom prst="straightConnector1">
            <a:avLst/>
          </a:prstGeom>
          <a:noFill/>
          <a:ln cap="flat" cmpd="sng" w="9525">
            <a:solidFill>
              <a:schemeClr val="accent1"/>
            </a:solidFill>
            <a:prstDash val="dot"/>
            <a:round/>
            <a:headEnd len="med" w="med" type="none"/>
            <a:tailEnd len="med" w="med" type="none"/>
          </a:ln>
        </p:spPr>
      </p:cxnSp>
      <p:sp>
        <p:nvSpPr>
          <p:cNvPr id="319" name="Google Shape;319;p23"/>
          <p:cNvSpPr txBox="1"/>
          <p:nvPr/>
        </p:nvSpPr>
        <p:spPr>
          <a:xfrm>
            <a:off x="76200" y="-76200"/>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1.</a:t>
            </a:r>
            <a:r>
              <a:rPr b="1" lang="en-GB" sz="2600">
                <a:solidFill>
                  <a:schemeClr val="lt1"/>
                </a:solidFill>
                <a:latin typeface="Raleway"/>
                <a:ea typeface="Raleway"/>
                <a:cs typeface="Raleway"/>
                <a:sym typeface="Raleway"/>
              </a:rPr>
              <a:t>2</a:t>
            </a:r>
            <a:endParaRPr b="1" sz="2600">
              <a:solidFill>
                <a:schemeClr val="lt1"/>
              </a:solidFill>
              <a:latin typeface="Raleway"/>
              <a:ea typeface="Raleway"/>
              <a:cs typeface="Raleway"/>
              <a:sym typeface="Raleway"/>
            </a:endParaRPr>
          </a:p>
        </p:txBody>
      </p:sp>
      <p:sp>
        <p:nvSpPr>
          <p:cNvPr id="320" name="Google Shape;320;p23"/>
          <p:cNvSpPr txBox="1"/>
          <p:nvPr/>
        </p:nvSpPr>
        <p:spPr>
          <a:xfrm>
            <a:off x="318075" y="16323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rgbClr val="434343"/>
                </a:solidFill>
                <a:latin typeface="Proxima Nova"/>
                <a:ea typeface="Proxima Nova"/>
                <a:cs typeface="Proxima Nova"/>
                <a:sym typeface="Proxima Nova"/>
              </a:rPr>
              <a:t>Why we chose McKesson?</a:t>
            </a:r>
            <a:endParaRPr b="1" sz="900">
              <a:solidFill>
                <a:srgbClr val="434343"/>
              </a:solidFill>
              <a:latin typeface="Proxima Nova"/>
              <a:ea typeface="Proxima Nova"/>
              <a:cs typeface="Proxima Nova"/>
              <a:sym typeface="Proxima Nova"/>
            </a:endParaRPr>
          </a:p>
        </p:txBody>
      </p:sp>
      <p:cxnSp>
        <p:nvCxnSpPr>
          <p:cNvPr id="321" name="Google Shape;321;p23"/>
          <p:cNvCxnSpPr/>
          <p:nvPr/>
        </p:nvCxnSpPr>
        <p:spPr>
          <a:xfrm flipH="1">
            <a:off x="6623575" y="3626025"/>
            <a:ext cx="1768200" cy="8400"/>
          </a:xfrm>
          <a:prstGeom prst="straightConnector1">
            <a:avLst/>
          </a:prstGeom>
          <a:noFill/>
          <a:ln cap="flat" cmpd="sng" w="9525">
            <a:solidFill>
              <a:schemeClr val="accent1"/>
            </a:solidFill>
            <a:prstDash val="dot"/>
            <a:round/>
            <a:headEnd len="med" w="med" type="none"/>
            <a:tailEnd len="med" w="med" type="none"/>
          </a:ln>
        </p:spPr>
      </p:cxnSp>
      <p:sp>
        <p:nvSpPr>
          <p:cNvPr id="322" name="Google Shape;322;p23"/>
          <p:cNvSpPr txBox="1"/>
          <p:nvPr/>
        </p:nvSpPr>
        <p:spPr>
          <a:xfrm>
            <a:off x="6624800" y="3620900"/>
            <a:ext cx="1768800" cy="186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rgbClr val="FF9900"/>
                </a:solidFill>
                <a:latin typeface="Lato"/>
                <a:ea typeface="Lato"/>
                <a:cs typeface="Lato"/>
                <a:sym typeface="Lato"/>
              </a:rPr>
              <a:t>Preferred Suppliers</a:t>
            </a:r>
            <a:endParaRPr b="1" sz="800">
              <a:solidFill>
                <a:srgbClr val="FF9900"/>
              </a:solidFill>
              <a:latin typeface="Lato"/>
              <a:ea typeface="Lato"/>
              <a:cs typeface="Lato"/>
              <a:sym typeface="Lato"/>
            </a:endParaRPr>
          </a:p>
        </p:txBody>
      </p:sp>
      <p:sp>
        <p:nvSpPr>
          <p:cNvPr id="323" name="Google Shape;323;p23"/>
          <p:cNvSpPr txBox="1"/>
          <p:nvPr/>
        </p:nvSpPr>
        <p:spPr>
          <a:xfrm>
            <a:off x="6646900" y="3812174"/>
            <a:ext cx="1768800" cy="69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rgbClr val="FF9900"/>
                </a:solidFill>
                <a:latin typeface="Lato"/>
                <a:ea typeface="Lato"/>
                <a:cs typeface="Lato"/>
                <a:sym typeface="Lato"/>
              </a:rPr>
              <a:t>50+</a:t>
            </a:r>
            <a:endParaRPr b="1" sz="4800">
              <a:solidFill>
                <a:srgbClr val="FF9900"/>
              </a:solidFill>
              <a:latin typeface="Lato"/>
              <a:ea typeface="Lato"/>
              <a:cs typeface="Lato"/>
              <a:sym typeface="Lato"/>
            </a:endParaRPr>
          </a:p>
        </p:txBody>
      </p:sp>
      <p:sp>
        <p:nvSpPr>
          <p:cNvPr id="324" name="Google Shape;324;p23"/>
          <p:cNvSpPr txBox="1"/>
          <p:nvPr/>
        </p:nvSpPr>
        <p:spPr>
          <a:xfrm>
            <a:off x="6403675" y="4448975"/>
            <a:ext cx="2208000" cy="60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900">
                <a:solidFill>
                  <a:srgbClr val="666666"/>
                </a:solidFill>
                <a:latin typeface="Lato"/>
                <a:ea typeface="Lato"/>
                <a:cs typeface="Lato"/>
                <a:sym typeface="Lato"/>
              </a:rPr>
              <a:t>Suppliers categorized based on their expertise in different medical care products.</a:t>
            </a:r>
            <a:endParaRPr b="1" sz="900">
              <a:solidFill>
                <a:srgbClr val="666666"/>
              </a:solidFill>
              <a:latin typeface="Lato"/>
              <a:ea typeface="Lato"/>
              <a:cs typeface="Lato"/>
              <a:sym typeface="Lato"/>
            </a:endParaRPr>
          </a:p>
        </p:txBody>
      </p:sp>
      <p:cxnSp>
        <p:nvCxnSpPr>
          <p:cNvPr id="325" name="Google Shape;325;p23"/>
          <p:cNvCxnSpPr/>
          <p:nvPr/>
        </p:nvCxnSpPr>
        <p:spPr>
          <a:xfrm flipH="1">
            <a:off x="6623575" y="2254425"/>
            <a:ext cx="1768200" cy="8400"/>
          </a:xfrm>
          <a:prstGeom prst="straightConnector1">
            <a:avLst/>
          </a:prstGeom>
          <a:noFill/>
          <a:ln cap="flat" cmpd="sng" w="9525">
            <a:solidFill>
              <a:schemeClr val="accent1"/>
            </a:solidFill>
            <a:prstDash val="dot"/>
            <a:round/>
            <a:headEnd len="med" w="med" type="none"/>
            <a:tailEnd len="med" w="med" type="none"/>
          </a:ln>
        </p:spPr>
      </p:cxnSp>
      <p:sp>
        <p:nvSpPr>
          <p:cNvPr id="326" name="Google Shape;326;p23"/>
          <p:cNvSpPr txBox="1"/>
          <p:nvPr/>
        </p:nvSpPr>
        <p:spPr>
          <a:xfrm>
            <a:off x="6853398" y="2249299"/>
            <a:ext cx="1355700" cy="186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rgbClr val="FF9900"/>
                </a:solidFill>
                <a:latin typeface="Lato"/>
                <a:ea typeface="Lato"/>
                <a:cs typeface="Lato"/>
                <a:sym typeface="Lato"/>
              </a:rPr>
              <a:t>Product Listing</a:t>
            </a:r>
            <a:endParaRPr b="1" sz="800">
              <a:solidFill>
                <a:srgbClr val="FF9900"/>
              </a:solidFill>
              <a:latin typeface="Lato"/>
              <a:ea typeface="Lato"/>
              <a:cs typeface="Lato"/>
              <a:sym typeface="Lato"/>
            </a:endParaRPr>
          </a:p>
        </p:txBody>
      </p:sp>
      <p:sp>
        <p:nvSpPr>
          <p:cNvPr id="327" name="Google Shape;327;p23"/>
          <p:cNvSpPr txBox="1"/>
          <p:nvPr/>
        </p:nvSpPr>
        <p:spPr>
          <a:xfrm>
            <a:off x="6646900" y="2432465"/>
            <a:ext cx="1768800" cy="777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rgbClr val="FF9900"/>
                </a:solidFill>
                <a:latin typeface="Lato"/>
                <a:ea typeface="Lato"/>
                <a:cs typeface="Lato"/>
                <a:sym typeface="Lato"/>
              </a:rPr>
              <a:t>240K</a:t>
            </a:r>
            <a:endParaRPr b="1" sz="4800">
              <a:solidFill>
                <a:srgbClr val="FF9900"/>
              </a:solidFill>
              <a:latin typeface="Lato"/>
              <a:ea typeface="Lato"/>
              <a:cs typeface="Lato"/>
              <a:sym typeface="Lato"/>
            </a:endParaRPr>
          </a:p>
        </p:txBody>
      </p:sp>
      <p:sp>
        <p:nvSpPr>
          <p:cNvPr id="328" name="Google Shape;328;p23"/>
          <p:cNvSpPr txBox="1"/>
          <p:nvPr/>
        </p:nvSpPr>
        <p:spPr>
          <a:xfrm>
            <a:off x="6454750" y="3113700"/>
            <a:ext cx="2173800" cy="60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1100">
                <a:solidFill>
                  <a:schemeClr val="accent1"/>
                </a:solidFill>
                <a:latin typeface="Lato"/>
                <a:ea typeface="Lato"/>
                <a:cs typeface="Lato"/>
                <a:sym typeface="Lato"/>
              </a:rPr>
              <a:t>A variety of options available in numerous medical categories</a:t>
            </a:r>
            <a:endParaRPr b="1" sz="1100">
              <a:solidFill>
                <a:schemeClr val="accent1"/>
              </a:solidFill>
              <a:latin typeface="Lato"/>
              <a:ea typeface="Lato"/>
              <a:cs typeface="Lato"/>
              <a:sym typeface="Lato"/>
            </a:endParaRPr>
          </a:p>
        </p:txBody>
      </p:sp>
      <p:sp>
        <p:nvSpPr>
          <p:cNvPr id="329" name="Google Shape;329;p23"/>
          <p:cNvSpPr txBox="1"/>
          <p:nvPr/>
        </p:nvSpPr>
        <p:spPr>
          <a:xfrm>
            <a:off x="6853398" y="725299"/>
            <a:ext cx="1355700" cy="186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800">
                <a:solidFill>
                  <a:srgbClr val="FF9900"/>
                </a:solidFill>
                <a:latin typeface="Lato"/>
                <a:ea typeface="Lato"/>
                <a:cs typeface="Lato"/>
                <a:sym typeface="Lato"/>
              </a:rPr>
              <a:t>Service Categories</a:t>
            </a:r>
            <a:endParaRPr b="1" sz="800">
              <a:solidFill>
                <a:srgbClr val="FF9900"/>
              </a:solidFill>
              <a:latin typeface="Lato"/>
              <a:ea typeface="Lato"/>
              <a:cs typeface="Lato"/>
              <a:sym typeface="Lato"/>
            </a:endParaRPr>
          </a:p>
        </p:txBody>
      </p:sp>
      <p:sp>
        <p:nvSpPr>
          <p:cNvPr id="330" name="Google Shape;330;p23"/>
          <p:cNvSpPr txBox="1"/>
          <p:nvPr/>
        </p:nvSpPr>
        <p:spPr>
          <a:xfrm>
            <a:off x="6646900" y="908465"/>
            <a:ext cx="1768800" cy="777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4800">
                <a:solidFill>
                  <a:srgbClr val="FF9900"/>
                </a:solidFill>
                <a:latin typeface="Lato"/>
                <a:ea typeface="Lato"/>
                <a:cs typeface="Lato"/>
                <a:sym typeface="Lato"/>
              </a:rPr>
              <a:t>5</a:t>
            </a:r>
            <a:endParaRPr b="1" sz="4800">
              <a:solidFill>
                <a:srgbClr val="FF9900"/>
              </a:solidFill>
              <a:latin typeface="Lato"/>
              <a:ea typeface="Lato"/>
              <a:cs typeface="Lato"/>
              <a:sym typeface="Lato"/>
            </a:endParaRPr>
          </a:p>
        </p:txBody>
      </p:sp>
      <p:sp>
        <p:nvSpPr>
          <p:cNvPr id="331" name="Google Shape;331;p23"/>
          <p:cNvSpPr txBox="1"/>
          <p:nvPr/>
        </p:nvSpPr>
        <p:spPr>
          <a:xfrm>
            <a:off x="6434650" y="1600575"/>
            <a:ext cx="2245800" cy="60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sz="900">
                <a:solidFill>
                  <a:schemeClr val="accent1"/>
                </a:solidFill>
                <a:latin typeface="Lato"/>
                <a:ea typeface="Lato"/>
                <a:cs typeface="Lato"/>
                <a:sym typeface="Lato"/>
              </a:rPr>
              <a:t>McKesson reaches a diverse audience. All the way from individual customers to governmental entities.</a:t>
            </a:r>
            <a:endParaRPr b="1" sz="900">
              <a:solidFill>
                <a:schemeClr val="accent1"/>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D9EEB"/>
        </a:solidFill>
      </p:bgPr>
    </p:bg>
    <p:spTree>
      <p:nvGrpSpPr>
        <p:cNvPr id="335" name="Shape 335"/>
        <p:cNvGrpSpPr/>
        <p:nvPr/>
      </p:nvGrpSpPr>
      <p:grpSpPr>
        <a:xfrm>
          <a:off x="0" y="0"/>
          <a:ext cx="0" cy="0"/>
          <a:chOff x="0" y="0"/>
          <a:chExt cx="0" cy="0"/>
        </a:xfrm>
      </p:grpSpPr>
      <p:sp>
        <p:nvSpPr>
          <p:cNvPr id="336" name="Google Shape;336;p24"/>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Highlighting our project goal</a:t>
            </a:r>
            <a:endParaRPr/>
          </a:p>
        </p:txBody>
      </p:sp>
      <p:sp>
        <p:nvSpPr>
          <p:cNvPr id="337" name="Google Shape;337;p24"/>
          <p:cNvSpPr txBox="1"/>
          <p:nvPr/>
        </p:nvSpPr>
        <p:spPr>
          <a:xfrm>
            <a:off x="1293872" y="2303225"/>
            <a:ext cx="4526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Organization Requirements</a:t>
            </a:r>
            <a:endParaRPr sz="1300">
              <a:solidFill>
                <a:srgbClr val="FFFFFF"/>
              </a:solidFill>
              <a:latin typeface="Raleway"/>
              <a:ea typeface="Raleway"/>
              <a:cs typeface="Raleway"/>
              <a:sym typeface="Raleway"/>
            </a:endParaRPr>
          </a:p>
        </p:txBody>
      </p:sp>
      <p:sp>
        <p:nvSpPr>
          <p:cNvPr id="338" name="Google Shape;338;p24"/>
          <p:cNvSpPr txBox="1"/>
          <p:nvPr/>
        </p:nvSpPr>
        <p:spPr>
          <a:xfrm>
            <a:off x="1293860" y="2704926"/>
            <a:ext cx="2952900" cy="34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Project Goal</a:t>
            </a:r>
            <a:endParaRPr sz="1300">
              <a:solidFill>
                <a:srgbClr val="FFFFFF"/>
              </a:solidFill>
              <a:latin typeface="Raleway"/>
              <a:ea typeface="Raleway"/>
              <a:cs typeface="Raleway"/>
              <a:sym typeface="Raleway"/>
            </a:endParaRPr>
          </a:p>
        </p:txBody>
      </p:sp>
      <p:sp>
        <p:nvSpPr>
          <p:cNvPr id="339" name="Google Shape;339;p24"/>
          <p:cNvSpPr txBox="1"/>
          <p:nvPr/>
        </p:nvSpPr>
        <p:spPr>
          <a:xfrm>
            <a:off x="965150" y="2119925"/>
            <a:ext cx="980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1</a:t>
            </a:r>
            <a:endParaRPr b="1" sz="2600">
              <a:solidFill>
                <a:schemeClr val="lt1"/>
              </a:solidFill>
              <a:latin typeface="Raleway"/>
              <a:ea typeface="Raleway"/>
              <a:cs typeface="Raleway"/>
              <a:sym typeface="Raleway"/>
            </a:endParaRPr>
          </a:p>
        </p:txBody>
      </p:sp>
      <p:sp>
        <p:nvSpPr>
          <p:cNvPr id="340" name="Google Shape;340;p24"/>
          <p:cNvSpPr txBox="1"/>
          <p:nvPr/>
        </p:nvSpPr>
        <p:spPr>
          <a:xfrm>
            <a:off x="965150" y="2577125"/>
            <a:ext cx="929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2</a:t>
            </a:r>
            <a:endParaRPr b="1" sz="2600">
              <a:solidFill>
                <a:schemeClr val="lt1"/>
              </a:solidFill>
              <a:latin typeface="Raleway"/>
              <a:ea typeface="Raleway"/>
              <a:cs typeface="Raleway"/>
              <a:sym typeface="Raleway"/>
            </a:endParaRPr>
          </a:p>
        </p:txBody>
      </p:sp>
      <p:sp>
        <p:nvSpPr>
          <p:cNvPr id="341" name="Google Shape;341;p24"/>
          <p:cNvSpPr/>
          <p:nvPr/>
        </p:nvSpPr>
        <p:spPr>
          <a:xfrm>
            <a:off x="135350" y="93050"/>
            <a:ext cx="8772600" cy="3456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800">
                <a:solidFill>
                  <a:srgbClr val="FFFFFF"/>
                </a:solidFill>
                <a:latin typeface="Proxima Nova"/>
                <a:ea typeface="Proxima Nova"/>
                <a:cs typeface="Proxima Nova"/>
                <a:sym typeface="Proxima Nova"/>
              </a:rPr>
              <a:t>BAN 610 | Database Management &amp; Applications</a:t>
            </a:r>
            <a:endParaRPr sz="800">
              <a:solidFill>
                <a:srgbClr val="FFFFFF"/>
              </a:solidFill>
              <a:latin typeface="Proxima Nova"/>
              <a:ea typeface="Proxima Nova"/>
              <a:cs typeface="Proxima Nova"/>
              <a:sym typeface="Proxima Nova"/>
            </a:endParaRPr>
          </a:p>
        </p:txBody>
      </p:sp>
      <p:sp>
        <p:nvSpPr>
          <p:cNvPr id="342" name="Google Shape;342;p24"/>
          <p:cNvSpPr/>
          <p:nvPr/>
        </p:nvSpPr>
        <p:spPr>
          <a:xfrm>
            <a:off x="736000" y="1302800"/>
            <a:ext cx="572400" cy="535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2500">
                <a:solidFill>
                  <a:srgbClr val="3C78D8"/>
                </a:solidFill>
                <a:latin typeface="Proxima Nova"/>
                <a:ea typeface="Proxima Nova"/>
                <a:cs typeface="Proxima Nova"/>
                <a:sym typeface="Proxima Nova"/>
              </a:rPr>
              <a:t>2</a:t>
            </a:r>
            <a:endParaRPr b="1" sz="2500">
              <a:solidFill>
                <a:srgbClr val="3C78D8"/>
              </a:solidFill>
              <a:latin typeface="Proxima Nova"/>
              <a:ea typeface="Proxima Nova"/>
              <a:cs typeface="Proxima Nova"/>
              <a:sym typeface="Proxima Nova"/>
            </a:endParaRPr>
          </a:p>
        </p:txBody>
      </p:sp>
      <p:sp>
        <p:nvSpPr>
          <p:cNvPr id="343" name="Google Shape;343;p24"/>
          <p:cNvSpPr txBox="1"/>
          <p:nvPr/>
        </p:nvSpPr>
        <p:spPr>
          <a:xfrm>
            <a:off x="1293860" y="3162126"/>
            <a:ext cx="2952900" cy="34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Presentation organization</a:t>
            </a:r>
            <a:endParaRPr sz="1300">
              <a:solidFill>
                <a:srgbClr val="FFFFFF"/>
              </a:solidFill>
              <a:latin typeface="Raleway"/>
              <a:ea typeface="Raleway"/>
              <a:cs typeface="Raleway"/>
              <a:sym typeface="Raleway"/>
            </a:endParaRPr>
          </a:p>
        </p:txBody>
      </p:sp>
      <p:sp>
        <p:nvSpPr>
          <p:cNvPr id="344" name="Google Shape;344;p24"/>
          <p:cNvSpPr txBox="1"/>
          <p:nvPr/>
        </p:nvSpPr>
        <p:spPr>
          <a:xfrm>
            <a:off x="965150" y="3034325"/>
            <a:ext cx="929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3</a:t>
            </a:r>
            <a:endParaRPr b="1" sz="2600">
              <a:solidFill>
                <a:schemeClr val="lt1"/>
              </a:solidFill>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5"/>
          <p:cNvSpPr txBox="1"/>
          <p:nvPr/>
        </p:nvSpPr>
        <p:spPr>
          <a:xfrm>
            <a:off x="114025" y="2470850"/>
            <a:ext cx="5009700" cy="2216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434343"/>
              </a:buClr>
              <a:buSzPts val="1200"/>
              <a:buFont typeface="Proxima Nova"/>
              <a:buChar char="●"/>
            </a:pPr>
            <a:r>
              <a:rPr b="1" lang="en-GB" sz="1200">
                <a:solidFill>
                  <a:srgbClr val="434343"/>
                </a:solidFill>
                <a:latin typeface="Proxima Nova"/>
                <a:ea typeface="Proxima Nova"/>
                <a:cs typeface="Proxima Nova"/>
                <a:sym typeface="Proxima Nova"/>
              </a:rPr>
              <a:t>Mobile-based Application:</a:t>
            </a:r>
            <a:r>
              <a:rPr lang="en-GB" sz="1200">
                <a:solidFill>
                  <a:srgbClr val="434343"/>
                </a:solidFill>
                <a:latin typeface="Proxima Nova"/>
                <a:ea typeface="Proxima Nova"/>
                <a:cs typeface="Proxima Nova"/>
                <a:sym typeface="Proxima Nova"/>
              </a:rPr>
              <a:t> Allowing customers to search up medical supplies and services; make purchases, track orders, organized calendar for </a:t>
            </a:r>
            <a:r>
              <a:rPr lang="en-GB" sz="1200">
                <a:solidFill>
                  <a:srgbClr val="434343"/>
                </a:solidFill>
                <a:latin typeface="Proxima Nova"/>
                <a:ea typeface="Proxima Nova"/>
                <a:cs typeface="Proxima Nova"/>
                <a:sym typeface="Proxima Nova"/>
              </a:rPr>
              <a:t>medicine usage tracking, communicate with healthcare providers directly, book appointments through a single centralized application.</a:t>
            </a:r>
            <a:endParaRPr sz="1200">
              <a:solidFill>
                <a:srgbClr val="434343"/>
              </a:solidFill>
              <a:latin typeface="Proxima Nova"/>
              <a:ea typeface="Proxima Nova"/>
              <a:cs typeface="Proxima Nova"/>
              <a:sym typeface="Proxima Nova"/>
            </a:endParaRPr>
          </a:p>
          <a:p>
            <a:pPr indent="0" lvl="0" marL="914400" rtl="0" algn="l">
              <a:spcBef>
                <a:spcPts val="0"/>
              </a:spcBef>
              <a:spcAft>
                <a:spcPts val="0"/>
              </a:spcAft>
              <a:buNone/>
            </a:pPr>
            <a:r>
              <a:t/>
            </a:r>
            <a:endParaRPr sz="1200">
              <a:solidFill>
                <a:srgbClr val="434343"/>
              </a:solidFill>
              <a:latin typeface="Proxima Nova"/>
              <a:ea typeface="Proxima Nova"/>
              <a:cs typeface="Proxima Nova"/>
              <a:sym typeface="Proxima Nova"/>
            </a:endParaRPr>
          </a:p>
          <a:p>
            <a:pPr indent="-304800" lvl="0" marL="457200" rtl="0" algn="l">
              <a:spcBef>
                <a:spcPts val="0"/>
              </a:spcBef>
              <a:spcAft>
                <a:spcPts val="0"/>
              </a:spcAft>
              <a:buClr>
                <a:srgbClr val="434343"/>
              </a:buClr>
              <a:buSzPts val="1200"/>
              <a:buFont typeface="Proxima Nova"/>
              <a:buChar char="●"/>
            </a:pPr>
            <a:r>
              <a:rPr b="1" lang="en-GB" sz="1200">
                <a:solidFill>
                  <a:srgbClr val="434343"/>
                </a:solidFill>
                <a:latin typeface="Proxima Nova"/>
                <a:ea typeface="Proxima Nova"/>
                <a:cs typeface="Proxima Nova"/>
                <a:sym typeface="Proxima Nova"/>
              </a:rPr>
              <a:t>Healthcare Center System: </a:t>
            </a:r>
            <a:r>
              <a:rPr lang="en-GB" sz="1200">
                <a:solidFill>
                  <a:srgbClr val="434343"/>
                </a:solidFill>
                <a:latin typeface="Proxima Nova"/>
                <a:ea typeface="Proxima Nova"/>
                <a:cs typeface="Proxima Nova"/>
                <a:sym typeface="Proxima Nova"/>
              </a:rPr>
              <a:t>Providing a tool for healthcare workers to review patient tests and medicine usage history, prescribe medicines, schedule diagnostic tests, and communicate with patients with regard to their symptoms and diagnosis.</a:t>
            </a:r>
            <a:endParaRPr sz="1200">
              <a:solidFill>
                <a:srgbClr val="434343"/>
              </a:solidFill>
              <a:latin typeface="Proxima Nova"/>
              <a:ea typeface="Proxima Nova"/>
              <a:cs typeface="Proxima Nova"/>
              <a:sym typeface="Proxima Nova"/>
            </a:endParaRPr>
          </a:p>
        </p:txBody>
      </p:sp>
      <p:sp>
        <p:nvSpPr>
          <p:cNvPr id="350" name="Google Shape;350;p25"/>
          <p:cNvSpPr txBox="1"/>
          <p:nvPr>
            <p:ph type="title"/>
          </p:nvPr>
        </p:nvSpPr>
        <p:spPr>
          <a:xfrm>
            <a:off x="69600" y="571800"/>
            <a:ext cx="8457900" cy="43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rgbClr val="FF9900"/>
                </a:solidFill>
              </a:rPr>
              <a:t>McKesson has reached out to our group concerning an application in development that requires a database management system.</a:t>
            </a:r>
            <a:endParaRPr sz="1300">
              <a:solidFill>
                <a:srgbClr val="FF9900"/>
              </a:solidFill>
            </a:endParaRPr>
          </a:p>
        </p:txBody>
      </p:sp>
      <p:sp>
        <p:nvSpPr>
          <p:cNvPr id="351" name="Google Shape;351;p25"/>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5"/>
          <p:cNvSpPr/>
          <p:nvPr/>
        </p:nvSpPr>
        <p:spPr>
          <a:xfrm>
            <a:off x="501425" y="1341025"/>
            <a:ext cx="1173600" cy="22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5"/>
          <p:cNvSpPr/>
          <p:nvPr/>
        </p:nvSpPr>
        <p:spPr>
          <a:xfrm>
            <a:off x="232575" y="1617750"/>
            <a:ext cx="427200" cy="420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5"/>
          <p:cNvSpPr/>
          <p:nvPr/>
        </p:nvSpPr>
        <p:spPr>
          <a:xfrm>
            <a:off x="613575" y="1617750"/>
            <a:ext cx="427200" cy="42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5"/>
          <p:cNvSpPr txBox="1"/>
          <p:nvPr/>
        </p:nvSpPr>
        <p:spPr>
          <a:xfrm>
            <a:off x="83025" y="869725"/>
            <a:ext cx="3470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400">
              <a:solidFill>
                <a:srgbClr val="434343"/>
              </a:solidFill>
              <a:latin typeface="Proxima Nova"/>
              <a:ea typeface="Proxima Nova"/>
              <a:cs typeface="Proxima Nova"/>
              <a:sym typeface="Proxima Nova"/>
            </a:endParaRPr>
          </a:p>
        </p:txBody>
      </p:sp>
      <p:sp>
        <p:nvSpPr>
          <p:cNvPr id="356" name="Google Shape;356;p25"/>
          <p:cNvSpPr/>
          <p:nvPr/>
        </p:nvSpPr>
        <p:spPr>
          <a:xfrm>
            <a:off x="769825" y="1133600"/>
            <a:ext cx="1260600" cy="22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5"/>
          <p:cNvSpPr txBox="1"/>
          <p:nvPr/>
        </p:nvSpPr>
        <p:spPr>
          <a:xfrm>
            <a:off x="188600" y="1023225"/>
            <a:ext cx="45405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700">
                <a:solidFill>
                  <a:srgbClr val="434343"/>
                </a:solidFill>
                <a:latin typeface="Proxima Nova"/>
                <a:ea typeface="Proxima Nova"/>
                <a:cs typeface="Proxima Nova"/>
                <a:sym typeface="Proxima Nova"/>
              </a:rPr>
              <a:t>Organization Requirements</a:t>
            </a:r>
            <a:endParaRPr b="1" sz="1800">
              <a:solidFill>
                <a:srgbClr val="434343"/>
              </a:solidFill>
              <a:latin typeface="Proxima Nova"/>
              <a:ea typeface="Proxima Nova"/>
              <a:cs typeface="Proxima Nova"/>
              <a:sym typeface="Proxima Nova"/>
            </a:endParaRPr>
          </a:p>
        </p:txBody>
      </p:sp>
      <p:cxnSp>
        <p:nvCxnSpPr>
          <p:cNvPr id="358" name="Google Shape;358;p25"/>
          <p:cNvCxnSpPr/>
          <p:nvPr/>
        </p:nvCxnSpPr>
        <p:spPr>
          <a:xfrm flipH="1">
            <a:off x="6928375" y="-31575"/>
            <a:ext cx="1768200" cy="8400"/>
          </a:xfrm>
          <a:prstGeom prst="straightConnector1">
            <a:avLst/>
          </a:prstGeom>
          <a:noFill/>
          <a:ln cap="flat" cmpd="sng" w="9525">
            <a:solidFill>
              <a:schemeClr val="accent1"/>
            </a:solidFill>
            <a:prstDash val="dot"/>
            <a:round/>
            <a:headEnd len="med" w="med" type="none"/>
            <a:tailEnd len="med" w="med" type="none"/>
          </a:ln>
        </p:spPr>
      </p:cxnSp>
      <p:sp>
        <p:nvSpPr>
          <p:cNvPr id="359" name="Google Shape;359;p25"/>
          <p:cNvSpPr txBox="1"/>
          <p:nvPr/>
        </p:nvSpPr>
        <p:spPr>
          <a:xfrm>
            <a:off x="76200" y="-76200"/>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2.1</a:t>
            </a:r>
            <a:endParaRPr b="1" sz="2600">
              <a:solidFill>
                <a:schemeClr val="lt1"/>
              </a:solidFill>
              <a:latin typeface="Raleway"/>
              <a:ea typeface="Raleway"/>
              <a:cs typeface="Raleway"/>
              <a:sym typeface="Raleway"/>
            </a:endParaRPr>
          </a:p>
        </p:txBody>
      </p:sp>
      <p:sp>
        <p:nvSpPr>
          <p:cNvPr id="360" name="Google Shape;360;p25"/>
          <p:cNvSpPr txBox="1"/>
          <p:nvPr/>
        </p:nvSpPr>
        <p:spPr>
          <a:xfrm>
            <a:off x="232575" y="1708550"/>
            <a:ext cx="4826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434343"/>
                </a:solidFill>
                <a:latin typeface="Proxima Nova"/>
                <a:ea typeface="Proxima Nova"/>
                <a:cs typeface="Proxima Nova"/>
                <a:sym typeface="Proxima Nova"/>
              </a:rPr>
              <a:t>With the vital need of an interactive healthcare platform during this </a:t>
            </a:r>
            <a:r>
              <a:rPr lang="en-GB" sz="1000">
                <a:solidFill>
                  <a:srgbClr val="434343"/>
                </a:solidFill>
                <a:latin typeface="Proxima Nova"/>
                <a:ea typeface="Proxima Nova"/>
                <a:cs typeface="Proxima Nova"/>
                <a:sym typeface="Proxima Nova"/>
              </a:rPr>
              <a:t>critical</a:t>
            </a:r>
            <a:r>
              <a:rPr lang="en-GB" sz="1000">
                <a:solidFill>
                  <a:srgbClr val="434343"/>
                </a:solidFill>
                <a:latin typeface="Proxima Nova"/>
                <a:ea typeface="Proxima Nova"/>
                <a:cs typeface="Proxima Nova"/>
                <a:sym typeface="Proxima Nova"/>
              </a:rPr>
              <a:t> time. McKesson is working to launch inter-connected interfaces by the end of July’2021. The following are the applications their Product team is working to build and require our assistance to create a full fledged database management system.</a:t>
            </a:r>
            <a:endParaRPr sz="100">
              <a:solidFill>
                <a:srgbClr val="434343"/>
              </a:solidFill>
              <a:latin typeface="Proxima Nova"/>
              <a:ea typeface="Proxima Nova"/>
              <a:cs typeface="Proxima Nova"/>
              <a:sym typeface="Proxima Nova"/>
            </a:endParaRPr>
          </a:p>
        </p:txBody>
      </p:sp>
      <p:pic>
        <p:nvPicPr>
          <p:cNvPr id="361" name="Google Shape;361;p25"/>
          <p:cNvPicPr preferRelativeResize="0"/>
          <p:nvPr/>
        </p:nvPicPr>
        <p:blipFill>
          <a:blip r:embed="rId3">
            <a:alphaModFix/>
          </a:blip>
          <a:stretch>
            <a:fillRect/>
          </a:stretch>
        </p:blipFill>
        <p:spPr>
          <a:xfrm>
            <a:off x="5375350" y="1413200"/>
            <a:ext cx="1973650" cy="1662926"/>
          </a:xfrm>
          <a:prstGeom prst="rect">
            <a:avLst/>
          </a:prstGeom>
          <a:noFill/>
          <a:ln cap="flat" cmpd="sng" w="9525">
            <a:solidFill>
              <a:srgbClr val="434343"/>
            </a:solidFill>
            <a:prstDash val="solid"/>
            <a:round/>
            <a:headEnd len="sm" w="sm" type="none"/>
            <a:tailEnd len="sm" w="sm" type="none"/>
          </a:ln>
        </p:spPr>
      </p:pic>
      <p:pic>
        <p:nvPicPr>
          <p:cNvPr id="362" name="Google Shape;362;p25"/>
          <p:cNvPicPr preferRelativeResize="0"/>
          <p:nvPr/>
        </p:nvPicPr>
        <p:blipFill rotWithShape="1">
          <a:blip r:embed="rId4">
            <a:alphaModFix/>
          </a:blip>
          <a:srcRect b="0" l="63151" r="8056" t="0"/>
          <a:stretch/>
        </p:blipFill>
        <p:spPr>
          <a:xfrm>
            <a:off x="7402277" y="1423825"/>
            <a:ext cx="1599099" cy="2915775"/>
          </a:xfrm>
          <a:prstGeom prst="rect">
            <a:avLst/>
          </a:prstGeom>
          <a:noFill/>
          <a:ln cap="flat" cmpd="sng" w="9525">
            <a:solidFill>
              <a:srgbClr val="000000"/>
            </a:solidFill>
            <a:prstDash val="solid"/>
            <a:round/>
            <a:headEnd len="sm" w="sm" type="none"/>
            <a:tailEnd len="sm" w="sm" type="none"/>
          </a:ln>
        </p:spPr>
      </p:pic>
      <p:pic>
        <p:nvPicPr>
          <p:cNvPr id="363" name="Google Shape;363;p25"/>
          <p:cNvPicPr preferRelativeResize="0"/>
          <p:nvPr/>
        </p:nvPicPr>
        <p:blipFill>
          <a:blip r:embed="rId5">
            <a:alphaModFix/>
          </a:blip>
          <a:stretch>
            <a:fillRect/>
          </a:stretch>
        </p:blipFill>
        <p:spPr>
          <a:xfrm>
            <a:off x="5375350" y="3133650"/>
            <a:ext cx="1973651" cy="1205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26"/>
          <p:cNvSpPr/>
          <p:nvPr/>
        </p:nvSpPr>
        <p:spPr>
          <a:xfrm>
            <a:off x="0" y="-52500"/>
            <a:ext cx="9144000" cy="5481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6"/>
          <p:cNvSpPr/>
          <p:nvPr/>
        </p:nvSpPr>
        <p:spPr>
          <a:xfrm>
            <a:off x="501425" y="1341025"/>
            <a:ext cx="1173600" cy="22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6"/>
          <p:cNvSpPr/>
          <p:nvPr/>
        </p:nvSpPr>
        <p:spPr>
          <a:xfrm>
            <a:off x="232575" y="1617750"/>
            <a:ext cx="427200" cy="42000"/>
          </a:xfrm>
          <a:prstGeom prst="rect">
            <a:avLst/>
          </a:prstGeom>
          <a:solidFill>
            <a:srgbClr val="FF99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6"/>
          <p:cNvSpPr/>
          <p:nvPr/>
        </p:nvSpPr>
        <p:spPr>
          <a:xfrm>
            <a:off x="613575" y="1617750"/>
            <a:ext cx="427200" cy="42000"/>
          </a:xfrm>
          <a:prstGeom prst="rect">
            <a:avLst/>
          </a:prstGeom>
          <a:solidFill>
            <a:srgbClr val="6D9E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6"/>
          <p:cNvSpPr txBox="1"/>
          <p:nvPr>
            <p:ph type="title"/>
          </p:nvPr>
        </p:nvSpPr>
        <p:spPr>
          <a:xfrm>
            <a:off x="76200" y="508800"/>
            <a:ext cx="8872200" cy="43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FF9900"/>
                </a:solidFill>
              </a:rPr>
              <a:t>To meet McKesson’ </a:t>
            </a:r>
            <a:r>
              <a:rPr lang="en-GB" sz="1400">
                <a:solidFill>
                  <a:srgbClr val="FF9900"/>
                </a:solidFill>
              </a:rPr>
              <a:t>expectations</a:t>
            </a:r>
            <a:r>
              <a:rPr lang="en-GB" sz="1400">
                <a:solidFill>
                  <a:srgbClr val="FF9900"/>
                </a:solidFill>
              </a:rPr>
              <a:t> we organized the following objectives to ensure  we deliver their requirements successfully.</a:t>
            </a:r>
            <a:endParaRPr sz="1400">
              <a:solidFill>
                <a:srgbClr val="FF9900"/>
              </a:solidFill>
            </a:endParaRPr>
          </a:p>
        </p:txBody>
      </p:sp>
      <p:sp>
        <p:nvSpPr>
          <p:cNvPr id="373" name="Google Shape;373;p26"/>
          <p:cNvSpPr txBox="1"/>
          <p:nvPr/>
        </p:nvSpPr>
        <p:spPr>
          <a:xfrm>
            <a:off x="83025" y="869725"/>
            <a:ext cx="3470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400">
              <a:solidFill>
                <a:srgbClr val="434343"/>
              </a:solidFill>
              <a:latin typeface="Proxima Nova"/>
              <a:ea typeface="Proxima Nova"/>
              <a:cs typeface="Proxima Nova"/>
              <a:sym typeface="Proxima Nova"/>
            </a:endParaRPr>
          </a:p>
        </p:txBody>
      </p:sp>
      <p:sp>
        <p:nvSpPr>
          <p:cNvPr id="374" name="Google Shape;374;p26"/>
          <p:cNvSpPr/>
          <p:nvPr/>
        </p:nvSpPr>
        <p:spPr>
          <a:xfrm>
            <a:off x="769825" y="1133600"/>
            <a:ext cx="1260600" cy="221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6"/>
          <p:cNvSpPr txBox="1"/>
          <p:nvPr/>
        </p:nvSpPr>
        <p:spPr>
          <a:xfrm>
            <a:off x="188600" y="947025"/>
            <a:ext cx="4540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3300">
                <a:solidFill>
                  <a:srgbClr val="434343"/>
                </a:solidFill>
                <a:latin typeface="Proxima Nova"/>
                <a:ea typeface="Proxima Nova"/>
                <a:cs typeface="Proxima Nova"/>
                <a:sym typeface="Proxima Nova"/>
              </a:rPr>
              <a:t>Project Goal</a:t>
            </a:r>
            <a:endParaRPr b="1" sz="2400">
              <a:solidFill>
                <a:srgbClr val="434343"/>
              </a:solidFill>
              <a:latin typeface="Proxima Nova"/>
              <a:ea typeface="Proxima Nova"/>
              <a:cs typeface="Proxima Nova"/>
              <a:sym typeface="Proxima Nova"/>
            </a:endParaRPr>
          </a:p>
        </p:txBody>
      </p:sp>
      <p:cxnSp>
        <p:nvCxnSpPr>
          <p:cNvPr id="376" name="Google Shape;376;p26"/>
          <p:cNvCxnSpPr/>
          <p:nvPr/>
        </p:nvCxnSpPr>
        <p:spPr>
          <a:xfrm flipH="1">
            <a:off x="6928375" y="-31575"/>
            <a:ext cx="1768200" cy="8400"/>
          </a:xfrm>
          <a:prstGeom prst="straightConnector1">
            <a:avLst/>
          </a:prstGeom>
          <a:noFill/>
          <a:ln cap="flat" cmpd="sng" w="9525">
            <a:solidFill>
              <a:schemeClr val="accent1"/>
            </a:solidFill>
            <a:prstDash val="dot"/>
            <a:round/>
            <a:headEnd len="med" w="med" type="none"/>
            <a:tailEnd len="med" w="med" type="none"/>
          </a:ln>
        </p:spPr>
      </p:cxnSp>
      <p:sp>
        <p:nvSpPr>
          <p:cNvPr id="377" name="Google Shape;377;p26"/>
          <p:cNvSpPr txBox="1"/>
          <p:nvPr/>
        </p:nvSpPr>
        <p:spPr>
          <a:xfrm>
            <a:off x="76200" y="-76200"/>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600">
                <a:solidFill>
                  <a:schemeClr val="lt1"/>
                </a:solidFill>
                <a:latin typeface="Raleway"/>
                <a:ea typeface="Raleway"/>
                <a:cs typeface="Raleway"/>
                <a:sym typeface="Raleway"/>
              </a:rPr>
              <a:t>2.2</a:t>
            </a:r>
            <a:endParaRPr b="1" sz="2600">
              <a:solidFill>
                <a:schemeClr val="lt1"/>
              </a:solidFill>
              <a:latin typeface="Raleway"/>
              <a:ea typeface="Raleway"/>
              <a:cs typeface="Raleway"/>
              <a:sym typeface="Raleway"/>
            </a:endParaRPr>
          </a:p>
        </p:txBody>
      </p:sp>
      <p:sp>
        <p:nvSpPr>
          <p:cNvPr id="378" name="Google Shape;378;p26"/>
          <p:cNvSpPr/>
          <p:nvPr/>
        </p:nvSpPr>
        <p:spPr>
          <a:xfrm>
            <a:off x="1400790" y="2181675"/>
            <a:ext cx="328800" cy="3288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379" name="Google Shape;379;p26"/>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To provide an end-to-end database management system </a:t>
            </a:r>
            <a:r>
              <a:rPr b="1" lang="en-GB" sz="1100"/>
              <a:t>inter-connecting the 2 different applications</a:t>
            </a:r>
            <a:r>
              <a:rPr lang="en-GB" sz="1100"/>
              <a:t> that McKenson is working on.</a:t>
            </a:r>
            <a:endParaRPr sz="1100"/>
          </a:p>
        </p:txBody>
      </p:sp>
      <p:sp>
        <p:nvSpPr>
          <p:cNvPr id="380" name="Google Shape;380;p26"/>
          <p:cNvSpPr/>
          <p:nvPr/>
        </p:nvSpPr>
        <p:spPr>
          <a:xfrm>
            <a:off x="1400790" y="3404075"/>
            <a:ext cx="328800" cy="3288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381" name="Google Shape;381;p26"/>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Taking into account possible </a:t>
            </a:r>
            <a:r>
              <a:rPr b="1" lang="en-GB" sz="1100"/>
              <a:t>scalability </a:t>
            </a:r>
            <a:r>
              <a:rPr lang="en-GB" sz="1100"/>
              <a:t>of application in the future.</a:t>
            </a:r>
            <a:endParaRPr sz="1100"/>
          </a:p>
        </p:txBody>
      </p:sp>
      <p:sp>
        <p:nvSpPr>
          <p:cNvPr id="382" name="Google Shape;382;p26"/>
          <p:cNvSpPr/>
          <p:nvPr/>
        </p:nvSpPr>
        <p:spPr>
          <a:xfrm>
            <a:off x="5090809" y="2181675"/>
            <a:ext cx="328800" cy="3288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383" name="Google Shape;383;p26"/>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Provide a comprehensive and</a:t>
            </a:r>
            <a:r>
              <a:rPr b="1" lang="en-GB" sz="1100"/>
              <a:t> easily understandable solution </a:t>
            </a:r>
            <a:r>
              <a:rPr lang="en-GB" sz="1100"/>
              <a:t>to a complex user-requirements</a:t>
            </a:r>
            <a:endParaRPr sz="1100"/>
          </a:p>
        </p:txBody>
      </p:sp>
      <p:sp>
        <p:nvSpPr>
          <p:cNvPr id="384" name="Google Shape;384;p26"/>
          <p:cNvSpPr/>
          <p:nvPr/>
        </p:nvSpPr>
        <p:spPr>
          <a:xfrm>
            <a:off x="5090809" y="3404075"/>
            <a:ext cx="328800" cy="328800"/>
          </a:xfrm>
          <a:prstGeom prst="ellipse">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385" name="Google Shape;385;p26"/>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Provide an optimized data storage solution to </a:t>
            </a:r>
            <a:r>
              <a:rPr b="1" lang="en-GB" sz="1100"/>
              <a:t>ensure fast retrieva</a:t>
            </a:r>
            <a:r>
              <a:rPr lang="en-GB" sz="1100"/>
              <a:t>l, easy search and privacy of sensitive data.</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